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4" r:id="rId4"/>
    <p:sldId id="283" r:id="rId5"/>
    <p:sldId id="267" r:id="rId6"/>
    <p:sldId id="268" r:id="rId7"/>
    <p:sldId id="269" r:id="rId8"/>
    <p:sldId id="270" r:id="rId9"/>
    <p:sldId id="271" r:id="rId10"/>
    <p:sldId id="273" r:id="rId11"/>
    <p:sldId id="272" r:id="rId12"/>
    <p:sldId id="288" r:id="rId13"/>
    <p:sldId id="284" r:id="rId14"/>
    <p:sldId id="285" r:id="rId15"/>
    <p:sldId id="286" r:id="rId16"/>
    <p:sldId id="287" r:id="rId17"/>
    <p:sldId id="282" r:id="rId1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00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5BAE0-C6B2-BB48-A231-45D4CAEB69C6}" type="datetimeFigureOut">
              <a:rPr lang="sv-SE" smtClean="0"/>
              <a:t>16-04-24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82DE7-2061-9C4D-9892-C05E2EE74CF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780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F7ACDBB-9ADF-E545-8B74-62F6EDD1A2D9}" type="slidenum">
              <a:rPr lang="sv-SE" sz="1200"/>
              <a:pPr/>
              <a:t>4</a:t>
            </a:fld>
            <a:endParaRPr lang="sv-SE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EB09768-B6A4-974D-B9E1-8C6FF70CFFB1}" type="slidenum">
              <a:rPr lang="sv-SE" sz="1200"/>
              <a:pPr/>
              <a:t>13</a:t>
            </a:fld>
            <a:endParaRPr lang="sv-SE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D067D04-AE6F-994F-BD04-02258D59CEE2}" type="slidenum">
              <a:rPr lang="sv-SE" sz="1200"/>
              <a:pPr/>
              <a:t>14</a:t>
            </a:fld>
            <a:endParaRPr lang="sv-SE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343676D-4FF3-6941-B9F1-6FE8F84BCAEC}" type="slidenum">
              <a:rPr lang="sv-SE" sz="1200"/>
              <a:pPr/>
              <a:t>15</a:t>
            </a:fld>
            <a:endParaRPr lang="sv-SE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4021700-B8F5-BF43-B9FE-87BAA108C12A}" type="slidenum">
              <a:rPr lang="sv-SE" sz="1200"/>
              <a:pPr/>
              <a:t>16</a:t>
            </a:fld>
            <a:endParaRPr lang="sv-SE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8BDD-4A15-3F4C-BCA8-16D19829B6B2}" type="datetimeFigureOut">
              <a:rPr lang="sv-SE" smtClean="0"/>
              <a:t>16-04-24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4243-CE2E-2E4D-9E38-57FC51DF5A6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220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8BDD-4A15-3F4C-BCA8-16D19829B6B2}" type="datetimeFigureOut">
              <a:rPr lang="sv-SE" smtClean="0"/>
              <a:t>16-04-24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4243-CE2E-2E4D-9E38-57FC51DF5A6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769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8BDD-4A15-3F4C-BCA8-16D19829B6B2}" type="datetimeFigureOut">
              <a:rPr lang="sv-SE" smtClean="0"/>
              <a:t>16-04-24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4243-CE2E-2E4D-9E38-57FC51DF5A6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896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8BDD-4A15-3F4C-BCA8-16D19829B6B2}" type="datetimeFigureOut">
              <a:rPr lang="sv-SE" smtClean="0"/>
              <a:t>16-04-24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4243-CE2E-2E4D-9E38-57FC51DF5A6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244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8BDD-4A15-3F4C-BCA8-16D19829B6B2}" type="datetimeFigureOut">
              <a:rPr lang="sv-SE" smtClean="0"/>
              <a:t>16-04-24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4243-CE2E-2E4D-9E38-57FC51DF5A6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229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8BDD-4A15-3F4C-BCA8-16D19829B6B2}" type="datetimeFigureOut">
              <a:rPr lang="sv-SE" smtClean="0"/>
              <a:t>16-04-24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4243-CE2E-2E4D-9E38-57FC51DF5A6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064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8BDD-4A15-3F4C-BCA8-16D19829B6B2}" type="datetimeFigureOut">
              <a:rPr lang="sv-SE" smtClean="0"/>
              <a:t>16-04-24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4243-CE2E-2E4D-9E38-57FC51DF5A6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59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8BDD-4A15-3F4C-BCA8-16D19829B6B2}" type="datetimeFigureOut">
              <a:rPr lang="sv-SE" smtClean="0"/>
              <a:t>16-04-24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4243-CE2E-2E4D-9E38-57FC51DF5A6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850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8BDD-4A15-3F4C-BCA8-16D19829B6B2}" type="datetimeFigureOut">
              <a:rPr lang="sv-SE" smtClean="0"/>
              <a:t>16-04-24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4243-CE2E-2E4D-9E38-57FC51DF5A6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37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8BDD-4A15-3F4C-BCA8-16D19829B6B2}" type="datetimeFigureOut">
              <a:rPr lang="sv-SE" smtClean="0"/>
              <a:t>16-04-24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4243-CE2E-2E4D-9E38-57FC51DF5A6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956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8BDD-4A15-3F4C-BCA8-16D19829B6B2}" type="datetimeFigureOut">
              <a:rPr lang="sv-SE" smtClean="0"/>
              <a:t>16-04-24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4243-CE2E-2E4D-9E38-57FC51DF5A6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6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48BDD-4A15-3F4C-BCA8-16D19829B6B2}" type="datetimeFigureOut">
              <a:rPr lang="sv-SE" smtClean="0"/>
              <a:t>16-04-24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14243-CE2E-2E4D-9E38-57FC51DF5A6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566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Utvärdering </a:t>
            </a:r>
            <a:r>
              <a:rPr lang="sv-SE" dirty="0"/>
              <a:t>2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938867"/>
          </a:xfrm>
        </p:spPr>
        <p:txBody>
          <a:bodyPr>
            <a:normAutofit/>
          </a:bodyPr>
          <a:lstStyle/>
          <a:p>
            <a:r>
              <a:rPr lang="sv-SE" i="1" dirty="0" smtClean="0"/>
              <a:t>Fredrik Björk</a:t>
            </a:r>
          </a:p>
          <a:p>
            <a:r>
              <a:rPr lang="sv-SE" i="1" dirty="0" smtClean="0"/>
              <a:t>Urbana Studier, Malmö högskola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304130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Lärande utvärdering genom följeforskning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457200" y="1769533"/>
            <a:ext cx="3403600" cy="4525963"/>
          </a:xfrm>
        </p:spPr>
        <p:txBody>
          <a:bodyPr>
            <a:normAutofit fontScale="85000" lnSpcReduction="20000"/>
          </a:bodyPr>
          <a:lstStyle/>
          <a:p>
            <a:r>
              <a:rPr lang="sv-SE" i="1" dirty="0" err="1" smtClean="0"/>
              <a:t>Developmental</a:t>
            </a:r>
            <a:r>
              <a:rPr lang="sv-SE" i="1" dirty="0" smtClean="0"/>
              <a:t> </a:t>
            </a:r>
            <a:r>
              <a:rPr lang="sv-SE" i="1" dirty="0" err="1" smtClean="0"/>
              <a:t>evaluation</a:t>
            </a:r>
            <a:r>
              <a:rPr lang="sv-SE" i="1" dirty="0" smtClean="0"/>
              <a:t> </a:t>
            </a:r>
            <a:r>
              <a:rPr lang="sv-SE" dirty="0" smtClean="0"/>
              <a:t>(</a:t>
            </a:r>
            <a:r>
              <a:rPr lang="sv-SE" dirty="0" err="1" smtClean="0"/>
              <a:t>Scriven</a:t>
            </a:r>
            <a:r>
              <a:rPr lang="sv-SE" dirty="0" smtClean="0"/>
              <a:t>)</a:t>
            </a:r>
          </a:p>
          <a:p>
            <a:r>
              <a:rPr lang="sv-SE" dirty="0" smtClean="0"/>
              <a:t>Utvärdering som del av programmet</a:t>
            </a:r>
          </a:p>
          <a:p>
            <a:r>
              <a:rPr lang="sv-SE" dirty="0" smtClean="0"/>
              <a:t>Utvärderaren som del av teamet</a:t>
            </a:r>
          </a:p>
          <a:p>
            <a:r>
              <a:rPr lang="sv-SE" dirty="0" smtClean="0"/>
              <a:t>Kontinuerlig datainsamling </a:t>
            </a:r>
          </a:p>
          <a:p>
            <a:r>
              <a:rPr lang="sv-SE" dirty="0" smtClean="0"/>
              <a:t>Kontinuerlig reflektion – genom exempelvis seminarier</a:t>
            </a:r>
          </a:p>
          <a:p>
            <a:endParaRPr lang="sv-SE" dirty="0"/>
          </a:p>
        </p:txBody>
      </p:sp>
      <p:pic>
        <p:nvPicPr>
          <p:cNvPr id="10" name="Bildobjekt 9" descr="Skärmavbild 2015-04-26 kl. 16.30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7621">
            <a:off x="4858808" y="2513880"/>
            <a:ext cx="4084399" cy="1567850"/>
          </a:xfrm>
          <a:prstGeom prst="rect">
            <a:avLst/>
          </a:prstGeom>
        </p:spPr>
      </p:pic>
      <p:sp>
        <p:nvSpPr>
          <p:cNvPr id="11" name="Ellips 10"/>
          <p:cNvSpPr/>
          <p:nvPr/>
        </p:nvSpPr>
        <p:spPr>
          <a:xfrm>
            <a:off x="4402667" y="5029200"/>
            <a:ext cx="2184400" cy="12662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 smtClean="0">
                <a:solidFill>
                  <a:srgbClr val="953735"/>
                </a:solidFill>
              </a:rPr>
              <a:t>Resultat/effekter</a:t>
            </a:r>
            <a:endParaRPr lang="sv-SE" sz="2000" b="1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5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Participativa</a:t>
            </a:r>
            <a:r>
              <a:rPr lang="sv-SE" dirty="0" smtClean="0"/>
              <a:t> ansatser/intressentutvärdering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8333"/>
          </a:xfrm>
        </p:spPr>
        <p:txBody>
          <a:bodyPr>
            <a:normAutofit/>
          </a:bodyPr>
          <a:lstStyle/>
          <a:p>
            <a:r>
              <a:rPr lang="sv-SE" dirty="0" smtClean="0"/>
              <a:t>Vem är intressenten – varför skall denne involveras?</a:t>
            </a:r>
          </a:p>
          <a:p>
            <a:r>
              <a:rPr lang="sv-SE" dirty="0" smtClean="0"/>
              <a:t>”</a:t>
            </a:r>
            <a:r>
              <a:rPr lang="sv-SE" dirty="0" err="1" smtClean="0"/>
              <a:t>Primary</a:t>
            </a:r>
            <a:r>
              <a:rPr lang="sv-SE" dirty="0" smtClean="0"/>
              <a:t> </a:t>
            </a:r>
            <a:r>
              <a:rPr lang="sv-SE" dirty="0" err="1" smtClean="0"/>
              <a:t>users</a:t>
            </a:r>
            <a:r>
              <a:rPr lang="sv-SE" dirty="0" smtClean="0"/>
              <a:t>” vs målgrupp/klienter?</a:t>
            </a:r>
          </a:p>
          <a:p>
            <a:r>
              <a:rPr lang="sv-SE" dirty="0" smtClean="0"/>
              <a:t>Involveras i:</a:t>
            </a:r>
          </a:p>
          <a:p>
            <a:pPr lvl="1"/>
            <a:r>
              <a:rPr lang="sv-SE" dirty="0" smtClean="0"/>
              <a:t>Problemformulering</a:t>
            </a:r>
          </a:p>
          <a:p>
            <a:pPr lvl="1"/>
            <a:r>
              <a:rPr lang="sv-SE" dirty="0" smtClean="0"/>
              <a:t>Aktivitetsplanering</a:t>
            </a:r>
          </a:p>
          <a:p>
            <a:pPr lvl="1"/>
            <a:r>
              <a:rPr lang="sv-SE" dirty="0" smtClean="0"/>
              <a:t>Datainsamling</a:t>
            </a:r>
          </a:p>
          <a:p>
            <a:pPr lvl="1"/>
            <a:r>
              <a:rPr lang="sv-SE" dirty="0" smtClean="0"/>
              <a:t>Tolkning av resultat</a:t>
            </a:r>
          </a:p>
          <a:p>
            <a:pPr lvl="1"/>
            <a:r>
              <a:rPr lang="sv-SE" dirty="0" smtClean="0"/>
              <a:t>Kommunikation/rapportering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576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>
                <a:latin typeface="Arial" charset="0"/>
                <a:ea typeface="ＭＳ Ｐゴシック" charset="0"/>
                <a:cs typeface="ＭＳ Ｐゴシック" charset="0"/>
              </a:rPr>
              <a:t>Självutvärdering</a:t>
            </a:r>
            <a:endParaRPr lang="sv-SE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Arial" charset="0"/>
                <a:ea typeface="ＭＳ Ｐゴシック" charset="0"/>
                <a:cs typeface="ＭＳ Ｐゴシック" charset="0"/>
              </a:rPr>
              <a:t>Självutvärdering </a:t>
            </a:r>
            <a:r>
              <a:rPr lang="sv-SE" sz="2800" dirty="0" smtClean="0">
                <a:latin typeface="Arial" charset="0"/>
                <a:ea typeface="ＭＳ Ｐゴシック" charset="0"/>
                <a:cs typeface="ＭＳ Ｐゴシック" charset="0"/>
              </a:rPr>
              <a:t>(intern utvärdering)</a:t>
            </a:r>
            <a:endParaRPr lang="sv-SE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sz="2800" i="1" dirty="0">
                <a:latin typeface="Arial" charset="0"/>
                <a:ea typeface="ＭＳ Ｐゴシック" charset="0"/>
                <a:cs typeface="ＭＳ Ｐゴシック" charset="0"/>
              </a:rPr>
              <a:t>Positivt:</a:t>
            </a:r>
            <a:endParaRPr lang="sv-SE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Arial" charset="0"/>
                <a:ea typeface="ＭＳ Ｐゴシック" charset="0"/>
                <a:cs typeface="ＭＳ Ｐゴシック" charset="0"/>
              </a:rPr>
              <a:t>Väl insatt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Arial" charset="0"/>
                <a:ea typeface="ＭＳ Ｐゴシック" charset="0"/>
                <a:cs typeface="ＭＳ Ｐゴシック" charset="0"/>
              </a:rPr>
              <a:t>Billigt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i="1" dirty="0">
                <a:latin typeface="Arial" charset="0"/>
                <a:ea typeface="ＭＳ Ｐゴシック" charset="0"/>
                <a:cs typeface="ＭＳ Ｐゴシック" charset="0"/>
              </a:rPr>
              <a:t>Negativt: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Arial" charset="0"/>
                <a:ea typeface="ＭＳ Ｐゴシック" charset="0"/>
                <a:cs typeface="ＭＳ Ｐゴシック" charset="0"/>
              </a:rPr>
              <a:t>Svårt att skilja på roller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Arial" charset="0"/>
                <a:ea typeface="ＭＳ Ｐゴシック" charset="0"/>
                <a:cs typeface="ＭＳ Ｐゴシック" charset="0"/>
              </a:rPr>
              <a:t>Brist på </a:t>
            </a:r>
            <a:r>
              <a:rPr lang="sv-SE" sz="2800" dirty="0" smtClean="0">
                <a:latin typeface="Arial" charset="0"/>
                <a:ea typeface="ＭＳ Ｐゴシック" charset="0"/>
                <a:cs typeface="ＭＳ Ｐゴシック" charset="0"/>
              </a:rPr>
              <a:t>kompetens </a:t>
            </a:r>
            <a:r>
              <a:rPr lang="sv-SE" sz="2800" dirty="0">
                <a:latin typeface="Arial" charset="0"/>
                <a:ea typeface="ＭＳ Ｐゴシック" charset="0"/>
                <a:cs typeface="ＭＳ Ｐゴシック" charset="0"/>
              </a:rPr>
              <a:t>inom utvärderingsarbete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 smtClean="0">
                <a:latin typeface="Arial" charset="0"/>
                <a:ea typeface="ＭＳ Ｐゴシック" charset="0"/>
                <a:cs typeface="ＭＳ Ｐゴシック" charset="0"/>
              </a:rPr>
              <a:t>Risk för nedtoning av misslyckanden</a:t>
            </a:r>
            <a:endParaRPr lang="sv-SE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97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Metoder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>
                <a:latin typeface="Calibri" charset="0"/>
                <a:ea typeface="ＭＳ Ｐゴシック" charset="0"/>
                <a:cs typeface="ＭＳ Ｐゴシック" charset="0"/>
              </a:rPr>
              <a:t>Data, statistik, dokumentation etc.</a:t>
            </a:r>
          </a:p>
          <a:p>
            <a:pPr eaLnBrk="1" hangingPunct="1"/>
            <a:r>
              <a:rPr lang="sv-SE" dirty="0">
                <a:latin typeface="Calibri" charset="0"/>
                <a:ea typeface="ＭＳ Ｐゴシック" charset="0"/>
                <a:cs typeface="ＭＳ Ｐゴシック" charset="0"/>
              </a:rPr>
              <a:t>Enkäter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sv-SE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smtClean="0">
                <a:latin typeface="Calibri" charset="0"/>
                <a:ea typeface="ＭＳ Ｐゴシック" charset="0"/>
                <a:cs typeface="ＭＳ Ｐゴシック" charset="0"/>
              </a:rPr>
              <a:t>Intervjuer </a:t>
            </a:r>
            <a:endParaRPr lang="sv-SE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sv-SE" dirty="0" smtClean="0">
                <a:latin typeface="Calibri" charset="0"/>
                <a:ea typeface="ＭＳ Ｐゴシック" charset="0"/>
                <a:cs typeface="ＭＳ Ｐゴシック" charset="0"/>
              </a:rPr>
              <a:t>Observationer</a:t>
            </a:r>
          </a:p>
          <a:p>
            <a:pPr eaLnBrk="1" hangingPunct="1"/>
            <a:endParaRPr lang="sv-SE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sv-SE" sz="1900" i="1" dirty="0" smtClean="0"/>
              <a:t>”Everything </a:t>
            </a:r>
            <a:r>
              <a:rPr lang="sv-SE" sz="1900" i="1" dirty="0" err="1"/>
              <a:t>that</a:t>
            </a:r>
            <a:r>
              <a:rPr lang="sv-SE" sz="1900" i="1" dirty="0"/>
              <a:t> </a:t>
            </a:r>
            <a:r>
              <a:rPr lang="sv-SE" sz="1900" i="1" dirty="0" err="1"/>
              <a:t>can</a:t>
            </a:r>
            <a:r>
              <a:rPr lang="sv-SE" sz="1900" i="1" dirty="0"/>
              <a:t> be </a:t>
            </a:r>
            <a:r>
              <a:rPr lang="sv-SE" sz="1900" i="1" dirty="0" err="1"/>
              <a:t>counted</a:t>
            </a:r>
            <a:r>
              <a:rPr lang="sv-SE" sz="1900" i="1" dirty="0"/>
              <a:t> </a:t>
            </a:r>
            <a:r>
              <a:rPr lang="sv-SE" sz="1900" i="1" dirty="0" err="1"/>
              <a:t>does</a:t>
            </a:r>
            <a:r>
              <a:rPr lang="sv-SE" sz="1900" i="1" dirty="0"/>
              <a:t> not </a:t>
            </a:r>
            <a:r>
              <a:rPr lang="sv-SE" sz="1900" i="1" dirty="0" err="1"/>
              <a:t>necessarily</a:t>
            </a:r>
            <a:endParaRPr lang="sv-SE" sz="1900" i="1" dirty="0"/>
          </a:p>
          <a:p>
            <a:pPr marL="0" indent="0">
              <a:buNone/>
            </a:pPr>
            <a:r>
              <a:rPr lang="sv-SE" sz="1900" i="1" dirty="0" err="1"/>
              <a:t>count</a:t>
            </a:r>
            <a:r>
              <a:rPr lang="sv-SE" sz="1900" i="1" dirty="0"/>
              <a:t>; </a:t>
            </a:r>
            <a:r>
              <a:rPr lang="sv-SE" sz="1900" i="1" dirty="0" err="1"/>
              <a:t>everything</a:t>
            </a:r>
            <a:r>
              <a:rPr lang="sv-SE" sz="1900" i="1" dirty="0"/>
              <a:t> </a:t>
            </a:r>
            <a:r>
              <a:rPr lang="sv-SE" sz="1900" i="1" dirty="0" err="1"/>
              <a:t>that</a:t>
            </a:r>
            <a:r>
              <a:rPr lang="sv-SE" sz="1900" i="1" dirty="0"/>
              <a:t> </a:t>
            </a:r>
            <a:r>
              <a:rPr lang="sv-SE" sz="1900" i="1" dirty="0" err="1"/>
              <a:t>counts</a:t>
            </a:r>
            <a:r>
              <a:rPr lang="sv-SE" sz="1900" i="1" dirty="0"/>
              <a:t> </a:t>
            </a:r>
            <a:r>
              <a:rPr lang="sv-SE" sz="1900" i="1" dirty="0" err="1"/>
              <a:t>cannot</a:t>
            </a:r>
            <a:r>
              <a:rPr lang="sv-SE" sz="1900" i="1" dirty="0"/>
              <a:t> </a:t>
            </a:r>
            <a:r>
              <a:rPr lang="sv-SE" sz="1900" i="1" dirty="0" err="1"/>
              <a:t>necessarily</a:t>
            </a:r>
            <a:r>
              <a:rPr lang="sv-SE" sz="1900" i="1" dirty="0"/>
              <a:t> be</a:t>
            </a:r>
          </a:p>
          <a:p>
            <a:pPr marL="0" indent="0">
              <a:buNone/>
            </a:pPr>
            <a:r>
              <a:rPr lang="sv-SE" sz="1900" i="1" dirty="0" err="1" smtClean="0"/>
              <a:t>Counted</a:t>
            </a:r>
            <a:r>
              <a:rPr lang="sv-SE" sz="1900" i="1" dirty="0" smtClean="0"/>
              <a:t>”</a:t>
            </a:r>
            <a:endParaRPr lang="sv-SE" sz="1900" i="1" dirty="0"/>
          </a:p>
          <a:p>
            <a:pPr marL="0" indent="0">
              <a:buNone/>
            </a:pPr>
            <a:endParaRPr lang="sv-SE" sz="1900" i="1" dirty="0" smtClean="0"/>
          </a:p>
          <a:p>
            <a:pPr marL="0" indent="0">
              <a:buNone/>
            </a:pPr>
            <a:r>
              <a:rPr lang="sv-SE" sz="1900" i="1" dirty="0" smtClean="0"/>
              <a:t>Albert </a:t>
            </a:r>
            <a:r>
              <a:rPr lang="sv-SE" sz="1900" i="1" dirty="0"/>
              <a:t>Einstein</a:t>
            </a:r>
            <a:endParaRPr lang="sv-SE" sz="1900" i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9700" name="Picture 4" descr="Statistics at Play Dig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2935288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94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>
                <a:latin typeface="Calibri" charset="0"/>
                <a:ea typeface="ＭＳ Ｐゴシック" charset="0"/>
                <a:cs typeface="ＭＳ Ｐゴシック" charset="0"/>
              </a:rPr>
              <a:t>Bedömning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45067" y="1474258"/>
            <a:ext cx="7467600" cy="4572000"/>
          </a:xfrm>
        </p:spPr>
        <p:txBody>
          <a:bodyPr/>
          <a:lstStyle/>
          <a:p>
            <a:pPr eaLnBrk="1" hangingPunct="1"/>
            <a:r>
              <a:rPr lang="sv-SE" dirty="0" smtClean="0">
                <a:latin typeface="Calibri" charset="0"/>
                <a:ea typeface="ＭＳ Ｐゴシック" charset="0"/>
                <a:cs typeface="ＭＳ Ｐゴシック" charset="0"/>
              </a:rPr>
              <a:t>Utvärdera VAD?</a:t>
            </a:r>
          </a:p>
          <a:p>
            <a:pPr eaLnBrk="1" hangingPunct="1"/>
            <a:r>
              <a:rPr lang="sv-SE" i="1" dirty="0" smtClean="0">
                <a:latin typeface="Calibri" charset="0"/>
                <a:ea typeface="ＭＳ Ｐゴシック" charset="0"/>
                <a:cs typeface="ＭＳ Ｐゴシック" charset="0"/>
              </a:rPr>
              <a:t>Lärande, personlig utveckling, nöjdhet</a:t>
            </a:r>
            <a:r>
              <a:rPr lang="is-IS" i="1" dirty="0" smtClean="0">
                <a:latin typeface="Calibri" charset="0"/>
                <a:ea typeface="ＭＳ Ｐゴシック" charset="0"/>
                <a:cs typeface="ＭＳ Ｐゴシック" charset="0"/>
              </a:rPr>
              <a:t>….</a:t>
            </a:r>
          </a:p>
          <a:p>
            <a:pPr eaLnBrk="1" hangingPunct="1"/>
            <a:r>
              <a:rPr lang="is-IS" dirty="0" smtClean="0">
                <a:latin typeface="Calibri" charset="0"/>
                <a:ea typeface="ＭＳ Ｐゴシック" charset="0"/>
                <a:cs typeface="ＭＳ Ｐゴシック" charset="0"/>
              </a:rPr>
              <a:t>Det som skall utvärderas måste utvärderas i relation till något</a:t>
            </a:r>
            <a:endParaRPr lang="sv-SE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sv-SE" dirty="0" smtClean="0">
                <a:latin typeface="Calibri" charset="0"/>
                <a:ea typeface="ＭＳ Ｐゴシック" charset="0"/>
                <a:cs typeface="ＭＳ Ｐゴシック" charset="0"/>
              </a:rPr>
              <a:t>Vilka värdekriterier</a:t>
            </a:r>
            <a:r>
              <a:rPr lang="sv-SE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smtClean="0">
                <a:latin typeface="Calibri" charset="0"/>
                <a:ea typeface="ＭＳ Ｐゴシック" charset="0"/>
                <a:cs typeface="ＭＳ Ｐゴシック" charset="0"/>
              </a:rPr>
              <a:t>och referenspunkter?</a:t>
            </a:r>
            <a:endParaRPr lang="sv-SE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796" name="Picture 5" descr="fr-scales-Jus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4461933"/>
            <a:ext cx="17208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83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Värdekriterier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sz="2800">
                <a:latin typeface="Calibri" charset="0"/>
                <a:ea typeface="ＭＳ Ｐゴシック" charset="0"/>
                <a:cs typeface="ＭＳ Ｐゴシック" charset="0"/>
              </a:rPr>
              <a:t>Traditionellt: </a:t>
            </a:r>
            <a:r>
              <a:rPr lang="sv-SE" sz="2800">
                <a:solidFill>
                  <a:schemeClr val="hlink"/>
                </a:solidFill>
                <a:latin typeface="Calibri" charset="0"/>
                <a:ea typeface="ＭＳ Ｐゴシック" charset="0"/>
                <a:cs typeface="ＭＳ Ｐゴシック" charset="0"/>
              </a:rPr>
              <a:t>Målen </a:t>
            </a:r>
          </a:p>
          <a:p>
            <a:pPr eaLnBrk="1" hangingPunct="1">
              <a:lnSpc>
                <a:spcPct val="90000"/>
              </a:lnSpc>
            </a:pPr>
            <a:r>
              <a:rPr lang="sv-SE" sz="2800">
                <a:latin typeface="Calibri" charset="0"/>
                <a:ea typeface="ＭＳ Ｐゴシック" charset="0"/>
                <a:cs typeface="ＭＳ Ｐゴシック" charset="0"/>
              </a:rPr>
              <a:t>Alt: </a:t>
            </a:r>
            <a:r>
              <a:rPr lang="sv-SE" sz="2800">
                <a:solidFill>
                  <a:schemeClr val="hlink"/>
                </a:solidFill>
                <a:latin typeface="Calibri" charset="0"/>
                <a:ea typeface="ＭＳ Ｐゴシック" charset="0"/>
                <a:cs typeface="ＭＳ Ｐゴシック" charset="0"/>
              </a:rPr>
              <a:t>Teoretiska utgångspunkter (forskning/erfarenheter…</a:t>
            </a:r>
            <a:r>
              <a:rPr lang="ja-JP" altLang="sv-SE" sz="2800">
                <a:solidFill>
                  <a:schemeClr val="hlink"/>
                </a:solidFill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sv-SE" sz="2800">
                <a:solidFill>
                  <a:schemeClr val="hlink"/>
                </a:solidFill>
                <a:latin typeface="Calibri" charset="0"/>
                <a:ea typeface="ＭＳ Ｐゴシック" charset="0"/>
                <a:cs typeface="ＭＳ Ｐゴシック" charset="0"/>
              </a:rPr>
              <a:t>vad utmärker en god…</a:t>
            </a:r>
            <a:r>
              <a:rPr lang="ja-JP" altLang="sv-SE" sz="2800">
                <a:solidFill>
                  <a:schemeClr val="hlink"/>
                </a:solidFill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sv-SE" sz="2800">
                <a:solidFill>
                  <a:schemeClr val="hlink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sv-SE" sz="2800" i="1">
                <a:latin typeface="Calibri" charset="0"/>
                <a:ea typeface="ＭＳ Ｐゴシック" charset="0"/>
                <a:cs typeface="ＭＳ Ｐゴシック" charset="0"/>
              </a:rPr>
              <a:t>Jämförelse:</a:t>
            </a:r>
          </a:p>
          <a:p>
            <a:pPr eaLnBrk="1" hangingPunct="1">
              <a:lnSpc>
                <a:spcPct val="90000"/>
              </a:lnSpc>
            </a:pPr>
            <a:r>
              <a:rPr lang="sv-SE" sz="2800">
                <a:solidFill>
                  <a:schemeClr val="hlink"/>
                </a:solidFill>
                <a:latin typeface="Calibri" charset="0"/>
                <a:ea typeface="ＭＳ Ｐゴシック" charset="0"/>
                <a:cs typeface="ＭＳ Ｐゴシック" charset="0"/>
              </a:rPr>
              <a:t>Definierad referenspunkt</a:t>
            </a:r>
          </a:p>
          <a:p>
            <a:pPr eaLnBrk="1" hangingPunct="1">
              <a:lnSpc>
                <a:spcPct val="90000"/>
              </a:lnSpc>
            </a:pPr>
            <a:r>
              <a:rPr lang="sv-SE" sz="2800">
                <a:solidFill>
                  <a:schemeClr val="hlink"/>
                </a:solidFill>
                <a:latin typeface="Calibri" charset="0"/>
                <a:ea typeface="ＭＳ Ｐゴシック" charset="0"/>
                <a:cs typeface="ＭＳ Ｐゴシック" charset="0"/>
              </a:rPr>
              <a:t>Jämförelse med likartade objekt</a:t>
            </a:r>
          </a:p>
          <a:p>
            <a:pPr eaLnBrk="1" hangingPunct="1">
              <a:lnSpc>
                <a:spcPct val="90000"/>
              </a:lnSpc>
            </a:pPr>
            <a:r>
              <a:rPr lang="sv-SE" sz="2800">
                <a:solidFill>
                  <a:schemeClr val="hlink"/>
                </a:solidFill>
                <a:latin typeface="Calibri" charset="0"/>
                <a:ea typeface="ＭＳ Ｐゴシック" charset="0"/>
                <a:cs typeface="ＭＳ Ｐゴシック" charset="0"/>
              </a:rPr>
              <a:t>Förändring över tid (före-efter)</a:t>
            </a:r>
          </a:p>
        </p:txBody>
      </p:sp>
    </p:spTree>
    <p:extLst>
      <p:ext uri="{BB962C8B-B14F-4D97-AF65-F5344CB8AC3E}">
        <p14:creationId xmlns:p14="http://schemas.microsoft.com/office/powerpoint/2010/main" val="1800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Utvärderingens praktik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sv-SE" sz="2500" i="1" dirty="0" smtClean="0">
                <a:latin typeface="Calibri" charset="0"/>
                <a:ea typeface="ＭＳ Ｐゴシック" charset="0"/>
                <a:cs typeface="ＭＳ Ｐゴシック" charset="0"/>
              </a:rPr>
              <a:t>Utvärdering </a:t>
            </a:r>
            <a:r>
              <a:rPr lang="sv-SE" sz="2500" i="1" dirty="0">
                <a:latin typeface="Calibri" charset="0"/>
                <a:ea typeface="ＭＳ Ｐゴシック" charset="0"/>
                <a:cs typeface="ＭＳ Ｐゴシック" charset="0"/>
              </a:rPr>
              <a:t>bör planeras tidigt i projektet - inte i efterhand</a:t>
            </a:r>
          </a:p>
          <a:p>
            <a:pPr eaLnBrk="1" hangingPunct="1"/>
            <a:r>
              <a:rPr lang="sv-SE" sz="2500" dirty="0">
                <a:solidFill>
                  <a:schemeClr val="hlink"/>
                </a:solidFill>
                <a:latin typeface="Calibri" charset="0"/>
                <a:ea typeface="ＭＳ Ｐゴシック" charset="0"/>
                <a:cs typeface="ＭＳ Ｐゴシック" charset="0"/>
              </a:rPr>
              <a:t>Missar viktiga undersökningstillfällen</a:t>
            </a:r>
            <a:endParaRPr lang="sv-SE" sz="25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sv-SE" sz="2500" dirty="0">
                <a:solidFill>
                  <a:schemeClr val="hlink"/>
                </a:solidFill>
                <a:latin typeface="Calibri" charset="0"/>
                <a:ea typeface="ＭＳ Ｐゴシック" charset="0"/>
                <a:cs typeface="ＭＳ Ｐゴシック" charset="0"/>
              </a:rPr>
              <a:t>Resurssvårigheter</a:t>
            </a:r>
          </a:p>
          <a:p>
            <a:pPr eaLnBrk="1" hangingPunct="1"/>
            <a:r>
              <a:rPr lang="sv-SE" sz="2500" dirty="0">
                <a:solidFill>
                  <a:schemeClr val="hlink"/>
                </a:solidFill>
                <a:latin typeface="Calibri" charset="0"/>
                <a:ea typeface="ＭＳ Ｐゴシック" charset="0"/>
                <a:cs typeface="ＭＳ Ｐゴシック" charset="0"/>
              </a:rPr>
              <a:t>Efterhandskonstruktion</a:t>
            </a:r>
            <a:endParaRPr lang="sv-SE" sz="25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5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dirty="0" smtClean="0"/>
              <a:t>Utvärderingar viktiga </a:t>
            </a:r>
            <a:endParaRPr lang="sv-SE" sz="3200" dirty="0"/>
          </a:p>
        </p:txBody>
      </p:sp>
      <p:pic>
        <p:nvPicPr>
          <p:cNvPr id="4" name="Platshållare för innehåll 3" descr="berlininbjudan_f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84" r="-16984"/>
          <a:stretch>
            <a:fillRect/>
          </a:stretch>
        </p:blipFill>
        <p:spPr>
          <a:xfrm>
            <a:off x="-296222" y="1417638"/>
            <a:ext cx="9892260" cy="5440362"/>
          </a:xfrm>
        </p:spPr>
      </p:pic>
      <p:sp>
        <p:nvSpPr>
          <p:cNvPr id="3" name="textruta 2"/>
          <p:cNvSpPr txBox="1"/>
          <p:nvPr/>
        </p:nvSpPr>
        <p:spPr>
          <a:xfrm>
            <a:off x="4504267" y="1727200"/>
            <a:ext cx="3928533" cy="2523768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sv-SE" sz="2800" dirty="0" smtClean="0">
                <a:latin typeface="Calibri" charset="0"/>
                <a:ea typeface="ＭＳ Ｐゴシック" charset="0"/>
                <a:cs typeface="ＭＳ Ｐゴシック" charset="0"/>
              </a:rPr>
              <a:t>Demokratisk </a:t>
            </a:r>
            <a:r>
              <a:rPr lang="sv-SE" sz="2800" dirty="0">
                <a:latin typeface="Calibri" charset="0"/>
                <a:ea typeface="ＭＳ Ｐゴシック" charset="0"/>
                <a:cs typeface="ＭＳ Ｐゴシック" charset="0"/>
              </a:rPr>
              <a:t>insyn</a:t>
            </a:r>
          </a:p>
          <a:p>
            <a:pPr marL="285750" indent="-285750">
              <a:buFont typeface="Arial"/>
              <a:buChar char="•"/>
            </a:pPr>
            <a:r>
              <a:rPr lang="sv-SE" sz="2800" dirty="0">
                <a:latin typeface="Calibri" charset="0"/>
                <a:ea typeface="ＭＳ Ｐゴシック" charset="0"/>
                <a:cs typeface="ＭＳ Ｐゴシック" charset="0"/>
              </a:rPr>
              <a:t>Ifrågasätta /identifiera värdekriterier i projekt</a:t>
            </a:r>
          </a:p>
          <a:p>
            <a:pPr marL="285750" indent="-285750">
              <a:buFont typeface="Arial"/>
              <a:buChar char="•"/>
            </a:pPr>
            <a:r>
              <a:rPr lang="sv-SE" sz="2800" dirty="0">
                <a:latin typeface="Calibri" charset="0"/>
                <a:ea typeface="ＭＳ Ｐゴシック" charset="0"/>
                <a:cs typeface="ＭＳ Ｐゴシック" charset="0"/>
              </a:rPr>
              <a:t>Påverka och förbättra verksamheter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656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Dagens föreläsning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Olika utvärderingsmodeller</a:t>
            </a:r>
          </a:p>
          <a:p>
            <a:pPr lvl="1"/>
            <a:r>
              <a:rPr lang="sv-SE" dirty="0" err="1"/>
              <a:t>Summativ</a:t>
            </a:r>
            <a:r>
              <a:rPr lang="sv-SE" dirty="0"/>
              <a:t> och formativ </a:t>
            </a:r>
            <a:r>
              <a:rPr lang="sv-SE" dirty="0" smtClean="0"/>
              <a:t>utvärdering</a:t>
            </a:r>
          </a:p>
          <a:p>
            <a:pPr lvl="1"/>
            <a:r>
              <a:rPr lang="sv-SE" dirty="0" smtClean="0"/>
              <a:t>Mål/effektutvärdering</a:t>
            </a:r>
          </a:p>
          <a:p>
            <a:pPr lvl="1"/>
            <a:r>
              <a:rPr lang="sv-SE" dirty="0"/>
              <a:t>Programteori (</a:t>
            </a:r>
            <a:r>
              <a:rPr lang="sv-SE" dirty="0" err="1"/>
              <a:t>ToC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/>
              <a:t>Lärande utvärdering/följeforskning</a:t>
            </a:r>
          </a:p>
          <a:p>
            <a:pPr lvl="1"/>
            <a:r>
              <a:rPr lang="sv-SE" dirty="0" err="1" smtClean="0"/>
              <a:t>Participatory</a:t>
            </a:r>
            <a:r>
              <a:rPr lang="sv-SE" dirty="0" smtClean="0"/>
              <a:t> </a:t>
            </a:r>
            <a:r>
              <a:rPr lang="sv-SE" dirty="0" err="1" smtClean="0"/>
              <a:t>evaluation</a:t>
            </a:r>
            <a:r>
              <a:rPr lang="sv-SE" dirty="0" smtClean="0"/>
              <a:t>/intressentutvärdering</a:t>
            </a:r>
          </a:p>
          <a:p>
            <a:pPr lvl="1"/>
            <a:r>
              <a:rPr lang="sv-SE" dirty="0" smtClean="0"/>
              <a:t>Självutvärdering</a:t>
            </a:r>
          </a:p>
          <a:p>
            <a:r>
              <a:rPr lang="sv-SE" dirty="0" smtClean="0"/>
              <a:t>Metoder</a:t>
            </a:r>
          </a:p>
          <a:p>
            <a:r>
              <a:rPr lang="sv-SE" dirty="0" smtClean="0"/>
              <a:t>Sammanfattning och slutsatser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331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519568" y="274638"/>
            <a:ext cx="8229600" cy="1143000"/>
          </a:xfrm>
        </p:spPr>
        <p:txBody>
          <a:bodyPr/>
          <a:lstStyle/>
          <a:p>
            <a:r>
              <a:rPr lang="sv-SE" dirty="0" smtClean="0"/>
              <a:t>Formativ vs </a:t>
            </a:r>
            <a:r>
              <a:rPr lang="sv-SE" dirty="0" err="1" smtClean="0"/>
              <a:t>summativ</a:t>
            </a:r>
            <a:r>
              <a:rPr lang="sv-SE" dirty="0" smtClean="0"/>
              <a:t> utvärdering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5334859" y="2259881"/>
            <a:ext cx="3414309" cy="33485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smtClean="0">
                <a:solidFill>
                  <a:srgbClr val="000000"/>
                </a:solidFill>
              </a:rPr>
              <a:t>Bedömning/värdering</a:t>
            </a:r>
          </a:p>
          <a:p>
            <a:pPr algn="ctr"/>
            <a:r>
              <a:rPr lang="sv-SE" sz="2400" dirty="0" smtClean="0">
                <a:solidFill>
                  <a:srgbClr val="000000"/>
                </a:solidFill>
              </a:rPr>
              <a:t>Fokus på utfall</a:t>
            </a:r>
            <a:endParaRPr lang="sv-SE" sz="2400" dirty="0">
              <a:solidFill>
                <a:srgbClr val="000000"/>
              </a:solidFill>
            </a:endParaRPr>
          </a:p>
        </p:txBody>
      </p:sp>
      <p:sp>
        <p:nvSpPr>
          <p:cNvPr id="5" name="Höger 4"/>
          <p:cNvSpPr/>
          <p:nvPr/>
        </p:nvSpPr>
        <p:spPr>
          <a:xfrm>
            <a:off x="676265" y="1995954"/>
            <a:ext cx="4255516" cy="38269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smtClean="0">
                <a:solidFill>
                  <a:srgbClr val="000000"/>
                </a:solidFill>
              </a:rPr>
              <a:t>Förbättring/utveckling</a:t>
            </a:r>
          </a:p>
          <a:p>
            <a:pPr algn="ctr"/>
            <a:r>
              <a:rPr lang="sv-SE" sz="2400" dirty="0" smtClean="0">
                <a:solidFill>
                  <a:srgbClr val="000000"/>
                </a:solidFill>
              </a:rPr>
              <a:t>Fokus på processen</a:t>
            </a:r>
            <a:endParaRPr lang="sv-SE" sz="2400" dirty="0">
              <a:solidFill>
                <a:srgbClr val="000000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676265" y="162662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Generella ansatser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673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Systemperspektiv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Projektet i förhållande till sin kontext</a:t>
            </a:r>
          </a:p>
          <a:p>
            <a:pPr eaLnBrk="1" hangingPunct="1">
              <a:buFont typeface="Times" charset="0"/>
              <a:buNone/>
            </a:pPr>
            <a:r>
              <a:rPr lang="sv-SE" i="1">
                <a:latin typeface="Calibri" charset="0"/>
                <a:ea typeface="ＭＳ Ｐゴシック" charset="0"/>
                <a:cs typeface="ＭＳ Ｐゴシック" charset="0"/>
              </a:rPr>
              <a:t>Samhällsprocesser</a:t>
            </a:r>
          </a:p>
          <a:p>
            <a:pPr eaLnBrk="1" hangingPunct="1">
              <a:buFont typeface="Times" charset="0"/>
              <a:buNone/>
            </a:pPr>
            <a:r>
              <a:rPr lang="sv-SE" i="1">
                <a:latin typeface="Calibri" charset="0"/>
                <a:ea typeface="ＭＳ Ｐゴシック" charset="0"/>
                <a:cs typeface="ＭＳ Ｐゴシック" charset="0"/>
              </a:rPr>
              <a:t>Betydelsefulla händelser i närmiljön</a:t>
            </a:r>
          </a:p>
          <a:p>
            <a:pPr eaLnBrk="1" hangingPunct="1">
              <a:buFont typeface="Times" charset="0"/>
              <a:buNone/>
            </a:pPr>
            <a:r>
              <a:rPr lang="sv-SE" i="1">
                <a:latin typeface="Calibri" charset="0"/>
                <a:ea typeface="ＭＳ Ｐゴシック" charset="0"/>
                <a:cs typeface="ＭＳ Ｐゴシック" charset="0"/>
              </a:rPr>
              <a:t>Andra nätverk/system</a:t>
            </a:r>
          </a:p>
          <a:p>
            <a:pPr eaLnBrk="1" hangingPunct="1"/>
            <a:r>
              <a:rPr lang="sv-SE" i="1">
                <a:latin typeface="Calibri" charset="0"/>
                <a:ea typeface="ＭＳ Ｐゴシック" charset="0"/>
                <a:cs typeface="ＭＳ Ｐゴシック" charset="0"/>
              </a:rPr>
              <a:t>De enskilda individerna underordnad roll</a:t>
            </a:r>
            <a:endParaRPr lang="sv-SE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2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5-04-26 kl. 15.27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2" y="1560462"/>
            <a:ext cx="8507255" cy="3173744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Mål/effektutvärdering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1369023" y="4305323"/>
            <a:ext cx="6498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chemeClr val="accent2">
                    <a:lumMod val="75000"/>
                  </a:schemeClr>
                </a:solidFill>
              </a:rPr>
              <a:t>Men…..</a:t>
            </a:r>
          </a:p>
          <a:p>
            <a:pPr marL="285750" indent="-285750">
              <a:buFont typeface="Arial"/>
              <a:buChar char="•"/>
            </a:pPr>
            <a:r>
              <a:rPr lang="sv-SE" sz="3200" b="1" dirty="0" smtClean="0">
                <a:solidFill>
                  <a:schemeClr val="accent2">
                    <a:lumMod val="75000"/>
                  </a:schemeClr>
                </a:solidFill>
              </a:rPr>
              <a:t>Varför har vi fått dessa resultat?</a:t>
            </a:r>
          </a:p>
          <a:p>
            <a:pPr marL="285750" indent="-285750">
              <a:buFont typeface="Arial"/>
              <a:buChar char="•"/>
            </a:pPr>
            <a:r>
              <a:rPr lang="sv-SE" sz="3200" b="1" dirty="0" smtClean="0">
                <a:solidFill>
                  <a:schemeClr val="accent2">
                    <a:lumMod val="75000"/>
                  </a:schemeClr>
                </a:solidFill>
              </a:rPr>
              <a:t>Vad kan vi lära av projektet? </a:t>
            </a:r>
          </a:p>
        </p:txBody>
      </p:sp>
    </p:spTree>
    <p:extLst>
      <p:ext uri="{BB962C8B-B14F-4D97-AF65-F5344CB8AC3E}">
        <p14:creationId xmlns:p14="http://schemas.microsoft.com/office/powerpoint/2010/main" val="338487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441149" y="2837223"/>
            <a:ext cx="4123563" cy="34145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dirty="0" smtClean="0"/>
              <a:t>THE BLACK BOX</a:t>
            </a:r>
            <a:endParaRPr lang="sv-SE" sz="4000" dirty="0"/>
          </a:p>
        </p:txBody>
      </p:sp>
      <p:sp>
        <p:nvSpPr>
          <p:cNvPr id="4" name="Höger 3"/>
          <p:cNvSpPr/>
          <p:nvPr/>
        </p:nvSpPr>
        <p:spPr>
          <a:xfrm>
            <a:off x="478333" y="3233116"/>
            <a:ext cx="1715403" cy="283722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rgbClr val="953735"/>
                </a:solidFill>
              </a:rPr>
              <a:t>INPUT:</a:t>
            </a:r>
            <a:br>
              <a:rPr lang="sv-SE" dirty="0" smtClean="0">
                <a:solidFill>
                  <a:srgbClr val="953735"/>
                </a:solidFill>
              </a:rPr>
            </a:br>
            <a:r>
              <a:rPr lang="sv-SE" dirty="0" smtClean="0">
                <a:solidFill>
                  <a:srgbClr val="953735"/>
                </a:solidFill>
              </a:rPr>
              <a:t>resurser, aktiviteter</a:t>
            </a:r>
            <a:endParaRPr lang="sv-SE" dirty="0">
              <a:solidFill>
                <a:srgbClr val="953735"/>
              </a:solidFill>
            </a:endParaRPr>
          </a:p>
        </p:txBody>
      </p:sp>
      <p:sp>
        <p:nvSpPr>
          <p:cNvPr id="5" name="Höger 4"/>
          <p:cNvSpPr/>
          <p:nvPr/>
        </p:nvSpPr>
        <p:spPr>
          <a:xfrm>
            <a:off x="6926897" y="3233116"/>
            <a:ext cx="1815055" cy="2837225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rgbClr val="953735"/>
                </a:solidFill>
              </a:rPr>
              <a:t>OUTPUT:</a:t>
            </a:r>
          </a:p>
          <a:p>
            <a:pPr algn="ctr"/>
            <a:r>
              <a:rPr lang="sv-SE" dirty="0" smtClean="0">
                <a:solidFill>
                  <a:srgbClr val="953735"/>
                </a:solidFill>
              </a:rPr>
              <a:t>Resultat, effekter</a:t>
            </a:r>
            <a:endParaRPr lang="sv-SE" dirty="0">
              <a:solidFill>
                <a:srgbClr val="953735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1237069" y="478369"/>
            <a:ext cx="66141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Organisering och planering av projekt och andra initiativ är baserade på föreställningar, erfarenheter, personliga intressen, tillgängliga resurser osv </a:t>
            </a:r>
            <a:r>
              <a:rPr lang="sv-SE" sz="2400" i="1" dirty="0" smtClean="0"/>
              <a:t>– Vad hittar man när den ”svarta lådan” öppnas?</a:t>
            </a:r>
            <a:endParaRPr lang="sv-SE" sz="2400" i="1" dirty="0"/>
          </a:p>
        </p:txBody>
      </p:sp>
    </p:spTree>
    <p:extLst>
      <p:ext uri="{BB962C8B-B14F-4D97-AF65-F5344CB8AC3E}">
        <p14:creationId xmlns:p14="http://schemas.microsoft.com/office/powerpoint/2010/main" val="66835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5-04-26 kl. 15.44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79073" cy="6858000"/>
          </a:xfrm>
          <a:prstGeom prst="rect">
            <a:avLst/>
          </a:prstGeom>
        </p:spPr>
      </p:pic>
      <p:cxnSp>
        <p:nvCxnSpPr>
          <p:cNvPr id="4" name="Rak 3"/>
          <p:cNvCxnSpPr/>
          <p:nvPr/>
        </p:nvCxnSpPr>
        <p:spPr>
          <a:xfrm>
            <a:off x="0" y="5839331"/>
            <a:ext cx="9144000" cy="0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3708400" y="2523066"/>
            <a:ext cx="41486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sv-SE" sz="2800" dirty="0" smtClean="0"/>
              <a:t>Vision </a:t>
            </a:r>
          </a:p>
          <a:p>
            <a:pPr marL="285750" indent="-285750">
              <a:buFont typeface="Arial"/>
              <a:buChar char="•"/>
            </a:pPr>
            <a:r>
              <a:rPr lang="sv-SE" sz="2800" dirty="0" smtClean="0"/>
              <a:t>Långsiktiga effekter</a:t>
            </a:r>
          </a:p>
          <a:p>
            <a:pPr marL="285750" indent="-285750">
              <a:buFont typeface="Arial"/>
              <a:buChar char="•"/>
            </a:pPr>
            <a:r>
              <a:rPr lang="sv-SE" sz="2800" dirty="0" smtClean="0"/>
              <a:t>Kortsiktiga effekter</a:t>
            </a:r>
          </a:p>
          <a:p>
            <a:pPr marL="285750" indent="-285750">
              <a:buFont typeface="Arial"/>
              <a:buChar char="•"/>
            </a:pPr>
            <a:r>
              <a:rPr lang="sv-SE" sz="2800" dirty="0" smtClean="0"/>
              <a:t>Resultat (output)</a:t>
            </a:r>
          </a:p>
          <a:p>
            <a:pPr marL="285750" indent="-285750">
              <a:buFont typeface="Arial"/>
              <a:buChar char="•"/>
            </a:pPr>
            <a:r>
              <a:rPr lang="sv-SE" sz="2800" dirty="0" smtClean="0"/>
              <a:t>Aktiviteter</a:t>
            </a:r>
          </a:p>
          <a:p>
            <a:pPr marL="285750" indent="-285750">
              <a:buFont typeface="Arial"/>
              <a:buChar char="•"/>
            </a:pPr>
            <a:r>
              <a:rPr lang="sv-SE" sz="2800" dirty="0" smtClean="0"/>
              <a:t>Resurser</a:t>
            </a:r>
            <a:endParaRPr lang="sv-SE" sz="2800" dirty="0"/>
          </a:p>
        </p:txBody>
      </p:sp>
      <p:sp>
        <p:nvSpPr>
          <p:cNvPr id="7" name="textruta 6"/>
          <p:cNvSpPr txBox="1"/>
          <p:nvPr/>
        </p:nvSpPr>
        <p:spPr>
          <a:xfrm>
            <a:off x="3026673" y="541867"/>
            <a:ext cx="54212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latin typeface="+mj-lt"/>
              </a:rPr>
              <a:t>Teoribaserad utvärdering/</a:t>
            </a:r>
            <a:br>
              <a:rPr lang="sv-SE" sz="3200" b="1" dirty="0" smtClean="0">
                <a:latin typeface="+mj-lt"/>
              </a:rPr>
            </a:br>
            <a:r>
              <a:rPr lang="sv-SE" sz="3200" b="1" dirty="0" smtClean="0">
                <a:latin typeface="+mj-lt"/>
              </a:rPr>
              <a:t>programteori/förändringsteori</a:t>
            </a:r>
            <a:endParaRPr lang="sv-SE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807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text ned 1"/>
          <p:cNvSpPr>
            <a:spLocks/>
          </p:cNvSpPr>
          <p:nvPr/>
        </p:nvSpPr>
        <p:spPr>
          <a:xfrm>
            <a:off x="2222712" y="2503487"/>
            <a:ext cx="1689100" cy="567055"/>
          </a:xfrm>
          <a:prstGeom prst="downArrowCallou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ＭＳ 明朝"/>
                <a:cs typeface="Times New Roman"/>
              </a:rPr>
              <a:t>FRÄMJANDE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3" name="Bildtext ned 2"/>
          <p:cNvSpPr>
            <a:spLocks noChangeArrowheads="1"/>
          </p:cNvSpPr>
          <p:nvPr/>
        </p:nvSpPr>
        <p:spPr bwMode="auto">
          <a:xfrm flipV="1">
            <a:off x="2222712" y="3929380"/>
            <a:ext cx="1595755" cy="576580"/>
          </a:xfrm>
          <a:prstGeom prst="downArrowCallout">
            <a:avLst>
              <a:gd name="adj1" fmla="val 69191"/>
              <a:gd name="adj2" fmla="val 69191"/>
              <a:gd name="adj3" fmla="val 25000"/>
              <a:gd name="adj4" fmla="val 6497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ＭＳ 明朝"/>
                <a:cs typeface="Times New Roman"/>
              </a:rPr>
              <a:t>HINDRANDE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4" name="Ellips 3"/>
          <p:cNvSpPr>
            <a:spLocks noChangeArrowheads="1"/>
          </p:cNvSpPr>
          <p:nvPr/>
        </p:nvSpPr>
        <p:spPr bwMode="auto">
          <a:xfrm>
            <a:off x="5139266" y="1130300"/>
            <a:ext cx="2286000" cy="1153160"/>
          </a:xfrm>
          <a:prstGeom prst="ellipse">
            <a:avLst/>
          </a:prstGeom>
          <a:solidFill>
            <a:srgbClr val="FFFF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ＭＳ 明朝"/>
                <a:cs typeface="Times New Roman"/>
              </a:rPr>
              <a:t>UTMANINGAR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5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3" y="3251200"/>
            <a:ext cx="7289800" cy="4749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Upp 5"/>
          <p:cNvSpPr/>
          <p:nvPr/>
        </p:nvSpPr>
        <p:spPr>
          <a:xfrm>
            <a:off x="6561667" y="2374900"/>
            <a:ext cx="482600" cy="66040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584200" y="1181100"/>
            <a:ext cx="3234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 varje steg finns inbyggda antaganden – som måste identifieras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7636933" y="1844365"/>
            <a:ext cx="1507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Är det rimligt att tänka sig att programmet kan bemöta utmaningarna?</a:t>
            </a:r>
            <a:endParaRPr lang="sv-SE" sz="1600" dirty="0"/>
          </a:p>
        </p:txBody>
      </p:sp>
      <p:sp>
        <p:nvSpPr>
          <p:cNvPr id="9" name="textruta 8"/>
          <p:cNvSpPr txBox="1"/>
          <p:nvPr/>
        </p:nvSpPr>
        <p:spPr>
          <a:xfrm>
            <a:off x="1028488" y="4148667"/>
            <a:ext cx="132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Går det att genomföra aktiviteterna med dessa resurser</a:t>
            </a:r>
            <a:endParaRPr lang="sv-SE" sz="1600" dirty="0"/>
          </a:p>
        </p:txBody>
      </p:sp>
      <p:sp>
        <p:nvSpPr>
          <p:cNvPr id="10" name="textruta 9"/>
          <p:cNvSpPr txBox="1"/>
          <p:nvPr/>
        </p:nvSpPr>
        <p:spPr>
          <a:xfrm>
            <a:off x="4080933" y="4148667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Kommer aktiviteterna att leda till dessa resultat?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920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Programteori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Bidrar till att identifiera misslyckande i:</a:t>
            </a:r>
          </a:p>
          <a:p>
            <a:pPr lvl="1"/>
            <a:r>
              <a:rPr lang="sv-SE" dirty="0" smtClean="0"/>
              <a:t>Projektets logik</a:t>
            </a:r>
          </a:p>
          <a:p>
            <a:pPr lvl="1"/>
            <a:r>
              <a:rPr lang="sv-SE" dirty="0" smtClean="0"/>
              <a:t>Implementering</a:t>
            </a:r>
          </a:p>
          <a:p>
            <a:r>
              <a:rPr lang="sv-SE" dirty="0" smtClean="0"/>
              <a:t>Viktigt att fråga om man </a:t>
            </a:r>
            <a:r>
              <a:rPr lang="sv-SE" i="1" dirty="0" smtClean="0"/>
              <a:t>gör</a:t>
            </a:r>
            <a:r>
              <a:rPr lang="sv-SE" dirty="0" smtClean="0"/>
              <a:t> på rätt sätt – teorin kan vara riktig, men implementeringen felaktig </a:t>
            </a:r>
          </a:p>
          <a:p>
            <a:r>
              <a:rPr lang="sv-SE" dirty="0" smtClean="0"/>
              <a:t>Också viktigt att inkludera ett </a:t>
            </a:r>
            <a:r>
              <a:rPr lang="sv-SE" i="1" dirty="0" smtClean="0"/>
              <a:t>processperspektiv</a:t>
            </a:r>
            <a:r>
              <a:rPr lang="sv-SE" dirty="0" smtClean="0"/>
              <a:t> i utvärderingen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259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4061</TotalTime>
  <Words>456</Words>
  <Application>Microsoft Macintosh PowerPoint</Application>
  <PresentationFormat>Bildspel på skärmen (4:3)</PresentationFormat>
  <Paragraphs>115</Paragraphs>
  <Slides>17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Office-tema</vt:lpstr>
      <vt:lpstr>Utvärdering 2 </vt:lpstr>
      <vt:lpstr>Dagens föreläsning</vt:lpstr>
      <vt:lpstr>Formativ vs summativ utvärdering</vt:lpstr>
      <vt:lpstr>Systemperspektiv</vt:lpstr>
      <vt:lpstr>Mål/effektutvärdering</vt:lpstr>
      <vt:lpstr>PowerPoint-presentation</vt:lpstr>
      <vt:lpstr>PowerPoint-presentation</vt:lpstr>
      <vt:lpstr>PowerPoint-presentation</vt:lpstr>
      <vt:lpstr>Programteori</vt:lpstr>
      <vt:lpstr>Lärande utvärdering genom följeforskning</vt:lpstr>
      <vt:lpstr>Participativa ansatser/intressentutvärdering</vt:lpstr>
      <vt:lpstr>Självutvärdering</vt:lpstr>
      <vt:lpstr>Metoder</vt:lpstr>
      <vt:lpstr>Bedömning</vt:lpstr>
      <vt:lpstr>Värdekriterier</vt:lpstr>
      <vt:lpstr>Utvärderingens praktik</vt:lpstr>
      <vt:lpstr>Utvärderingar viktiga </vt:lpstr>
    </vt:vector>
  </TitlesOfParts>
  <Company>Malmö högskola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Utvärdering och lärande: 1 </dc:title>
  <dc:creator>Fredrik Björk</dc:creator>
  <cp:lastModifiedBy>Fredrik Björk</cp:lastModifiedBy>
  <cp:revision>58</cp:revision>
  <dcterms:created xsi:type="dcterms:W3CDTF">2015-04-22T12:07:47Z</dcterms:created>
  <dcterms:modified xsi:type="dcterms:W3CDTF">2016-04-24T12:23:06Z</dcterms:modified>
</cp:coreProperties>
</file>