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86" r:id="rId4"/>
    <p:sldId id="283" r:id="rId5"/>
    <p:sldId id="299" r:id="rId6"/>
    <p:sldId id="287" r:id="rId7"/>
    <p:sldId id="263" r:id="rId8"/>
    <p:sldId id="266" r:id="rId9"/>
    <p:sldId id="284" r:id="rId10"/>
    <p:sldId id="290" r:id="rId11"/>
    <p:sldId id="291" r:id="rId12"/>
    <p:sldId id="292" r:id="rId13"/>
    <p:sldId id="293" r:id="rId14"/>
    <p:sldId id="288" r:id="rId15"/>
    <p:sldId id="264" r:id="rId16"/>
    <p:sldId id="294" r:id="rId17"/>
    <p:sldId id="274" r:id="rId18"/>
    <p:sldId id="280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3304" y="-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3730-9772-4942-A89D-55DDDE106EEB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6A78F-08A3-2E47-A727-853F9EFDE83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55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E73B65-90F4-1245-B79F-F3D6F0D8BB5C}" type="slidenum">
              <a:rPr lang="sv-SE" sz="1200"/>
              <a:pPr/>
              <a:t>3</a:t>
            </a:fld>
            <a:endParaRPr lang="sv-SE" sz="1200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23EABE-16F9-8446-88D7-FB8F445718DD}" type="slidenum">
              <a:rPr lang="sv-SE" sz="1200"/>
              <a:pPr/>
              <a:t>16</a:t>
            </a:fld>
            <a:endParaRPr lang="sv-SE" sz="120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7531BF-C777-714A-85B9-402C2DA2CA86}" type="slidenum">
              <a:rPr lang="sv-SE" sz="1200"/>
              <a:pPr/>
              <a:t>4</a:t>
            </a:fld>
            <a:endParaRPr lang="sv-SE" sz="1200"/>
          </a:p>
        </p:txBody>
      </p:sp>
      <p:sp>
        <p:nvSpPr>
          <p:cNvPr id="1843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04E7D6-0041-6944-8BCE-259C149B6150}" type="slidenum">
              <a:rPr lang="sv-SE" sz="1200"/>
              <a:pPr/>
              <a:t>6</a:t>
            </a:fld>
            <a:endParaRPr lang="sv-SE" sz="1200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510052-B64E-164C-AED5-5A451C0B3073}" type="slidenum">
              <a:rPr lang="sv-SE" sz="1200"/>
              <a:pPr/>
              <a:t>9</a:t>
            </a:fld>
            <a:endParaRPr lang="sv-SE" sz="1200"/>
          </a:p>
        </p:txBody>
      </p:sp>
      <p:sp>
        <p:nvSpPr>
          <p:cNvPr id="2048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BC866E-D786-DA4E-96BC-817070E7FC44}" type="slidenum">
              <a:rPr lang="sv-SE" sz="1200"/>
              <a:pPr/>
              <a:t>10</a:t>
            </a:fld>
            <a:endParaRPr lang="sv-SE" sz="120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939F6E7-8311-3A48-AEF0-2D99E5EA3947}" type="slidenum">
              <a:rPr lang="sv-SE" sz="1200"/>
              <a:pPr/>
              <a:t>11</a:t>
            </a:fld>
            <a:endParaRPr lang="sv-SE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8BB00D-F059-5541-A037-60E28F8FBDB1}" type="slidenum">
              <a:rPr lang="sv-SE" sz="1200"/>
              <a:pPr/>
              <a:t>12</a:t>
            </a:fld>
            <a:endParaRPr lang="sv-SE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07BA4D-ACE1-7648-AE54-CB33C79F215B}" type="slidenum">
              <a:rPr lang="sv-SE" sz="1200"/>
              <a:pPr/>
              <a:t>13</a:t>
            </a:fld>
            <a:endParaRPr lang="sv-SE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7527EB-96AD-8E48-B410-3CE182E87B5C}" type="slidenum">
              <a:rPr lang="sv-SE" sz="1200"/>
              <a:pPr/>
              <a:t>14</a:t>
            </a:fld>
            <a:endParaRPr lang="sv-SE" sz="1200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20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69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9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44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29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6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59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50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5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6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8BDD-4A15-3F4C-BCA8-16D19829B6B2}" type="datetimeFigureOut">
              <a:rPr lang="sv-SE" smtClean="0"/>
              <a:t>16-04-24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4243-CE2E-2E4D-9E38-57FC51DF5A6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66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Utvärdering 1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38867"/>
          </a:xfrm>
        </p:spPr>
        <p:txBody>
          <a:bodyPr>
            <a:normAutofit/>
          </a:bodyPr>
          <a:lstStyle/>
          <a:p>
            <a:r>
              <a:rPr lang="sv-SE" i="1" dirty="0" smtClean="0"/>
              <a:t>Fredrik Björk</a:t>
            </a:r>
          </a:p>
          <a:p>
            <a:r>
              <a:rPr lang="sv-SE" i="1" dirty="0" smtClean="0"/>
              <a:t>Urbana Studier, Malmö högskola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0413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Syften med utvärderingar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3581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Kontrollera och ge beslutsunderlag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Har man gjort det man skall?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Har man följt riktlinjerna?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Behövs det kompletterande åtgärder?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4" name="Picture 4" descr="Guardia Civil, S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0386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4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Syften med utvärdering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Kunskapsutveckling/kritisk granskning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Vad kan man lära?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Vems intressen tillgodoses?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Vem gynnas/missgynnas?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2" name="Picture 4" descr="de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28241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81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Syften med utvärderingar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696200" cy="4572000"/>
          </a:xfrm>
        </p:spPr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Påverka/utveckla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Fungerar åtgärderna som tänkt?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Kan arbetet förbättras?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Kan pilotmodeller användas i större skala?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0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Syften med utvärdering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Legitimitet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Myndighetsansvar - demokrati och insyn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Rutiniserade undersökningar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Används resurserna på bästa sätt?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8" name="Picture 4" descr="BYGGSKJE_223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311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7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Tidslinje</a:t>
            </a:r>
          </a:p>
        </p:txBody>
      </p:sp>
      <p:sp>
        <p:nvSpPr>
          <p:cNvPr id="37890" name="Line 3"/>
          <p:cNvSpPr>
            <a:spLocks noChangeShapeType="1"/>
          </p:cNvSpPr>
          <p:nvPr/>
        </p:nvSpPr>
        <p:spPr bwMode="auto">
          <a:xfrm flipV="1">
            <a:off x="990600" y="3352800"/>
            <a:ext cx="480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733800" y="22098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i="1"/>
              <a:t>Projekt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b="1">
                <a:solidFill>
                  <a:schemeClr val="hlink"/>
                </a:solidFill>
              </a:rPr>
              <a:t>Process</a:t>
            </a:r>
            <a:r>
              <a:rPr lang="sv-SE"/>
              <a:t> (inre dimensioner)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5638800" y="35052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b="1">
                <a:solidFill>
                  <a:schemeClr val="hlink"/>
                </a:solidFill>
              </a:rPr>
              <a:t>Produkt </a:t>
            </a:r>
            <a:r>
              <a:rPr lang="sv-SE"/>
              <a:t>(Mål)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239000" y="3505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b="1">
                <a:solidFill>
                  <a:schemeClr val="hlink"/>
                </a:solidFill>
              </a:rPr>
              <a:t>Effekter</a:t>
            </a:r>
            <a:endParaRPr lang="sv-SE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1600200" y="5257800"/>
            <a:ext cx="618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b="1">
                <a:solidFill>
                  <a:schemeClr val="hlink"/>
                </a:solidFill>
              </a:rPr>
              <a:t>Intressenter/Brukare</a:t>
            </a:r>
            <a:r>
              <a:rPr lang="sv-SE"/>
              <a:t> (Relationellt/kontextuellt)</a:t>
            </a:r>
          </a:p>
        </p:txBody>
      </p:sp>
      <p:sp>
        <p:nvSpPr>
          <p:cNvPr id="37896" name="Oval 9"/>
          <p:cNvSpPr>
            <a:spLocks noChangeArrowheads="1"/>
          </p:cNvSpPr>
          <p:nvPr/>
        </p:nvSpPr>
        <p:spPr bwMode="auto">
          <a:xfrm>
            <a:off x="59436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897" name="AutoShape 10"/>
          <p:cNvSpPr>
            <a:spLocks noChangeArrowheads="1"/>
          </p:cNvSpPr>
          <p:nvPr/>
        </p:nvSpPr>
        <p:spPr bwMode="auto">
          <a:xfrm>
            <a:off x="7543800" y="30480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898" name="Oval 12"/>
          <p:cNvSpPr>
            <a:spLocks noChangeArrowheads="1"/>
          </p:cNvSpPr>
          <p:nvPr/>
        </p:nvSpPr>
        <p:spPr bwMode="auto">
          <a:xfrm>
            <a:off x="2286000" y="50292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899" name="Oval 13"/>
          <p:cNvSpPr>
            <a:spLocks noChangeArrowheads="1"/>
          </p:cNvSpPr>
          <p:nvPr/>
        </p:nvSpPr>
        <p:spPr bwMode="auto">
          <a:xfrm>
            <a:off x="3733800" y="49530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00" name="Oval 14"/>
          <p:cNvSpPr>
            <a:spLocks noChangeArrowheads="1"/>
          </p:cNvSpPr>
          <p:nvPr/>
        </p:nvSpPr>
        <p:spPr bwMode="auto">
          <a:xfrm>
            <a:off x="4876800" y="48006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cxnSp>
        <p:nvCxnSpPr>
          <p:cNvPr id="37901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2209800" y="4495800"/>
            <a:ext cx="533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3295650" y="4248150"/>
            <a:ext cx="9906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4381500" y="4000500"/>
            <a:ext cx="1066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Straight Arrow Connector 22"/>
          <p:cNvCxnSpPr>
            <a:cxnSpLocks noChangeShapeType="1"/>
          </p:cNvCxnSpPr>
          <p:nvPr/>
        </p:nvCxnSpPr>
        <p:spPr bwMode="auto">
          <a:xfrm flipV="1">
            <a:off x="6553200" y="3201988"/>
            <a:ext cx="762000" cy="74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2157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519568" y="274638"/>
            <a:ext cx="8229600" cy="1143000"/>
          </a:xfrm>
        </p:spPr>
        <p:txBody>
          <a:bodyPr/>
          <a:lstStyle/>
          <a:p>
            <a:r>
              <a:rPr lang="sv-SE" dirty="0" smtClean="0"/>
              <a:t>Formativ vs </a:t>
            </a:r>
            <a:r>
              <a:rPr lang="sv-SE" dirty="0" err="1" smtClean="0"/>
              <a:t>summativ</a:t>
            </a:r>
            <a:r>
              <a:rPr lang="sv-SE" dirty="0" smtClean="0"/>
              <a:t> utvärdering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334859" y="2259881"/>
            <a:ext cx="3414309" cy="3348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rgbClr val="000000"/>
                </a:solidFill>
              </a:rPr>
              <a:t>Bedömning/värdering</a:t>
            </a:r>
          </a:p>
          <a:p>
            <a:pPr algn="ctr"/>
            <a:r>
              <a:rPr lang="sv-SE" sz="2400" dirty="0" smtClean="0">
                <a:solidFill>
                  <a:srgbClr val="000000"/>
                </a:solidFill>
              </a:rPr>
              <a:t>Fokus på utfall</a:t>
            </a: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676265" y="1995954"/>
            <a:ext cx="4255516" cy="38269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rgbClr val="000000"/>
                </a:solidFill>
              </a:rPr>
              <a:t>Förbättring/utveckling</a:t>
            </a:r>
          </a:p>
          <a:p>
            <a:pPr algn="ctr"/>
            <a:r>
              <a:rPr lang="sv-SE" sz="2400" dirty="0" smtClean="0">
                <a:solidFill>
                  <a:srgbClr val="000000"/>
                </a:solidFill>
              </a:rPr>
              <a:t>Fokus på processen</a:t>
            </a: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Olika kunskapsperspektiv i utvärderingar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5410200" cy="4572000"/>
          </a:xfrm>
        </p:spPr>
        <p:txBody>
          <a:bodyPr/>
          <a:lstStyle/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Tekniskt (mätbarhet)</a:t>
            </a:r>
          </a:p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Kulturellt (sammanhang/förståelse)</a:t>
            </a:r>
          </a:p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Politiskt (makt/värderingar)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latin typeface="Calibri" charset="0"/>
                <a:ea typeface="ＭＳ Ｐゴシック" charset="0"/>
                <a:cs typeface="ＭＳ Ｐゴシック" charset="0"/>
              </a:rPr>
              <a:t>Kopplade till olika typer av utvärderingar och olika syften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2" name="Picture 4" descr="philosophy-professor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18748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93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Organisatoriskt lärande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600200"/>
            <a:ext cx="8365067" cy="4525963"/>
          </a:xfrm>
        </p:spPr>
        <p:txBody>
          <a:bodyPr>
            <a:normAutofit fontScale="92500" lnSpcReduction="20000"/>
          </a:bodyPr>
          <a:lstStyle/>
          <a:p>
            <a:r>
              <a:rPr lang="sv-SE" i="1" dirty="0" smtClean="0"/>
              <a:t>Ett </a:t>
            </a:r>
            <a:r>
              <a:rPr lang="sv-SE" i="1" dirty="0" smtClean="0"/>
              <a:t>sätt att strategiskt förnya en verksamhet</a:t>
            </a:r>
          </a:p>
          <a:p>
            <a:r>
              <a:rPr lang="sv-SE" dirty="0" smtClean="0"/>
              <a:t>Lärande på olika organisatoriska nivåer</a:t>
            </a:r>
          </a:p>
          <a:p>
            <a:r>
              <a:rPr lang="sv-SE" i="1" dirty="0" smtClean="0"/>
              <a:t>Individ, grupp och organisation</a:t>
            </a:r>
          </a:p>
          <a:p>
            <a:endParaRPr lang="sv-SE" dirty="0" smtClean="0"/>
          </a:p>
          <a:p>
            <a:r>
              <a:rPr lang="sv-SE" dirty="0" smtClean="0"/>
              <a:t>Lärande i icke-formella organisationer – ”nätverkslärande”</a:t>
            </a:r>
          </a:p>
          <a:p>
            <a:r>
              <a:rPr lang="sv-SE" dirty="0" smtClean="0"/>
              <a:t>”</a:t>
            </a:r>
            <a:r>
              <a:rPr lang="sv-SE" dirty="0" err="1" smtClean="0"/>
              <a:t>Communities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practice</a:t>
            </a:r>
            <a:r>
              <a:rPr lang="sv-SE" dirty="0" smtClean="0"/>
              <a:t>”</a:t>
            </a:r>
          </a:p>
          <a:p>
            <a:r>
              <a:rPr lang="sv-SE" i="1" dirty="0" smtClean="0"/>
              <a:t>Hur / vem bygger kunskap utifrån projekt som inriktas mot samhällsförändring?</a:t>
            </a:r>
          </a:p>
          <a:p>
            <a:r>
              <a:rPr lang="sv-SE" i="1" dirty="0" smtClean="0"/>
              <a:t>Särskilda utmaningar med samverkansprojekt</a:t>
            </a:r>
            <a:r>
              <a:rPr lang="sv-SE" dirty="0" smtClean="0"/>
              <a:t>?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5-04-26 kl. 16.5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3" y="0"/>
            <a:ext cx="7245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Utvärderarrollen?</a:t>
            </a:r>
            <a:endParaRPr lang="sv-SE" dirty="0"/>
          </a:p>
        </p:txBody>
      </p:sp>
      <p:pic>
        <p:nvPicPr>
          <p:cNvPr id="4" name="Platshållare för innehåll 3" descr="11Atlas_Dobrych_Praktyk_Cogito_ver052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52" r="-85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099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Dagens föreläsning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Vad är utvärdering?</a:t>
            </a:r>
          </a:p>
          <a:p>
            <a:r>
              <a:rPr lang="sv-SE" dirty="0" smtClean="0"/>
              <a:t>Kort historisk bakgrund</a:t>
            </a:r>
          </a:p>
          <a:p>
            <a:r>
              <a:rPr lang="sv-SE" dirty="0" smtClean="0"/>
              <a:t>Användning av utvärderingar</a:t>
            </a:r>
          </a:p>
          <a:p>
            <a:r>
              <a:rPr lang="sv-SE" dirty="0" smtClean="0"/>
              <a:t>Utvärdering och lärande</a:t>
            </a:r>
          </a:p>
          <a:p>
            <a:r>
              <a:rPr lang="sv-SE" dirty="0" smtClean="0"/>
              <a:t>Utvärderarrollen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31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Utvärderarrollen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Expert</a:t>
            </a:r>
          </a:p>
          <a:p>
            <a:r>
              <a:rPr lang="sv-SE" dirty="0" smtClean="0"/>
              <a:t>Forskare</a:t>
            </a:r>
          </a:p>
          <a:p>
            <a:r>
              <a:rPr lang="sv-SE" dirty="0" err="1" smtClean="0"/>
              <a:t>Facilitator</a:t>
            </a:r>
            <a:endParaRPr lang="sv-SE" dirty="0" smtClean="0"/>
          </a:p>
          <a:p>
            <a:r>
              <a:rPr lang="sv-SE" dirty="0" smtClean="0"/>
              <a:t>Kritisk vän</a:t>
            </a:r>
          </a:p>
          <a:p>
            <a:r>
              <a:rPr lang="sv-SE" dirty="0" smtClean="0"/>
              <a:t>Koordinator</a:t>
            </a:r>
          </a:p>
          <a:p>
            <a:r>
              <a:rPr lang="sv-SE" dirty="0" smtClean="0"/>
              <a:t>Förhandlare</a:t>
            </a:r>
          </a:p>
          <a:p>
            <a:r>
              <a:rPr lang="sv-SE" dirty="0" smtClean="0"/>
              <a:t>Befriare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405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Dimensioner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45302"/>
          </a:xfrm>
        </p:spPr>
        <p:txBody>
          <a:bodyPr/>
          <a:lstStyle/>
          <a:p>
            <a:r>
              <a:rPr lang="sv-SE" dirty="0" smtClean="0"/>
              <a:t>Närhet</a:t>
            </a:r>
          </a:p>
          <a:p>
            <a:r>
              <a:rPr lang="sv-SE" dirty="0" smtClean="0"/>
              <a:t>Aktörssyn</a:t>
            </a:r>
          </a:p>
          <a:p>
            <a:r>
              <a:rPr lang="sv-SE" dirty="0" smtClean="0"/>
              <a:t>Kunskapssyn</a:t>
            </a:r>
          </a:p>
          <a:p>
            <a:r>
              <a:rPr lang="sv-SE" dirty="0" smtClean="0"/>
              <a:t>Aktivt deltagande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039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3176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Ansvar och uppdrag – i förhållande till?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”Projektet”</a:t>
            </a:r>
          </a:p>
          <a:p>
            <a:r>
              <a:rPr lang="sv-SE" dirty="0" smtClean="0"/>
              <a:t>Projektägaren</a:t>
            </a:r>
          </a:p>
          <a:p>
            <a:r>
              <a:rPr lang="sv-SE" dirty="0" smtClean="0"/>
              <a:t>Finansiären</a:t>
            </a:r>
          </a:p>
          <a:p>
            <a:r>
              <a:rPr lang="sv-SE" dirty="0" smtClean="0"/>
              <a:t>Projektgruppen</a:t>
            </a:r>
          </a:p>
          <a:p>
            <a:r>
              <a:rPr lang="sv-SE" dirty="0" smtClean="0"/>
              <a:t>”Målgrupp”</a:t>
            </a:r>
          </a:p>
          <a:p>
            <a:r>
              <a:rPr lang="sv-SE" dirty="0" smtClean="0"/>
              <a:t>Medborgare</a:t>
            </a:r>
          </a:p>
          <a:p>
            <a:r>
              <a:rPr lang="sv-SE" dirty="0" smtClean="0"/>
              <a:t>Vetenskaplig hederlighet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87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9" descr="sinbj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8712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Vad betyder begreppen?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lumMod val="85000"/>
              <a:alpha val="56000"/>
            </a:schemeClr>
          </a:solidFill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hlink"/>
                </a:solidFill>
                <a:latin typeface="Calibri" charset="0"/>
              </a:rPr>
              <a:t>Otydlig definition – begreppet används också vardagligt</a:t>
            </a:r>
          </a:p>
          <a:p>
            <a:pPr eaLnBrk="1" hangingPunct="1"/>
            <a:r>
              <a:rPr lang="sv-SE" dirty="0" smtClean="0">
                <a:solidFill>
                  <a:schemeClr val="hlink"/>
                </a:solidFill>
                <a:latin typeface="Calibri" charset="0"/>
              </a:rPr>
              <a:t>Utvärdering</a:t>
            </a:r>
            <a:r>
              <a:rPr lang="sv-SE" dirty="0" smtClean="0">
                <a:latin typeface="Calibri" charset="0"/>
              </a:rPr>
              <a:t> </a:t>
            </a:r>
            <a:r>
              <a:rPr lang="sv-SE" dirty="0">
                <a:latin typeface="Calibri" charset="0"/>
              </a:rPr>
              <a:t>- systematisk granskning och värdering av en verksamhet; bygger på vetenskaplig grund</a:t>
            </a:r>
          </a:p>
          <a:p>
            <a:pPr eaLnBrk="1" hangingPunct="1"/>
            <a:r>
              <a:rPr lang="sv-SE" dirty="0">
                <a:solidFill>
                  <a:schemeClr val="hlink"/>
                </a:solidFill>
                <a:latin typeface="Calibri" charset="0"/>
              </a:rPr>
              <a:t>Uppföljning</a:t>
            </a:r>
            <a:r>
              <a:rPr lang="sv-SE" dirty="0">
                <a:latin typeface="Calibri" charset="0"/>
              </a:rPr>
              <a:t> - enklare reflektion utan krav på vetenskaplighet</a:t>
            </a:r>
          </a:p>
          <a:p>
            <a:pPr eaLnBrk="1" hangingPunct="1"/>
            <a:r>
              <a:rPr lang="sv-SE" dirty="0">
                <a:solidFill>
                  <a:schemeClr val="hlink"/>
                </a:solidFill>
                <a:latin typeface="Calibri" charset="0"/>
              </a:rPr>
              <a:t>Evaluering</a:t>
            </a:r>
            <a:r>
              <a:rPr lang="sv-SE" dirty="0">
                <a:latin typeface="Calibri" charset="0"/>
              </a:rPr>
              <a:t> = Utvärdering</a:t>
            </a:r>
          </a:p>
        </p:txBody>
      </p:sp>
    </p:spTree>
    <p:extLst>
      <p:ext uri="{BB962C8B-B14F-4D97-AF65-F5344CB8AC3E}">
        <p14:creationId xmlns:p14="http://schemas.microsoft.com/office/powerpoint/2010/main" val="292556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4000">
                <a:latin typeface="Calibri" charset="0"/>
              </a:rPr>
              <a:t>Utvärdering - viktigt i projektsammanhang?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dirty="0">
                <a:latin typeface="Calibri" charset="0"/>
              </a:rPr>
              <a:t>Många (främst offentligt finansierade) verksamheter som bedrivs i projektform utvärderas</a:t>
            </a:r>
          </a:p>
          <a:p>
            <a:pPr eaLnBrk="1" hangingPunct="1"/>
            <a:r>
              <a:rPr lang="sv-SE" dirty="0">
                <a:latin typeface="Calibri" charset="0"/>
              </a:rPr>
              <a:t>Stora resurser läggs varje år på utvärderingar</a:t>
            </a:r>
          </a:p>
          <a:p>
            <a:pPr eaLnBrk="1" hangingPunct="1"/>
            <a:r>
              <a:rPr lang="sv-SE" dirty="0">
                <a:latin typeface="Calibri" charset="0"/>
              </a:rPr>
              <a:t>Många projektbeställare ställer krav på utvärderingar av </a:t>
            </a:r>
            <a:r>
              <a:rPr lang="sv-SE" dirty="0" smtClean="0">
                <a:latin typeface="Calibri" charset="0"/>
              </a:rPr>
              <a:t>verksamheten</a:t>
            </a:r>
          </a:p>
          <a:p>
            <a:r>
              <a:rPr lang="is-IS" dirty="0" smtClean="0">
                <a:latin typeface="Calibri" charset="0"/>
              </a:rPr>
              <a:t>… samtidigt </a:t>
            </a:r>
            <a:r>
              <a:rPr lang="sv-SE" dirty="0" smtClean="0">
                <a:latin typeface="Calibri" charset="0"/>
              </a:rPr>
              <a:t>står </a:t>
            </a:r>
            <a:r>
              <a:rPr lang="sv-SE" dirty="0">
                <a:latin typeface="Calibri" charset="0"/>
              </a:rPr>
              <a:t>det mycket lite om utvärdering i </a:t>
            </a:r>
            <a:r>
              <a:rPr lang="sv-SE" dirty="0" smtClean="0">
                <a:latin typeface="Calibri" charset="0"/>
              </a:rPr>
              <a:t>projektledningslitteratur</a:t>
            </a:r>
            <a:endParaRPr lang="sv-SE" dirty="0">
              <a:latin typeface="Calibri" charset="0"/>
            </a:endParaRPr>
          </a:p>
          <a:p>
            <a:pPr eaLnBrk="1" hangingPunct="1"/>
            <a:endParaRPr lang="sv-S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2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2022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52000"/>
            </a:schemeClr>
          </a:solidFill>
        </p:spPr>
        <p:txBody>
          <a:bodyPr/>
          <a:lstStyle/>
          <a:p>
            <a:r>
              <a:rPr lang="sv-SE" dirty="0" smtClean="0"/>
              <a:t>Mätningens dilemma</a:t>
            </a:r>
            <a:r>
              <a:rPr lang="is-IS" dirty="0" smtClean="0"/>
              <a:t>….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84400" y="3031067"/>
            <a:ext cx="6502400" cy="3606799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Alice: -Kan du säga mig vilken väg jag skall ta?</a:t>
            </a:r>
          </a:p>
          <a:p>
            <a:r>
              <a:rPr lang="sv-SE" dirty="0"/>
              <a:t>Katten: - Det beror på vart du ska gå.</a:t>
            </a:r>
          </a:p>
          <a:p>
            <a:r>
              <a:rPr lang="sv-SE" dirty="0"/>
              <a:t>Alice: - Det vet jag inte …</a:t>
            </a:r>
          </a:p>
          <a:p>
            <a:r>
              <a:rPr lang="sv-SE" dirty="0"/>
              <a:t>Katten: - Då spelar det ingen roll vilken väg du tar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Projektledaren: - Kan du säga mig vad jag ska mäta?</a:t>
            </a:r>
          </a:p>
          <a:p>
            <a:r>
              <a:rPr lang="sv-SE" dirty="0"/>
              <a:t>Utvärderaren: - Det beror på vad du vill uppnå.</a:t>
            </a:r>
          </a:p>
          <a:p>
            <a:r>
              <a:rPr lang="sv-SE" dirty="0"/>
              <a:t>Projektledaren: - Det vet jag inte …</a:t>
            </a:r>
          </a:p>
          <a:p>
            <a:r>
              <a:rPr lang="sv-SE" dirty="0"/>
              <a:t>Utvärderaren: - Då spelar det ingen roll vad du mäter.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59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Utvärderingarnas historia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8133"/>
            <a:ext cx="4191000" cy="3886200"/>
          </a:xfrm>
        </p:spPr>
        <p:txBody>
          <a:bodyPr/>
          <a:lstStyle/>
          <a:p>
            <a:pPr eaLnBrk="1" hangingPunct="1"/>
            <a:r>
              <a:rPr lang="sv-SE" dirty="0">
                <a:latin typeface="Calibri" charset="0"/>
              </a:rPr>
              <a:t>Komplex historia</a:t>
            </a:r>
          </a:p>
          <a:p>
            <a:pPr eaLnBrk="1" hangingPunct="1"/>
            <a:r>
              <a:rPr lang="sv-SE" dirty="0">
                <a:latin typeface="Calibri" charset="0"/>
              </a:rPr>
              <a:t>Startpunkt i Sverige - </a:t>
            </a:r>
            <a:r>
              <a:rPr lang="ja-JP" altLang="sv-SE" dirty="0">
                <a:solidFill>
                  <a:schemeClr val="hlink"/>
                </a:solidFill>
                <a:latin typeface="Calibri" charset="0"/>
              </a:rPr>
              <a:t>”</a:t>
            </a:r>
            <a:r>
              <a:rPr lang="sv-SE" altLang="ja-JP" dirty="0">
                <a:solidFill>
                  <a:schemeClr val="hlink"/>
                </a:solidFill>
                <a:latin typeface="Calibri" charset="0"/>
              </a:rPr>
              <a:t>Folkhemmet</a:t>
            </a:r>
            <a:r>
              <a:rPr lang="ja-JP" altLang="sv-SE" dirty="0">
                <a:solidFill>
                  <a:schemeClr val="hlink"/>
                </a:solidFill>
                <a:latin typeface="Calibri" charset="0"/>
              </a:rPr>
              <a:t>”</a:t>
            </a:r>
            <a:r>
              <a:rPr lang="sv-SE" altLang="ja-JP" dirty="0">
                <a:solidFill>
                  <a:schemeClr val="hlink"/>
                </a:solidFill>
                <a:latin typeface="Calibri" charset="0"/>
              </a:rPr>
              <a:t> 1930-talet;</a:t>
            </a:r>
            <a:r>
              <a:rPr lang="sv-SE" altLang="ja-JP" dirty="0">
                <a:latin typeface="Calibri" charset="0"/>
              </a:rPr>
              <a:t> politiska beslut skall bygga på </a:t>
            </a:r>
            <a:r>
              <a:rPr lang="sv-SE" altLang="ja-JP" dirty="0" smtClean="0">
                <a:latin typeface="Calibri" charset="0"/>
              </a:rPr>
              <a:t>vetenskaplig kunskap</a:t>
            </a:r>
            <a:endParaRPr lang="sv-SE" altLang="ja-JP" dirty="0">
              <a:latin typeface="Calibri" charset="0"/>
            </a:endParaRPr>
          </a:p>
          <a:p>
            <a:pPr eaLnBrk="1" hangingPunct="1"/>
            <a:endParaRPr lang="sv-SE" dirty="0">
              <a:latin typeface="Calibri" charset="0"/>
            </a:endParaRPr>
          </a:p>
        </p:txBody>
      </p:sp>
      <p:pic>
        <p:nvPicPr>
          <p:cNvPr id="27651" name="Picture 4" descr="myr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24667"/>
            <a:ext cx="32004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Fyra generationer 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Guba</a:t>
            </a:r>
            <a:r>
              <a:rPr lang="sv-SE" dirty="0" smtClean="0"/>
              <a:t> &amp; Lincoln 1989)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1437" y="1600200"/>
            <a:ext cx="8962563" cy="4899023"/>
          </a:xfrm>
        </p:spPr>
        <p:txBody>
          <a:bodyPr>
            <a:normAutofit/>
          </a:bodyPr>
          <a:lstStyle/>
          <a:p>
            <a:r>
              <a:rPr lang="sv-SE" dirty="0" smtClean="0"/>
              <a:t>1: </a:t>
            </a:r>
            <a:r>
              <a:rPr lang="sv-SE" i="1" dirty="0" smtClean="0"/>
              <a:t>Kontroll/mätande</a:t>
            </a:r>
            <a:r>
              <a:rPr lang="sv-SE" dirty="0" smtClean="0"/>
              <a:t> – ”ingenjören”</a:t>
            </a:r>
            <a:br>
              <a:rPr lang="sv-SE" dirty="0" smtClean="0"/>
            </a:br>
            <a:r>
              <a:rPr lang="sv-SE" dirty="0" smtClean="0"/>
              <a:t>(framväxande av samhällsvetenskaperna)</a:t>
            </a:r>
          </a:p>
          <a:p>
            <a:r>
              <a:rPr lang="sv-SE" dirty="0" smtClean="0"/>
              <a:t>2: </a:t>
            </a:r>
            <a:r>
              <a:rPr lang="sv-SE" i="1" dirty="0" smtClean="0"/>
              <a:t>Beskrivande</a:t>
            </a:r>
            <a:r>
              <a:rPr lang="sv-SE" dirty="0"/>
              <a:t> </a:t>
            </a:r>
            <a:r>
              <a:rPr lang="sv-SE" dirty="0" smtClean="0"/>
              <a:t>–</a:t>
            </a:r>
            <a:r>
              <a:rPr lang="sv-SE" dirty="0"/>
              <a:t> </a:t>
            </a:r>
            <a:r>
              <a:rPr lang="sv-SE" dirty="0" smtClean="0"/>
              <a:t>söker efter mönster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fr</a:t>
            </a:r>
            <a:r>
              <a:rPr lang="sv-SE" dirty="0" smtClean="0"/>
              <a:t> 1940-t)</a:t>
            </a:r>
          </a:p>
          <a:p>
            <a:r>
              <a:rPr lang="sv-SE" dirty="0" smtClean="0"/>
              <a:t>3: </a:t>
            </a:r>
            <a:r>
              <a:rPr lang="sv-SE" i="1" dirty="0" smtClean="0"/>
              <a:t>Bedömningar</a:t>
            </a:r>
            <a:r>
              <a:rPr lang="sv-SE" dirty="0"/>
              <a:t> </a:t>
            </a:r>
            <a:r>
              <a:rPr lang="sv-SE" dirty="0" smtClean="0"/>
              <a:t>– </a:t>
            </a:r>
            <a:r>
              <a:rPr lang="sv-SE" dirty="0"/>
              <a:t>utvärderaren som expert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fr</a:t>
            </a:r>
            <a:r>
              <a:rPr lang="sv-SE" dirty="0" smtClean="0"/>
              <a:t> 1960-t, oberoende och kritisk)</a:t>
            </a:r>
          </a:p>
          <a:p>
            <a:r>
              <a:rPr lang="sv-SE" dirty="0" smtClean="0"/>
              <a:t>4: </a:t>
            </a:r>
            <a:r>
              <a:rPr lang="sv-SE" i="1" dirty="0" smtClean="0"/>
              <a:t>Dialog </a:t>
            </a:r>
            <a:r>
              <a:rPr lang="sv-SE" dirty="0" smtClean="0"/>
              <a:t>– konstruktivistiskt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fr</a:t>
            </a:r>
            <a:r>
              <a:rPr lang="sv-SE" dirty="0" smtClean="0"/>
              <a:t> 2000-t, reaktion på ”expertrollen”)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66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Användning av utvärderingar?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69519"/>
            <a:ext cx="4074708" cy="2771105"/>
          </a:xfrm>
        </p:spPr>
        <p:txBody>
          <a:bodyPr>
            <a:normAutofit/>
          </a:bodyPr>
          <a:lstStyle/>
          <a:p>
            <a:r>
              <a:rPr lang="sv-SE" dirty="0" smtClean="0"/>
              <a:t>Många olika aktörer har anledning att använda utvärderingar – gör det på olika sätt</a:t>
            </a:r>
            <a:endParaRPr lang="sv-SE" dirty="0" smtClean="0"/>
          </a:p>
        </p:txBody>
      </p:sp>
      <p:pic>
        <p:nvPicPr>
          <p:cNvPr id="4" name="Bildobjekt 3" descr="frukostmingel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74" y="2169519"/>
            <a:ext cx="3765426" cy="24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4000">
                <a:latin typeface="Calibri" charset="0"/>
              </a:rPr>
              <a:t>Många utvärderingar är ett rent slöseri….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696200" cy="2438400"/>
          </a:xfrm>
        </p:spPr>
        <p:txBody>
          <a:bodyPr/>
          <a:lstStyle/>
          <a:p>
            <a:pPr eaLnBrk="1" hangingPunct="1"/>
            <a:r>
              <a:rPr lang="sv-SE" sz="2400">
                <a:latin typeface="Calibri" charset="0"/>
              </a:rPr>
              <a:t>Ingen läser dem</a:t>
            </a:r>
          </a:p>
          <a:p>
            <a:pPr eaLnBrk="1" hangingPunct="1"/>
            <a:r>
              <a:rPr lang="sv-SE" sz="2400">
                <a:latin typeface="Calibri" charset="0"/>
              </a:rPr>
              <a:t>Resultaten är otydliga och svåra att dra några slutsatser av</a:t>
            </a:r>
          </a:p>
          <a:p>
            <a:pPr eaLnBrk="1" hangingPunct="1"/>
            <a:r>
              <a:rPr lang="sv-SE" sz="2400">
                <a:latin typeface="Calibri" charset="0"/>
              </a:rPr>
              <a:t>Ingen känner till att de existerar eller vad de innehåller</a:t>
            </a:r>
          </a:p>
          <a:p>
            <a:pPr eaLnBrk="1" hangingPunct="1"/>
            <a:r>
              <a:rPr lang="sv-SE" sz="2400">
                <a:latin typeface="Calibri" charset="0"/>
              </a:rPr>
              <a:t>Ingen är egentligen intresserad….</a:t>
            </a:r>
            <a:endParaRPr lang="sv-SE">
              <a:latin typeface="Calibri" charset="0"/>
            </a:endParaRPr>
          </a:p>
        </p:txBody>
      </p:sp>
      <p:pic>
        <p:nvPicPr>
          <p:cNvPr id="19459" name="Picture 4" descr="_1919576_junkmail-eyewire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3" y="4114800"/>
            <a:ext cx="31242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531</Words>
  <Application>Microsoft Macintosh PowerPoint</Application>
  <PresentationFormat>Bildspel på skärmen (4:3)</PresentationFormat>
  <Paragraphs>122</Paragraphs>
  <Slides>22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Utvärdering 1 </vt:lpstr>
      <vt:lpstr>Dagens föreläsning</vt:lpstr>
      <vt:lpstr>Vad betyder begreppen?</vt:lpstr>
      <vt:lpstr>Utvärdering - viktigt i projektsammanhang?</vt:lpstr>
      <vt:lpstr>Mätningens dilemma….</vt:lpstr>
      <vt:lpstr>Utvärderingarnas historia</vt:lpstr>
      <vt:lpstr>Fyra generationer  (Guba &amp; Lincoln 1989)</vt:lpstr>
      <vt:lpstr>Användning av utvärderingar?</vt:lpstr>
      <vt:lpstr>Många utvärderingar är ett rent slöseri….</vt:lpstr>
      <vt:lpstr>Syften med utvärderingar</vt:lpstr>
      <vt:lpstr>Syften med utvärdering</vt:lpstr>
      <vt:lpstr>Syften med utvärderingar</vt:lpstr>
      <vt:lpstr>Syften med utvärdering</vt:lpstr>
      <vt:lpstr>Tidslinje</vt:lpstr>
      <vt:lpstr>Formativ vs summativ utvärdering</vt:lpstr>
      <vt:lpstr>Olika kunskapsperspektiv i utvärderingar</vt:lpstr>
      <vt:lpstr>Organisatoriskt lärande</vt:lpstr>
      <vt:lpstr>PowerPoint-presentation</vt:lpstr>
      <vt:lpstr>Utvärderarrollen?</vt:lpstr>
      <vt:lpstr>Utvärderarrollen</vt:lpstr>
      <vt:lpstr>Dimensioner</vt:lpstr>
      <vt:lpstr>Ansvar och uppdrag – i förhållande till?</vt:lpstr>
    </vt:vector>
  </TitlesOfParts>
  <Company>Malmö högskola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och lärande: 1 </dc:title>
  <dc:creator>Fredrik Björk</dc:creator>
  <cp:lastModifiedBy>Fredrik Björk</cp:lastModifiedBy>
  <cp:revision>56</cp:revision>
  <dcterms:created xsi:type="dcterms:W3CDTF">2015-04-22T12:07:47Z</dcterms:created>
  <dcterms:modified xsi:type="dcterms:W3CDTF">2016-04-24T12:23:12Z</dcterms:modified>
</cp:coreProperties>
</file>