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6"/>
  </p:notesMasterIdLst>
  <p:sldIdLst>
    <p:sldId id="256" r:id="rId5"/>
    <p:sldId id="261" r:id="rId6"/>
    <p:sldId id="281" r:id="rId7"/>
    <p:sldId id="262" r:id="rId8"/>
    <p:sldId id="282" r:id="rId9"/>
    <p:sldId id="269" r:id="rId10"/>
    <p:sldId id="277" r:id="rId11"/>
    <p:sldId id="276" r:id="rId12"/>
    <p:sldId id="264" r:id="rId13"/>
    <p:sldId id="283" r:id="rId14"/>
    <p:sldId id="284" r:id="rId15"/>
    <p:sldId id="272" r:id="rId16"/>
    <p:sldId id="285" r:id="rId17"/>
    <p:sldId id="286" r:id="rId18"/>
    <p:sldId id="268" r:id="rId19"/>
    <p:sldId id="287" r:id="rId20"/>
    <p:sldId id="288" r:id="rId21"/>
    <p:sldId id="274" r:id="rId22"/>
    <p:sldId id="275" r:id="rId23"/>
    <p:sldId id="278" r:id="rId24"/>
    <p:sldId id="260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47" autoAdjust="0"/>
    <p:restoredTop sz="83358" autoAdjust="0"/>
  </p:normalViewPr>
  <p:slideViewPr>
    <p:cSldViewPr snapToGrid="0" snapToObjects="1">
      <p:cViewPr varScale="1">
        <p:scale>
          <a:sx n="129" d="100"/>
          <a:sy n="129" d="100"/>
        </p:scale>
        <p:origin x="200" y="5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2FA3B-FB1A-744E-AC9C-1D77D3E304CB}" type="datetimeFigureOut">
              <a:rPr lang="en-US" smtClean="0"/>
              <a:t>11/5/18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593FCABC-9029-164C-AF4D-515E001A04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33ADCE9-BDA9-224A-B55D-18A6DB3D2B90}" type="slidenum">
              <a:rPr lang="sv-SE" altLang="sv-SE" sz="1200"/>
              <a:pPr/>
              <a:t>2</a:t>
            </a:fld>
            <a:endParaRPr lang="sv-SE" altLang="sv-SE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A7E82470-5AB5-E245-A7A6-08FBBB2F1F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9179EC5-E43F-DB40-885A-97EBC5766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211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6281AC9E-1F9B-904B-AC40-989FC580B2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B5E6866-BAE3-A54E-9933-2518E6D8BBC5}" type="slidenum">
              <a:rPr lang="sv-SE" altLang="sv-SE" sz="1200"/>
              <a:pPr/>
              <a:t>4</a:t>
            </a:fld>
            <a:endParaRPr lang="sv-SE" altLang="sv-SE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7A1D5C9-D662-F941-A3C1-2D873F8914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97A2ADF-CDE4-6143-91FF-8A4927439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045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3FDB7090-6E99-994E-88B3-32CDE40D1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3FAC514-EDC0-8D4A-B251-6D99F34D4B2F}" type="slidenum">
              <a:rPr lang="sv-SE" altLang="sv-SE" sz="1200"/>
              <a:pPr/>
              <a:t>5</a:t>
            </a:fld>
            <a:endParaRPr lang="sv-SE" altLang="sv-SE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F7082279-DC33-5448-85D4-77604C95A60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FCFDBAC7-A1EF-204B-B800-08CBE9B65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293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DECF046-9BD1-F44A-BF07-EFD17C6AAE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BD8E35C-15EB-034C-8EC5-9C566EC133C0}" type="slidenum">
              <a:rPr lang="sv-SE" altLang="sv-SE" sz="1200"/>
              <a:pPr/>
              <a:t>9</a:t>
            </a:fld>
            <a:endParaRPr lang="sv-SE" altLang="sv-SE" sz="1200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27395A66-CC8A-D648-8E9A-C5A593E0357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43BAF60D-4957-7949-89CD-22595A98C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97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0E825781-04D0-144D-BFDE-940FACF97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D4DDBE1-32D0-B74C-9D47-F9B771D43F40}" type="slidenum">
              <a:rPr lang="sv-SE" altLang="sv-SE" sz="1200"/>
              <a:pPr/>
              <a:t>15</a:t>
            </a:fld>
            <a:endParaRPr lang="sv-SE" altLang="sv-SE" sz="1200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41CC39A-34E2-F14A-9511-ACB6B9AB300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77BA40BE-DAE4-FF4B-A5E5-38145BE3D2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sv-SE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2430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[Change formatting by using</a:t>
            </a:r>
            <a:r>
              <a:rPr lang="en-US" baseline="0" dirty="0"/>
              <a:t> the indentation buttons.</a:t>
            </a:r>
            <a:r>
              <a:rPr lang="en-US" dirty="0"/>
              <a:t>]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[Change background color with Format &gt;</a:t>
            </a:r>
            <a:r>
              <a:rPr lang="en-US" baseline="0" dirty="0"/>
              <a:t> Slide Background... </a:t>
            </a:r>
            <a:r>
              <a:rPr lang="en-US"/>
              <a:t>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9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mall för underrubrikformat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onlinebild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
Nivå två
Nivå tre
Nivå fyra
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noProof="0" dirty="0"/>
              <a:t>Ledarskap !?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OL108A // Samhällsentreprenör – </a:t>
            </a:r>
            <a:r>
              <a:rPr lang="sv-SE" dirty="0" err="1"/>
              <a:t>Glokala</a:t>
            </a:r>
            <a:r>
              <a:rPr lang="sv-SE" dirty="0"/>
              <a:t> </a:t>
            </a:r>
            <a:r>
              <a:rPr lang="sv-SE" dirty="0" err="1"/>
              <a:t>fhsk</a:t>
            </a:r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49799" y="4562710"/>
            <a:ext cx="5392737" cy="346075"/>
          </a:xfrm>
        </p:spPr>
        <p:txBody>
          <a:bodyPr/>
          <a:lstStyle/>
          <a:p>
            <a:r>
              <a:rPr lang="sv-SE" noProof="0" dirty="0">
                <a:solidFill>
                  <a:schemeClr val="bg2">
                    <a:lumMod val="75000"/>
                  </a:schemeClr>
                </a:solidFill>
              </a:rPr>
              <a:t>Fredrik Björk, Dept. Urban Studies, Malmö University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</a:t>
            </a:r>
            <a:r>
              <a:rPr lang="sv-SE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fredrik.bjork@mau.se</a:t>
            </a:r>
            <a:r>
              <a:rPr lang="sv-SE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|| 2018-10-29 ||</a:t>
            </a:r>
            <a:endParaRPr lang="sv-SE" noProof="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3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01EDCE46-026B-2648-8731-3EDFC8ABC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Innovationsledning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622D947-F85D-2549-8E1B-758E3A70AC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71700" y="1491854"/>
            <a:ext cx="5829300" cy="3086100"/>
          </a:xfrm>
        </p:spPr>
        <p:txBody>
          <a:bodyPr/>
          <a:lstStyle/>
          <a:p>
            <a:endParaRPr lang="sv-SE" altLang="sv-SE" dirty="0">
              <a:latin typeface="Futura Book/Demi Bold" panose="020B0602020204020303" pitchFamily="34" charset="-79"/>
              <a:ea typeface="ＭＳ Ｐゴシック" panose="020B0600070205080204" pitchFamily="34" charset="-128"/>
            </a:endParaRPr>
          </a:p>
          <a:p>
            <a:r>
              <a:rPr lang="sv-SE" altLang="sv-SE" dirty="0">
                <a:ea typeface="ＭＳ Ｐゴシック" panose="020B0600070205080204" pitchFamily="34" charset="-128"/>
              </a:rPr>
              <a:t>Övervinna motstånd mot förändring </a:t>
            </a: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Pathfinderledning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 dirty="0">
              <a:ea typeface="ＭＳ Ｐゴシック" panose="020B0600070205080204" pitchFamily="34" charset="-128"/>
            </a:endParaRPr>
          </a:p>
          <a:p>
            <a:r>
              <a:rPr lang="sv-SE" altLang="sv-SE" dirty="0">
                <a:ea typeface="ＭＳ Ｐゴシック" panose="020B0600070205080204" pitchFamily="34" charset="-128"/>
              </a:rPr>
              <a:t>Utgångspunkt från både strategisk och kommunikativ ledning 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Ledning som funktion och process</a:t>
            </a:r>
          </a:p>
          <a:p>
            <a:pPr>
              <a:buFontTx/>
              <a:buNone/>
            </a:pPr>
            <a:endParaRPr lang="sv-SE" altLang="sv-SE" dirty="0">
              <a:latin typeface="Futura Book/Demi Bold" panose="020B0602020204020303" pitchFamily="34" charset="-79"/>
              <a:ea typeface="ＭＳ Ｐゴシック" panose="020B0600070205080204" pitchFamily="34" charset="-128"/>
            </a:endParaRPr>
          </a:p>
          <a:p>
            <a:endParaRPr lang="sv-SE" altLang="sv-SE" dirty="0">
              <a:latin typeface="Futura Book/Demi Bold" panose="020B0602020204020303" pitchFamily="34" charset="-79"/>
              <a:ea typeface="ＭＳ Ｐゴシック" panose="020B0600070205080204" pitchFamily="34" charset="-128"/>
            </a:endParaRPr>
          </a:p>
          <a:p>
            <a:endParaRPr lang="sv-SE" altLang="sv-SE" dirty="0">
              <a:ea typeface="ＭＳ Ｐゴシック" panose="020B0600070205080204" pitchFamily="34" charset="-128"/>
            </a:endParaRPr>
          </a:p>
          <a:p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4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>
            <a:extLst>
              <a:ext uri="{FF2B5EF4-FFF2-40B4-BE49-F238E27FC236}">
                <a16:creationId xmlns:a16="http://schemas.microsoft.com/office/drawing/2014/main" id="{FD0A98C4-C629-F448-A73C-B13F0AF5B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847" y="737354"/>
            <a:ext cx="50220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v-SE" altLang="sv-SE" sz="1800" b="1" dirty="0">
                <a:latin typeface="+mj-lt"/>
              </a:rPr>
              <a:t>Strategisk och kommunikativ ledning </a:t>
            </a:r>
          </a:p>
        </p:txBody>
      </p:sp>
      <p:sp>
        <p:nvSpPr>
          <p:cNvPr id="29698" name="Text Box 3">
            <a:extLst>
              <a:ext uri="{FF2B5EF4-FFF2-40B4-BE49-F238E27FC236}">
                <a16:creationId xmlns:a16="http://schemas.microsoft.com/office/drawing/2014/main" id="{8A20AD7E-73B0-8A4F-9E6B-75D15D311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119" y="1221581"/>
            <a:ext cx="648176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sv-SE" sz="1350">
              <a:latin typeface="Arial" panose="020B0604020202020204" pitchFamily="34" charset="0"/>
            </a:endParaRPr>
          </a:p>
        </p:txBody>
      </p:sp>
      <p:graphicFrame>
        <p:nvGraphicFramePr>
          <p:cNvPr id="29699" name="Object 2">
            <a:extLst>
              <a:ext uri="{FF2B5EF4-FFF2-40B4-BE49-F238E27FC236}">
                <a16:creationId xmlns:a16="http://schemas.microsoft.com/office/drawing/2014/main" id="{AC2BB2A5-6B8B-6840-BBF4-05E76435A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69116"/>
              </p:ext>
            </p:extLst>
          </p:nvPr>
        </p:nvGraphicFramePr>
        <p:xfrm>
          <a:off x="1186847" y="1485900"/>
          <a:ext cx="7576599" cy="2717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" name="Document" r:id="rId3" imgW="28600400" imgH="9956800" progId="Word.Document.8">
                  <p:embed/>
                </p:oleObj>
              </mc:Choice>
              <mc:Fallback>
                <p:oleObj name="Document" r:id="rId3" imgW="28600400" imgH="9956800" progId="Word.Document.8">
                  <p:embed/>
                  <p:pic>
                    <p:nvPicPr>
                      <p:cNvPr id="29699" name="Object 2">
                        <a:extLst>
                          <a:ext uri="{FF2B5EF4-FFF2-40B4-BE49-F238E27FC236}">
                            <a16:creationId xmlns:a16="http://schemas.microsoft.com/office/drawing/2014/main" id="{AC2BB2A5-6B8B-6840-BBF4-05E76435A5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847" y="1485900"/>
                        <a:ext cx="7576599" cy="27175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Line 6">
            <a:extLst>
              <a:ext uri="{FF2B5EF4-FFF2-40B4-BE49-F238E27FC236}">
                <a16:creationId xmlns:a16="http://schemas.microsoft.com/office/drawing/2014/main" id="{985572FE-463C-3C4F-BB2D-644BBEDBB4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75652" y="228004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29701" name="Line 7">
            <a:extLst>
              <a:ext uri="{FF2B5EF4-FFF2-40B4-BE49-F238E27FC236}">
                <a16:creationId xmlns:a16="http://schemas.microsoft.com/office/drawing/2014/main" id="{C78C93A2-62C4-6447-AE3B-C0DFDDD6B2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7496" y="2280048"/>
            <a:ext cx="0" cy="154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29702" name="Line 8">
            <a:extLst>
              <a:ext uri="{FF2B5EF4-FFF2-40B4-BE49-F238E27FC236}">
                <a16:creationId xmlns:a16="http://schemas.microsoft.com/office/drawing/2014/main" id="{EE61C9D9-B4FB-0040-943A-0631B96BC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6358" y="2280048"/>
            <a:ext cx="2381" cy="15370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350"/>
          </a:p>
        </p:txBody>
      </p:sp>
      <p:sp>
        <p:nvSpPr>
          <p:cNvPr id="29703" name="Line 9">
            <a:extLst>
              <a:ext uri="{FF2B5EF4-FFF2-40B4-BE49-F238E27FC236}">
                <a16:creationId xmlns:a16="http://schemas.microsoft.com/office/drawing/2014/main" id="{BD8D6A41-0BDB-6B4B-98E1-68A85B605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3808" y="3080148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70567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0974325B-39F9-A249-A7B0-C6676A065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>
                <a:ea typeface="ＭＳ Ｐゴシック" panose="020B0600070205080204" pitchFamily="34" charset="-128"/>
              </a:rPr>
              <a:t>Reflexivitet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EBFE00C5-C329-D045-ADAF-EC9C9FFA8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47461" y="1943100"/>
            <a:ext cx="542925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sz="2100" dirty="0">
                <a:ea typeface="ＭＳ Ｐゴシック" panose="020B0600070205080204" pitchFamily="34" charset="-128"/>
              </a:rPr>
              <a:t>Graden av social </a:t>
            </a:r>
            <a:r>
              <a:rPr lang="sv-SE" altLang="sv-SE" sz="2100" dirty="0" err="1">
                <a:ea typeface="ＭＳ Ｐゴシック" panose="020B0600070205080204" pitchFamily="34" charset="-128"/>
              </a:rPr>
              <a:t>reflexivitet</a:t>
            </a:r>
            <a:r>
              <a:rPr lang="sv-SE" altLang="sv-SE" sz="2100" dirty="0">
                <a:ea typeface="ＭＳ Ｐゴシック" panose="020B0600070205080204" pitchFamily="34" charset="-128"/>
              </a:rPr>
              <a:t> resp. </a:t>
            </a:r>
            <a:r>
              <a:rPr lang="sv-SE" altLang="sv-SE" sz="2100" dirty="0" err="1">
                <a:ea typeface="ＭＳ Ｐゴシック" panose="020B0600070205080204" pitchFamily="34" charset="-128"/>
              </a:rPr>
              <a:t>uppgiftsreflexivitet</a:t>
            </a:r>
            <a:endParaRPr lang="sv-SE" altLang="sv-SE" sz="2100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 dirty="0">
                <a:ea typeface="ＭＳ Ｐゴシック" panose="020B0600070205080204" pitchFamily="34" charset="-128"/>
              </a:rPr>
              <a:t>Reflektera över socialt klimat, konflikthantering och stöd för gruppen/teamet resp. reflektera över uppgiften, strategier, processer och arbetsmetoder</a:t>
            </a:r>
          </a:p>
        </p:txBody>
      </p:sp>
    </p:spTree>
    <p:extLst>
      <p:ext uri="{BB962C8B-B14F-4D97-AF65-F5344CB8AC3E}">
        <p14:creationId xmlns:p14="http://schemas.microsoft.com/office/powerpoint/2010/main" val="5178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87E7EE8E-F51C-0347-9920-272DDD82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844" y="628650"/>
            <a:ext cx="542925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Ledning i projekt – och andra verksamheter</a:t>
            </a:r>
          </a:p>
        </p:txBody>
      </p:sp>
      <p:sp>
        <p:nvSpPr>
          <p:cNvPr id="31746" name="Content Placeholder 2">
            <a:extLst>
              <a:ext uri="{FF2B5EF4-FFF2-40B4-BE49-F238E27FC236}">
                <a16:creationId xmlns:a16="http://schemas.microsoft.com/office/drawing/2014/main" id="{F3984F5D-ADED-F041-9EEC-F7DDF1C28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4428" y="2072309"/>
            <a:ext cx="5372100" cy="30861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Tidsbegränsning och uppgiftsorientering utmärker projekt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Skiljer detta ut ledning av sådana från ledning av andra verksamheter/organisationer?</a:t>
            </a:r>
          </a:p>
        </p:txBody>
      </p:sp>
    </p:spTree>
    <p:extLst>
      <p:ext uri="{BB962C8B-B14F-4D97-AF65-F5344CB8AC3E}">
        <p14:creationId xmlns:p14="http://schemas.microsoft.com/office/powerpoint/2010/main" val="137814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6E553703-2B3F-3B40-8C38-5456EAA4F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60721"/>
            <a:ext cx="82296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Paradoxer vid projekt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45A7EAB1-30BE-A147-88AA-4024B432EC3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141935" y="1707356"/>
            <a:ext cx="2857500" cy="3086100"/>
          </a:xfrm>
        </p:spPr>
        <p:txBody>
          <a:bodyPr/>
          <a:lstStyle/>
          <a:p>
            <a:pPr>
              <a:buFontTx/>
              <a:buNone/>
            </a:pPr>
            <a:r>
              <a:rPr lang="sv-SE" altLang="sv-SE" sz="1650" b="1">
                <a:ea typeface="ＭＳ Ｐゴシック" panose="020B0600070205080204" pitchFamily="34" charset="-128"/>
              </a:rPr>
              <a:t>Förändring</a:t>
            </a:r>
            <a:r>
              <a:rPr lang="sv-SE" altLang="sv-SE" sz="1650">
                <a:ea typeface="ＭＳ Ｐゴシック" panose="020B0600070205080204" pitchFamily="34" charset="-128"/>
              </a:rPr>
              <a:t> 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Innovativt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Löst och öppet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Nytänkande och utveckling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Flexibelt 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Möjlighet att lära nytt</a:t>
            </a:r>
          </a:p>
          <a:p>
            <a:pPr>
              <a:buFontTx/>
              <a:buNone/>
            </a:pPr>
            <a:endParaRPr lang="sv-SE" altLang="sv-SE" sz="1650">
              <a:ea typeface="ＭＳ Ｐゴシック" panose="020B0600070205080204" pitchFamily="34" charset="-128"/>
            </a:endParaRPr>
          </a:p>
        </p:txBody>
      </p:sp>
      <p:sp>
        <p:nvSpPr>
          <p:cNvPr id="32771" name="Rectangle 4">
            <a:extLst>
              <a:ext uri="{FF2B5EF4-FFF2-40B4-BE49-F238E27FC236}">
                <a16:creationId xmlns:a16="http://schemas.microsoft.com/office/drawing/2014/main" id="{6D821169-072F-494F-A8C4-CEDD9AE3345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143500" y="1707356"/>
            <a:ext cx="2857500" cy="3086100"/>
          </a:xfrm>
        </p:spPr>
        <p:txBody>
          <a:bodyPr/>
          <a:lstStyle/>
          <a:p>
            <a:pPr>
              <a:buFontTx/>
              <a:buNone/>
            </a:pPr>
            <a:r>
              <a:rPr lang="sv-SE" altLang="sv-SE" sz="1650" b="1">
                <a:ea typeface="ＭＳ Ｐゴシック" panose="020B0600070205080204" pitchFamily="34" charset="-128"/>
              </a:rPr>
              <a:t>Rationellt 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Mätbart 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Styrbart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Synliga resultat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Skapa effekt</a:t>
            </a:r>
          </a:p>
          <a:p>
            <a:pPr>
              <a:buFontTx/>
              <a:buNone/>
            </a:pPr>
            <a:r>
              <a:rPr lang="sv-SE" altLang="sv-SE" sz="1650">
                <a:ea typeface="ＭＳ Ｐゴシック" panose="020B0600070205080204" pitchFamily="34" charset="-128"/>
              </a:rPr>
              <a:t>Planeras o genomföras inom tid och budget</a:t>
            </a:r>
          </a:p>
          <a:p>
            <a:endParaRPr lang="sv-SE" altLang="sv-SE" sz="165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8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66B02E1B-7E80-5F4D-8BC9-7FCB794365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650" y="520356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Projektledarens uppgifter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FC28125A-8EDD-534D-AB27-B5A4547EE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3880" y="1605170"/>
            <a:ext cx="5372100" cy="3086100"/>
          </a:xfrm>
        </p:spPr>
        <p:txBody>
          <a:bodyPr>
            <a:normAutofit fontScale="92500" lnSpcReduction="20000"/>
          </a:bodyPr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Ansvar (metoder, personal, budget etc.)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Ledning (styrning, motivation, delegering)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Samordning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Kommunikation (inåt-utåt)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Avrapportering (deadlines-milstolpar)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Hantera störningar (inre-yttre)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Dokumentation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Ansikte utåt</a:t>
            </a:r>
          </a:p>
        </p:txBody>
      </p:sp>
    </p:spTree>
    <p:extLst>
      <p:ext uri="{BB962C8B-B14F-4D97-AF65-F5344CB8AC3E}">
        <p14:creationId xmlns:p14="http://schemas.microsoft.com/office/powerpoint/2010/main" val="25296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2AA5DA9-C766-364A-A93C-93A59B65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>
                <a:ea typeface="ＭＳ Ｐゴシック" panose="020B0600070205080204" pitchFamily="34" charset="-128"/>
              </a:rPr>
              <a:t>Teamwork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998BD21C-BADD-0745-9BD8-13F7BE391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485900"/>
            <a:ext cx="514350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sz="2100">
                <a:ea typeface="ＭＳ Ｐゴシック" panose="020B0600070205080204" pitchFamily="34" charset="-128"/>
              </a:rPr>
              <a:t>Fyra typer av team: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>
                <a:ea typeface="ＭＳ Ｐゴシック" panose="020B0600070205080204" pitchFamily="34" charset="-128"/>
              </a:rPr>
              <a:t>Fully functioning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>
                <a:ea typeface="ＭＳ Ｐゴシック" panose="020B0600070205080204" pitchFamily="34" charset="-128"/>
              </a:rPr>
              <a:t>Cold efficiency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>
                <a:ea typeface="ＭＳ Ｐゴシック" panose="020B0600070205080204" pitchFamily="34" charset="-128"/>
              </a:rPr>
              <a:t>Dysfunctional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>
                <a:ea typeface="ＭＳ Ｐゴシック" panose="020B0600070205080204" pitchFamily="34" charset="-128"/>
              </a:rPr>
              <a:t>Cosy</a:t>
            </a:r>
          </a:p>
          <a:p>
            <a:endParaRPr lang="sv-SE" altLang="sv-S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443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03E27DB3-92E6-374D-937D-5E5F5089DA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’The paradox </a:t>
            </a:r>
            <a:r>
              <a:rPr lang="sv-SE" altLang="sv-SE" dirty="0" err="1">
                <a:ea typeface="ＭＳ Ｐゴシック" panose="020B0600070205080204" pitchFamily="34" charset="-128"/>
              </a:rPr>
              <a:t>of</a:t>
            </a:r>
            <a:r>
              <a:rPr lang="sv-SE" altLang="sv-SE" dirty="0">
                <a:ea typeface="ＭＳ Ｐゴシック" panose="020B0600070205080204" pitchFamily="34" charset="-128"/>
              </a:rPr>
              <a:t> teamwork’</a:t>
            </a: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9936103E-114E-2246-80FC-4B273FEECD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406" y="1724595"/>
            <a:ext cx="5429250" cy="30861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Stora fördelar med teamarbete (ex skapa mönster/personkännedom inför framtida insatser), men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Även negativa effekter vad gäller insats, beslutsfattande och kreativitet. Allt görs inte bättre i grupp!</a:t>
            </a:r>
          </a:p>
          <a:p>
            <a:pPr lvl="1"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Det gäller att hitta former för team arbete där man utnyttjar fördelarna men undviker de negativa sidorna (dvs både äta kakan och ha den kvar…)</a:t>
            </a:r>
          </a:p>
          <a:p>
            <a:pPr lvl="1" eaLnBrk="1" hangingPunct="1"/>
            <a:r>
              <a:rPr lang="sv-SE" altLang="sv-SE" sz="1800" dirty="0">
                <a:ea typeface="ＭＳ Ｐゴシック" panose="020B0600070205080204" pitchFamily="34" charset="-128"/>
              </a:rPr>
              <a:t>Kräver viss kännedom om gruppmedlemmarna och om uppgiften </a:t>
            </a:r>
            <a:r>
              <a:rPr lang="en-US" altLang="sv-SE" sz="1800" dirty="0">
                <a:ea typeface="ＭＳ Ｐゴシック" panose="020B0600070205080204" pitchFamily="34" charset="-128"/>
              </a:rPr>
              <a:t>–</a:t>
            </a:r>
            <a:r>
              <a:rPr lang="sv-SE" altLang="sv-SE" sz="1800" dirty="0">
                <a:ea typeface="ＭＳ Ｐゴシック" panose="020B0600070205080204" pitchFamily="34" charset="-128"/>
              </a:rPr>
              <a:t> vad gör vi bäst tillsammans resp. individuellt</a:t>
            </a:r>
          </a:p>
        </p:txBody>
      </p:sp>
    </p:spTree>
    <p:extLst>
      <p:ext uri="{BB962C8B-B14F-4D97-AF65-F5344CB8AC3E}">
        <p14:creationId xmlns:p14="http://schemas.microsoft.com/office/powerpoint/2010/main" val="22010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AB33B707-AA70-6645-92F4-F41D4C81A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5835" y="252000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Barriärer för effektivt teamarbete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CA0F0949-FD95-044E-82EC-ACFE6C7E77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87166" y="1221582"/>
            <a:ext cx="5429250" cy="37802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sv-SE" altLang="sv-SE" dirty="0" err="1">
                <a:ea typeface="ＭＳ Ｐゴシック" panose="020B0600070205080204" pitchFamily="34" charset="-128"/>
              </a:rPr>
              <a:t>Hiearki</a:t>
            </a:r>
            <a:r>
              <a:rPr lang="sv-SE" altLang="sv-SE" dirty="0">
                <a:ea typeface="ＭＳ Ｐゴシック" panose="020B0600070205080204" pitchFamily="34" charset="-128"/>
              </a:rPr>
              <a:t>-effekter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Personlighetsbaserade motsättningar</a:t>
            </a:r>
          </a:p>
          <a:p>
            <a:pPr eaLnBrk="1" hangingPunct="1">
              <a:lnSpc>
                <a:spcPct val="90000"/>
              </a:lnSpc>
            </a:pP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Social </a:t>
            </a:r>
            <a:r>
              <a:rPr lang="sv-SE" altLang="ja-JP" dirty="0" err="1">
                <a:ea typeface="ＭＳ Ｐゴシック" panose="020B0600070205080204" pitchFamily="34" charset="-128"/>
              </a:rPr>
              <a:t>loafing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 / 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 err="1">
                <a:ea typeface="ＭＳ Ｐゴシック" panose="020B0600070205080204" pitchFamily="34" charset="-128"/>
              </a:rPr>
              <a:t>Free-riding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 dirty="0">
              <a:ea typeface="ＭＳ Ｐゴシック" panose="020B0600070205080204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 dirty="0">
                <a:ea typeface="ＭＳ Ｐゴシック" panose="020B0600070205080204" pitchFamily="34" charset="-128"/>
              </a:rPr>
              <a:t>Vi utnyttjar bara 75% av vår egen förmåga i gruppsituationer… Om andra gör mindre gör jag mindre...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Bortkastad energi (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process </a:t>
            </a:r>
            <a:r>
              <a:rPr lang="sv-SE" altLang="ja-JP" dirty="0" err="1">
                <a:ea typeface="ＭＳ Ｐゴシック" panose="020B0600070205080204" pitchFamily="34" charset="-128"/>
              </a:rPr>
              <a:t>losses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) beroende på koordinations- och kommunikationsproblem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 dirty="0">
                <a:ea typeface="ＭＳ Ｐゴシック" panose="020B0600070205080204" pitchFamily="34" charset="-128"/>
              </a:rPr>
              <a:t>Dålig problemlösning (!) &amp; beslutsfattande</a:t>
            </a:r>
          </a:p>
          <a:p>
            <a:pPr lvl="1" eaLnBrk="1" hangingPunct="1">
              <a:lnSpc>
                <a:spcPct val="90000"/>
              </a:lnSpc>
            </a:pPr>
            <a:r>
              <a:rPr lang="sv-SE" altLang="sv-SE" sz="1800" dirty="0">
                <a:ea typeface="ＭＳ Ｐゴシック" panose="020B0600070205080204" pitchFamily="34" charset="-128"/>
              </a:rPr>
              <a:t>Låg kreativitet</a:t>
            </a:r>
          </a:p>
        </p:txBody>
      </p:sp>
    </p:spTree>
    <p:extLst>
      <p:ext uri="{BB962C8B-B14F-4D97-AF65-F5344CB8AC3E}">
        <p14:creationId xmlns:p14="http://schemas.microsoft.com/office/powerpoint/2010/main" val="48191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376AD011-48C5-314A-A41F-2384EC743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6650" y="411025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Hur bygger vi effektiva Team?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1E220488-BB4D-0C4C-8F16-17E830FFAF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4550" y="1485900"/>
            <a:ext cx="5372100" cy="30861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Teamet skall ha intressanta – och utmanande arbetsuppgifter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Individerna ska känna sig betydelsefulla för verksamhetens resultat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Individerna ska ha intressanta arbetsuppgifter 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Klara målsättningar för teamet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Feedback</a:t>
            </a:r>
          </a:p>
          <a:p>
            <a:pPr eaLnBrk="1" hangingPunct="1">
              <a:lnSpc>
                <a:spcPct val="90000"/>
              </a:lnSpc>
            </a:pPr>
            <a:endParaRPr lang="sv-SE" altLang="sv-SE" sz="21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altLang="sv-SE" sz="21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253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795E5365-766F-B045-983F-E89A716A3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3922" y="500478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Ledarskap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A09C61C-CA26-D743-961C-6F3F6A9B3B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14550" y="1485900"/>
            <a:ext cx="5372100" cy="3086100"/>
          </a:xfrm>
        </p:spPr>
        <p:txBody>
          <a:bodyPr>
            <a:normAutofit lnSpcReduction="10000"/>
          </a:bodyPr>
          <a:lstStyle/>
          <a:p>
            <a:r>
              <a:rPr lang="sv-SE" altLang="sv-SE">
                <a:ea typeface="ＭＳ Ｐゴシック" panose="020B0600070205080204" pitchFamily="34" charset="-128"/>
              </a:rPr>
              <a:t>Skillnaden mellan ledning och ledarskap?</a:t>
            </a:r>
          </a:p>
          <a:p>
            <a:r>
              <a:rPr lang="sv-SE" altLang="sv-SE">
                <a:ea typeface="ＭＳ Ｐゴシック" panose="020B0600070205080204" pitchFamily="34" charset="-128"/>
              </a:rPr>
              <a:t>Ledning – funktion/struktur</a:t>
            </a:r>
          </a:p>
          <a:p>
            <a:r>
              <a:rPr lang="sv-SE" altLang="sv-SE">
                <a:ea typeface="ＭＳ Ｐゴシック" panose="020B0600070205080204" pitchFamily="34" charset="-128"/>
              </a:rPr>
              <a:t>Ledarskap – ofta personligt</a:t>
            </a:r>
          </a:p>
          <a:p>
            <a:r>
              <a:rPr lang="sv-SE" altLang="sv-SE">
                <a:ea typeface="ＭＳ Ｐゴシック" panose="020B0600070205080204" pitchFamily="34" charset="-128"/>
              </a:rPr>
              <a:t>Skillnaden mellan ledning och styrning?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>
              <a:ea typeface="ＭＳ Ｐゴシック" panose="020B0600070205080204" pitchFamily="34" charset="-128"/>
            </a:endParaRP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>
                <a:ea typeface="ＭＳ Ｐゴシック" panose="020B0600070205080204" pitchFamily="34" charset="-128"/>
              </a:rPr>
              <a:t>Rattmetaforen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>
                <a:ea typeface="ＭＳ Ｐゴシック" panose="020B0600070205080204" pitchFamily="34" charset="-128"/>
              </a:rPr>
              <a:t>: </a:t>
            </a:r>
          </a:p>
          <a:p>
            <a:r>
              <a:rPr lang="sv-SE" altLang="sv-SE">
                <a:ea typeface="ＭＳ Ｐゴシック" panose="020B0600070205080204" pitchFamily="34" charset="-128"/>
              </a:rPr>
              <a:t>Ledning är att se till att bilen har en ratt</a:t>
            </a:r>
          </a:p>
          <a:p>
            <a:r>
              <a:rPr lang="sv-SE" altLang="sv-SE">
                <a:ea typeface="ＭＳ Ｐゴシック" panose="020B0600070205080204" pitchFamily="34" charset="-128"/>
              </a:rPr>
              <a:t>Styrning är att hålla i den</a:t>
            </a:r>
          </a:p>
          <a:p>
            <a:pPr>
              <a:buFontTx/>
              <a:buNone/>
            </a:pPr>
            <a:endParaRPr lang="sv-SE" altLang="sv-SE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9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4559020-C6AC-FC43-AF33-7450752CA4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885" y="417910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’Fem farliga fällor’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98548679-1D39-784A-AA8B-1722FDCF4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1935" y="1454063"/>
            <a:ext cx="5314950" cy="319744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Kallas för team, men individuella insatser belönas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För mycket eller för lite auktoritet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Stora grupper utan struktur (för kommunikation </a:t>
            </a:r>
            <a:r>
              <a:rPr lang="sv-SE" altLang="sv-SE" dirty="0" err="1">
                <a:ea typeface="ＭＳ Ｐゴシック" panose="020B0600070205080204" pitchFamily="34" charset="-128"/>
              </a:rPr>
              <a:t>etc</a:t>
            </a:r>
            <a:r>
              <a:rPr lang="sv-SE" altLang="sv-SE" dirty="0">
                <a:ea typeface="ＭＳ Ｐゴシック" panose="020B0600070205080204" pitchFamily="34" charset="-128"/>
              </a:rPr>
              <a:t>) och klar ansvarsfördelning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Utmanande mål, men otillräckligt stöd (resurser/kompetens i gruppen)</a:t>
            </a:r>
          </a:p>
          <a:p>
            <a:pPr eaLnBrk="1" hangingPunct="1">
              <a:lnSpc>
                <a:spcPct val="90000"/>
              </a:lnSpc>
            </a:pPr>
            <a:r>
              <a:rPr lang="sv-SE" altLang="sv-SE" dirty="0">
                <a:ea typeface="ＭＳ Ｐゴシック" panose="020B0600070205080204" pitchFamily="34" charset="-128"/>
              </a:rPr>
              <a:t>Anta att gruppens medlemmar redan har de förmågor som krävs för att arbeta effektivt som team…</a:t>
            </a:r>
          </a:p>
        </p:txBody>
      </p:sp>
    </p:spTree>
    <p:extLst>
      <p:ext uri="{BB962C8B-B14F-4D97-AF65-F5344CB8AC3E}">
        <p14:creationId xmlns:p14="http://schemas.microsoft.com/office/powerpoint/2010/main" val="14757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1920x1080_1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lipArt Placeholder 2"/>
          <p:cNvSpPr>
            <a:spLocks noGrp="1"/>
          </p:cNvSpPr>
          <p:nvPr>
            <p:ph type="clipArt" sz="quarter" idx="11"/>
          </p:nvPr>
        </p:nvSpPr>
        <p:spPr/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SLUT</a:t>
            </a:r>
          </a:p>
        </p:txBody>
      </p:sp>
    </p:spTree>
    <p:extLst>
      <p:ext uri="{BB962C8B-B14F-4D97-AF65-F5344CB8AC3E}">
        <p14:creationId xmlns:p14="http://schemas.microsoft.com/office/powerpoint/2010/main" val="16709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FFA18DCC-F97D-AD4A-A70A-21C0C569A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861" y="222182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Management &amp; </a:t>
            </a:r>
            <a:r>
              <a:rPr lang="sv-SE" altLang="sv-SE" dirty="0" err="1">
                <a:ea typeface="ＭＳ Ｐゴシック" panose="020B0600070205080204" pitchFamily="34" charset="-128"/>
              </a:rPr>
              <a:t>Leadership</a:t>
            </a:r>
            <a:endParaRPr lang="sv-SE" altLang="sv-SE" sz="1500" dirty="0">
              <a:ea typeface="ＭＳ Ｐゴシック" panose="020B0600070205080204" pitchFamily="34" charset="-128"/>
            </a:endParaRPr>
          </a:p>
        </p:txBody>
      </p:sp>
      <p:pic>
        <p:nvPicPr>
          <p:cNvPr id="18434" name="Picture 3">
            <a:extLst>
              <a:ext uri="{FF2B5EF4-FFF2-40B4-BE49-F238E27FC236}">
                <a16:creationId xmlns:a16="http://schemas.microsoft.com/office/drawing/2014/main" id="{2F46C46C-B321-1744-BB6D-6689223BB8F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0015" y="1287998"/>
            <a:ext cx="5924846" cy="3423150"/>
          </a:xfrm>
          <a:noFill/>
        </p:spPr>
      </p:pic>
    </p:spTree>
    <p:extLst>
      <p:ext uri="{BB962C8B-B14F-4D97-AF65-F5344CB8AC3E}">
        <p14:creationId xmlns:p14="http://schemas.microsoft.com/office/powerpoint/2010/main" val="41926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AED1D366-2750-7F4A-9A04-20F42CF2B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217" y="411025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Ledarskapsstilar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FBDF8D3-F8FE-2141-920A-EE0A179F04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485900"/>
            <a:ext cx="5200650" cy="3086100"/>
          </a:xfrm>
        </p:spPr>
        <p:txBody>
          <a:bodyPr/>
          <a:lstStyle/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>
                <a:ea typeface="ＭＳ Ｐゴシック" panose="020B0600070205080204" pitchFamily="34" charset="-128"/>
              </a:rPr>
              <a:t>Demokratiskt ledarskap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>
              <a:ea typeface="ＭＳ Ｐゴシック" panose="020B0600070205080204" pitchFamily="34" charset="-128"/>
            </a:endParaRP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>
                <a:ea typeface="ＭＳ Ｐゴシック" panose="020B0600070205080204" pitchFamily="34" charset="-128"/>
              </a:rPr>
              <a:t>Låt gå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>
              <a:ea typeface="ＭＳ Ｐゴシック" panose="020B0600070205080204" pitchFamily="34" charset="-128"/>
            </a:endParaRPr>
          </a:p>
          <a:p>
            <a:r>
              <a:rPr lang="sv-SE" altLang="sv-SE">
                <a:ea typeface="ＭＳ Ｐゴシック" panose="020B0600070205080204" pitchFamily="34" charset="-128"/>
              </a:rPr>
              <a:t>Auktoritärt</a:t>
            </a:r>
          </a:p>
          <a:p>
            <a:r>
              <a:rPr lang="sv-SE" altLang="sv-SE">
                <a:ea typeface="ＭＳ Ｐゴシック" panose="020B0600070205080204" pitchFamily="34" charset="-128"/>
              </a:rPr>
              <a:t>Organisationskultur?</a:t>
            </a:r>
          </a:p>
          <a:p>
            <a:r>
              <a:rPr lang="sv-SE" altLang="sv-SE">
                <a:ea typeface="ＭＳ Ｐゴシック" panose="020B0600070205080204" pitchFamily="34" charset="-128"/>
              </a:rPr>
              <a:t>Formalisering/centralisering?</a:t>
            </a:r>
          </a:p>
        </p:txBody>
      </p:sp>
    </p:spTree>
    <p:extLst>
      <p:ext uri="{BB962C8B-B14F-4D97-AF65-F5344CB8AC3E}">
        <p14:creationId xmlns:p14="http://schemas.microsoft.com/office/powerpoint/2010/main" val="378517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7175431-5D2A-4E49-BC47-B8B943EB0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679" y="281817"/>
            <a:ext cx="64800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Hur skall en bra ledare vara?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6F1322F-1F48-2942-8FA9-EAFC2DCF82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7400" y="1222513"/>
            <a:ext cx="5429250" cy="37072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sv-SE" altLang="sv-SE" sz="1500" dirty="0">
                <a:ea typeface="ＭＳ Ｐゴシック" panose="020B0600070205080204" pitchFamily="34" charset="-128"/>
              </a:rPr>
              <a:t>Förslag från en ledarskapsbok: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God lyssnare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Stödjande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Undanröja hinder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Skapa </a:t>
            </a:r>
            <a:r>
              <a:rPr lang="sv-SE" altLang="sv-SE" sz="1500" dirty="0" err="1">
                <a:ea typeface="ＭＳ Ｐゴシック" panose="020B0600070205080204" pitchFamily="34" charset="-128"/>
              </a:rPr>
              <a:t>gruppsammanhålling</a:t>
            </a:r>
            <a:endParaRPr lang="sv-SE" altLang="sv-SE" sz="15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Återkoppling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Kommunikativ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Synlig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Delegera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Förtroendeingivande</a:t>
            </a:r>
          </a:p>
          <a:p>
            <a:pPr>
              <a:lnSpc>
                <a:spcPct val="90000"/>
              </a:lnSpc>
            </a:pPr>
            <a:r>
              <a:rPr lang="sv-SE" altLang="sv-SE" sz="1500" dirty="0">
                <a:ea typeface="ＭＳ Ｐゴシック" panose="020B0600070205080204" pitchFamily="34" charset="-128"/>
              </a:rPr>
              <a:t>Bra på att skapa organisation/struktur/dokumentation</a:t>
            </a:r>
          </a:p>
        </p:txBody>
      </p:sp>
    </p:spTree>
    <p:extLst>
      <p:ext uri="{BB962C8B-B14F-4D97-AF65-F5344CB8AC3E}">
        <p14:creationId xmlns:p14="http://schemas.microsoft.com/office/powerpoint/2010/main" val="393301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A5861E18-FD9A-B545-9072-4617E36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1391"/>
            <a:ext cx="8229600" cy="85725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’Management by </a:t>
            </a:r>
            <a:r>
              <a:rPr lang="sv-SE" altLang="sv-SE" dirty="0" err="1">
                <a:ea typeface="ＭＳ Ｐゴシック" panose="020B0600070205080204" pitchFamily="34" charset="-128"/>
              </a:rPr>
              <a:t>messiah</a:t>
            </a:r>
            <a:r>
              <a:rPr lang="sv-SE" altLang="sv-SE" dirty="0">
                <a:ea typeface="ＭＳ Ｐゴシック" panose="020B0600070205080204" pitchFamily="34" charset="-128"/>
              </a:rPr>
              <a:t>’</a:t>
            </a:r>
          </a:p>
        </p:txBody>
      </p:sp>
      <p:pic>
        <p:nvPicPr>
          <p:cNvPr id="23554" name="Content Placeholder 6" descr="Superhero.jpg">
            <a:extLst>
              <a:ext uri="{FF2B5EF4-FFF2-40B4-BE49-F238E27FC236}">
                <a16:creationId xmlns:a16="http://schemas.microsoft.com/office/drawing/2014/main" id="{8BB37091-A642-134C-BEFA-DEFCA9320CC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" r="-50"/>
          <a:stretch>
            <a:fillRect/>
          </a:stretch>
        </p:blipFill>
        <p:spPr>
          <a:xfrm>
            <a:off x="944218" y="1398303"/>
            <a:ext cx="3482008" cy="3485026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E86DC-548E-CF45-9BDE-C11726FEC8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2183" y="1656721"/>
            <a:ext cx="3806687" cy="2937901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Svårt att leva upp till bilden av ledaren som 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superhjälte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endParaRPr lang="sv-SE" altLang="ja-JP" dirty="0">
              <a:ea typeface="ＭＳ Ｐゴシック" panose="020B0600070205080204" pitchFamily="34" charset="-128"/>
            </a:endParaRPr>
          </a:p>
          <a:p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Management by </a:t>
            </a:r>
            <a:r>
              <a:rPr lang="sv-SE" altLang="ja-JP" dirty="0" err="1">
                <a:ea typeface="ＭＳ Ｐゴシック" panose="020B0600070205080204" pitchFamily="34" charset="-128"/>
              </a:rPr>
              <a:t>messiah</a:t>
            </a:r>
            <a:r>
              <a:rPr lang="ja-JP" altLang="sv-SE">
                <a:ea typeface="ＭＳ Ｐゴシック" panose="020B0600070205080204" pitchFamily="34" charset="-128"/>
              </a:rPr>
              <a:t>”</a:t>
            </a:r>
            <a:r>
              <a:rPr lang="sv-SE" altLang="ja-JP" dirty="0">
                <a:ea typeface="ＭＳ Ｐゴシック" panose="020B0600070205080204" pitchFamily="34" charset="-128"/>
              </a:rPr>
              <a:t> - mer om </a:t>
            </a:r>
            <a:br>
              <a:rPr lang="sv-SE" altLang="ja-JP" dirty="0">
                <a:ea typeface="ＭＳ Ｐゴシック" panose="020B0600070205080204" pitchFamily="34" charset="-128"/>
              </a:rPr>
            </a:br>
            <a:r>
              <a:rPr lang="sv-SE" altLang="ja-JP" dirty="0">
                <a:ea typeface="ＭＳ Ｐゴシック" panose="020B0600070205080204" pitchFamily="34" charset="-128"/>
              </a:rPr>
              <a:t>(projekt-)ledaren som person än om </a:t>
            </a:r>
            <a:br>
              <a:rPr lang="sv-SE" altLang="ja-JP" dirty="0">
                <a:ea typeface="ＭＳ Ｐゴシック" panose="020B0600070205080204" pitchFamily="34" charset="-128"/>
              </a:rPr>
            </a:br>
            <a:r>
              <a:rPr lang="sv-SE" altLang="ja-JP" dirty="0">
                <a:ea typeface="ＭＳ Ｐゴシック" panose="020B0600070205080204" pitchFamily="34" charset="-128"/>
              </a:rPr>
              <a:t>verksamheten och dess förutsättningar</a:t>
            </a:r>
          </a:p>
          <a:p>
            <a:endParaRPr lang="sv-SE" altLang="sv-SE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68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6F86A7F9-6AB1-9E46-9030-1A54DC459F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altLang="sv-SE">
                <a:ea typeface="ＭＳ Ｐゴシック" panose="020B0600070205080204" pitchFamily="34" charset="-128"/>
              </a:rPr>
              <a:t>Tankefällor för ledare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159B3CD-3D1D-6C4C-98BA-047D5DD48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4550" y="1883466"/>
            <a:ext cx="5372100" cy="3086100"/>
          </a:xfrm>
        </p:spPr>
        <p:txBody>
          <a:bodyPr/>
          <a:lstStyle/>
          <a:p>
            <a:pPr eaLnBrk="1" hangingPunct="1"/>
            <a:r>
              <a:rPr lang="sv-SE" altLang="sv-SE" dirty="0" err="1">
                <a:ea typeface="ＭＳ Ｐゴシック" panose="020B0600070205080204" pitchFamily="34" charset="-128"/>
              </a:rPr>
              <a:t>Egocentrism</a:t>
            </a:r>
            <a:r>
              <a:rPr lang="sv-SE" altLang="sv-SE" dirty="0">
                <a:ea typeface="ＭＳ Ｐゴシック" panose="020B0600070205080204" pitchFamily="34" charset="-128"/>
              </a:rPr>
              <a:t> – allt handlar om mig!</a:t>
            </a:r>
          </a:p>
          <a:p>
            <a:pPr eaLnBrk="1" hangingPunct="1"/>
            <a:r>
              <a:rPr lang="sv-SE" altLang="sv-SE" dirty="0" err="1">
                <a:ea typeface="ＭＳ Ｐゴシック" panose="020B0600070205080204" pitchFamily="34" charset="-128"/>
              </a:rPr>
              <a:t>Omniscience</a:t>
            </a:r>
            <a:r>
              <a:rPr lang="sv-SE" altLang="sv-SE" dirty="0">
                <a:ea typeface="ＭＳ Ｐゴシック" panose="020B0600070205080204" pitchFamily="34" charset="-128"/>
              </a:rPr>
              <a:t> – jag vet allt!</a:t>
            </a:r>
          </a:p>
          <a:p>
            <a:pPr eaLnBrk="1" hangingPunct="1"/>
            <a:r>
              <a:rPr lang="sv-SE" altLang="sv-SE" dirty="0" err="1">
                <a:ea typeface="ＭＳ Ｐゴシック" panose="020B0600070205080204" pitchFamily="34" charset="-128"/>
              </a:rPr>
              <a:t>Omnipotence</a:t>
            </a:r>
            <a:r>
              <a:rPr lang="sv-SE" altLang="sv-SE" dirty="0">
                <a:ea typeface="ＭＳ Ｐゴシック" panose="020B0600070205080204" pitchFamily="34" charset="-128"/>
              </a:rPr>
              <a:t> – jag gör vad jag vill!</a:t>
            </a:r>
          </a:p>
          <a:p>
            <a:pPr eaLnBrk="1" hangingPunct="1"/>
            <a:r>
              <a:rPr lang="sv-SE" altLang="sv-SE" dirty="0" err="1">
                <a:ea typeface="ＭＳ Ｐゴシック" panose="020B0600070205080204" pitchFamily="34" charset="-128"/>
              </a:rPr>
              <a:t>Invulnerability</a:t>
            </a:r>
            <a:r>
              <a:rPr lang="sv-SE" altLang="sv-SE" dirty="0">
                <a:ea typeface="ＭＳ Ｐゴシック" panose="020B0600070205080204" pitchFamily="34" charset="-128"/>
              </a:rPr>
              <a:t> – ingenting kan hända mig!</a:t>
            </a:r>
          </a:p>
        </p:txBody>
      </p:sp>
    </p:spTree>
    <p:extLst>
      <p:ext uri="{BB962C8B-B14F-4D97-AF65-F5344CB8AC3E}">
        <p14:creationId xmlns:p14="http://schemas.microsoft.com/office/powerpoint/2010/main" val="23949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1D6D622-6FD0-5345-9619-0AC2AEE36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2913" y="311634"/>
            <a:ext cx="6480000" cy="857250"/>
          </a:xfrm>
        </p:spPr>
        <p:txBody>
          <a:bodyPr/>
          <a:lstStyle/>
          <a:p>
            <a:pPr eaLnBrk="1" hangingPunct="1"/>
            <a:r>
              <a:rPr lang="sv-SE" altLang="sv-SE" dirty="0" err="1">
                <a:ea typeface="ＭＳ Ｐゴシック" panose="020B0600070205080204" pitchFamily="34" charset="-128"/>
              </a:rPr>
              <a:t>Ledningsbar</a:t>
            </a:r>
            <a:endParaRPr lang="sv-SE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8DCB6EE-451E-D544-9DEC-41E1068688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33663" y="1485900"/>
            <a:ext cx="5429250" cy="30861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Ledning är en social process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Viktigt att se ledningen av teamet som en angelägenhet för HELA teamet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Att göra sig </a:t>
            </a:r>
            <a:r>
              <a:rPr lang="sv-SE" altLang="sv-SE" i="1" dirty="0" err="1">
                <a:ea typeface="ＭＳ Ｐゴシック" panose="020B0600070205080204" pitchFamily="34" charset="-128"/>
              </a:rPr>
              <a:t>ledningsbar</a:t>
            </a:r>
            <a:endParaRPr lang="sv-SE" altLang="sv-SE" i="1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Kan jag lösa uppgiften?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Vill jag lösa uppgiften?</a:t>
            </a:r>
          </a:p>
          <a:p>
            <a:pPr eaLnBrk="1" hangingPunct="1"/>
            <a:r>
              <a:rPr lang="sv-SE" altLang="sv-SE" dirty="0">
                <a:ea typeface="ＭＳ Ｐゴシック" panose="020B0600070205080204" pitchFamily="34" charset="-128"/>
              </a:rPr>
              <a:t>Ledningen av gruppen bygger på en gemensam överenskommelse</a:t>
            </a:r>
            <a:endParaRPr lang="sv-SE" altLang="sv-SE" i="1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59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6999B9D9-2456-B043-93C0-17138B9C4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>
                <a:ea typeface="ＭＳ Ｐゴシック" panose="020B0600070205080204" pitchFamily="34" charset="-128"/>
              </a:rPr>
              <a:t>Situationsanpassat ledarskap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3C478824-726D-E640-8070-CE760FBC10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7998" y="1694622"/>
            <a:ext cx="5257800" cy="3086100"/>
          </a:xfrm>
        </p:spPr>
        <p:txBody>
          <a:bodyPr/>
          <a:lstStyle/>
          <a:p>
            <a:r>
              <a:rPr lang="sv-SE" altLang="sv-SE" dirty="0">
                <a:ea typeface="ＭＳ Ｐゴシック" panose="020B0600070205080204" pitchFamily="34" charset="-128"/>
              </a:rPr>
              <a:t>Ledningen måste vara anpassad till verksamheten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Kontexten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Uppgiften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Strategin</a:t>
            </a:r>
          </a:p>
          <a:p>
            <a:r>
              <a:rPr lang="sv-SE" altLang="sv-SE" dirty="0">
                <a:ea typeface="ＭＳ Ｐゴシック" panose="020B0600070205080204" pitchFamily="34" charset="-128"/>
              </a:rPr>
              <a:t>Gruppen </a:t>
            </a:r>
          </a:p>
        </p:txBody>
      </p:sp>
    </p:spTree>
    <p:extLst>
      <p:ext uri="{BB962C8B-B14F-4D97-AF65-F5344CB8AC3E}">
        <p14:creationId xmlns:p14="http://schemas.microsoft.com/office/powerpoint/2010/main" val="189771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theme1.xml><?xml version="1.0" encoding="utf-8"?>
<a:theme xmlns:a="http://schemas.openxmlformats.org/drawingml/2006/main" name="MAU — Svenska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D6E32439-D365-4743-ACE4-C8894A308324}" vid="{3688D664-254E-1A4C-9161-F2C5149728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 — Svenska</Template>
  <TotalTime>5</TotalTime>
  <Words>646</Words>
  <Application>Microsoft Macintosh PowerPoint</Application>
  <PresentationFormat>Bildspel på skärmen (16:9)</PresentationFormat>
  <Paragraphs>128</Paragraphs>
  <Slides>21</Slides>
  <Notes>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Calibri</vt:lpstr>
      <vt:lpstr>Futura Book/Demi Bold</vt:lpstr>
      <vt:lpstr>Times New Roman</vt:lpstr>
      <vt:lpstr>MAU — Svenska</vt:lpstr>
      <vt:lpstr>Microsoft Word 97 - 2004 Document</vt:lpstr>
      <vt:lpstr>Ledarskap !?</vt:lpstr>
      <vt:lpstr>Ledarskap</vt:lpstr>
      <vt:lpstr>Management &amp; Leadership</vt:lpstr>
      <vt:lpstr>Ledarskapsstilar</vt:lpstr>
      <vt:lpstr>Hur skall en bra ledare vara?</vt:lpstr>
      <vt:lpstr>’Management by messiah’</vt:lpstr>
      <vt:lpstr>Tankefällor för ledare</vt:lpstr>
      <vt:lpstr>Ledningsbar</vt:lpstr>
      <vt:lpstr>Situationsanpassat ledarskap</vt:lpstr>
      <vt:lpstr>Innovationsledning </vt:lpstr>
      <vt:lpstr>PowerPoint-presentation</vt:lpstr>
      <vt:lpstr>Reflexivitet</vt:lpstr>
      <vt:lpstr>Ledning i projekt – och andra verksamheter</vt:lpstr>
      <vt:lpstr>Paradoxer vid projekt</vt:lpstr>
      <vt:lpstr>Projektledarens uppgifter</vt:lpstr>
      <vt:lpstr>Teamwork</vt:lpstr>
      <vt:lpstr>’The paradox of teamwork’</vt:lpstr>
      <vt:lpstr>Barriärer för effektivt teamarbete</vt:lpstr>
      <vt:lpstr>Hur bygger vi effektiva Team?</vt:lpstr>
      <vt:lpstr>’Fem farliga fällor’</vt:lpstr>
      <vt:lpstr>PowerPoint-presentation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Ledarskap !?</dc:title>
  <dc:creator>Fredrik Björk</dc:creator>
  <cp:lastModifiedBy>Fredrik Björk</cp:lastModifiedBy>
  <cp:revision>1</cp:revision>
  <dcterms:created xsi:type="dcterms:W3CDTF">2018-11-05T11:35:19Z</dcterms:created>
  <dcterms:modified xsi:type="dcterms:W3CDTF">2018-11-05T11:40:30Z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