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8"/>
  </p:notesMasterIdLst>
  <p:sldIdLst>
    <p:sldId id="27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5" r:id="rId23"/>
    <p:sldId id="276" r:id="rId24"/>
    <p:sldId id="277" r:id="rId25"/>
    <p:sldId id="278" r:id="rId26"/>
    <p:sldId id="279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06" autoAdjust="0"/>
    <p:restoredTop sz="83358" autoAdjust="0"/>
  </p:normalViewPr>
  <p:slideViewPr>
    <p:cSldViewPr snapToGrid="0" snapToObjects="1">
      <p:cViewPr varScale="1">
        <p:scale>
          <a:sx n="136" d="100"/>
          <a:sy n="136" d="100"/>
        </p:scale>
        <p:origin x="32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FA3B-FB1A-744E-AC9C-1D77D3E304CB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0ED34CBD-7268-E849-9E87-686C324FC62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979ECBA3-8699-AD49-BFFD-EA8E8A60F34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53702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287E78E5-8704-2F4C-80CD-2792B3908AB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D25BE835-4F61-694A-A2DA-FA29202F5DA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69382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>
            <a:extLst>
              <a:ext uri="{FF2B5EF4-FFF2-40B4-BE49-F238E27FC236}">
                <a16:creationId xmlns:a16="http://schemas.microsoft.com/office/drawing/2014/main" id="{B245933D-0C9B-BB4B-9D32-D46FF9206D3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3C4DEC14-ED5A-D04E-B416-69E6C20AF05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50334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175E7535-76FF-5B48-8085-745545BC8EB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1F4C68F6-EDC2-924C-8298-302CE4AC049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3883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>
            <a:extLst>
              <a:ext uri="{FF2B5EF4-FFF2-40B4-BE49-F238E27FC236}">
                <a16:creationId xmlns:a16="http://schemas.microsoft.com/office/drawing/2014/main" id="{149A5364-E17E-4944-8AAA-ED403C37257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729E98C3-0C9F-E34D-A3CD-2EFF2C13117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22277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>
            <a:extLst>
              <a:ext uri="{FF2B5EF4-FFF2-40B4-BE49-F238E27FC236}">
                <a16:creationId xmlns:a16="http://schemas.microsoft.com/office/drawing/2014/main" id="{27905ED8-35B2-3A43-9E21-6CFA673A181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BE052518-96DA-1140-8763-467B0F3B477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33190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03C16ECA-6903-144E-8656-EA3341B04E4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6306054D-72B0-7644-B65A-C6843B5EA8C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30351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D263D1F0-127E-A84F-B8E6-2C9718CF10F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C63024CB-F9A1-C942-9978-A9002988976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80825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8C49E5AB-D978-B940-99D5-16CEDC9568E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D7D603F0-26BA-9B46-9533-17FE765345A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18782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694A933F-50C9-FE41-A1BE-4A02732AF01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0CB99C7D-B960-0647-8E3D-EF1470067B8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38020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>
            <a:extLst>
              <a:ext uri="{FF2B5EF4-FFF2-40B4-BE49-F238E27FC236}">
                <a16:creationId xmlns:a16="http://schemas.microsoft.com/office/drawing/2014/main" id="{6098CB61-8EB3-0747-9B2B-CC15C2AFE72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DFECCCBE-75C5-3240-BA64-286EDA68EA7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4954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8F8E2EA4-BA79-104F-B9C8-52543A002FD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6BA3DFF7-6734-6048-A2CC-489863F5D07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05892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>
            <a:extLst>
              <a:ext uri="{FF2B5EF4-FFF2-40B4-BE49-F238E27FC236}">
                <a16:creationId xmlns:a16="http://schemas.microsoft.com/office/drawing/2014/main" id="{230F1FFE-6854-6B4E-911A-FEAC3CA34C0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466164AC-39CA-2643-BE67-7D5EE6371B4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1013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26E2F7F1-2BD5-0241-A383-60AA2D10686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814B2EB-1061-B440-84E7-C14F2507765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31865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55C3B1A7-998F-7C43-9332-150DB080452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440B683E-3C2F-9C4C-96FD-2D075B96E2F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2276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6989C323-E1D8-974E-8F8E-C62E80AF533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AC8AC874-CF33-564F-A4EE-D8067CC2125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7062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A12EDCA6-3974-5748-8791-9C62A7D6AED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93553F3A-AD50-4F4B-8A02-E6CB1A54180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8150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E7DCD8A5-A90C-B64D-B541-8AF49478D79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8E22C6A-DA50-044A-87FC-243FAE0E026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4624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CEE49B53-84CC-354A-BAC6-BDD577F596A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74506EF4-9B51-4E41-9B82-31A7467B279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47557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0ED1CC66-5583-BC48-868F-9060CD7B254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2EBE6B21-0E72-BF4F-9821-1FE792140AC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2290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0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pic>
        <p:nvPicPr>
          <p:cNvPr id="7" name="Picture 6" descr="MAU.pd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60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20x108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834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5CDA1364-9568-F147-B801-A1F5EF4C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64" y="391212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Verksamhetsidé (affärsidé)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16E42617-5CE4-E242-BFC6-CDC445FDA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64" y="1344498"/>
            <a:ext cx="5493544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sv-SE" sz="1950" dirty="0"/>
              <a:t>ska </a:t>
            </a:r>
            <a:r>
              <a:rPr lang="en-US" altLang="sv-SE" sz="1950" dirty="0" err="1"/>
              <a:t>beskriva</a:t>
            </a:r>
            <a:r>
              <a:rPr lang="en-US" altLang="sv-SE" sz="1950" dirty="0"/>
              <a:t> </a:t>
            </a:r>
            <a:r>
              <a:rPr lang="en-US" altLang="sv-SE" sz="1950" dirty="0" err="1"/>
              <a:t>vad</a:t>
            </a:r>
            <a:r>
              <a:rPr lang="en-US" altLang="sv-SE" sz="1950" dirty="0"/>
              <a:t> </a:t>
            </a:r>
            <a:r>
              <a:rPr lang="en-US" altLang="sv-SE" sz="1950" dirty="0" err="1"/>
              <a:t>verksamheten</a:t>
            </a:r>
            <a:r>
              <a:rPr lang="en-US" altLang="sv-SE" sz="1950" dirty="0"/>
              <a:t> </a:t>
            </a:r>
            <a:r>
              <a:rPr lang="en-US" altLang="sv-SE" sz="1950" dirty="0" err="1"/>
              <a:t>sysslar</a:t>
            </a:r>
            <a:r>
              <a:rPr lang="en-US" altLang="sv-SE" sz="1950" dirty="0"/>
              <a:t> med.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sv-SE" sz="1950" i="1" dirty="0" err="1"/>
              <a:t>Vad</a:t>
            </a:r>
            <a:r>
              <a:rPr lang="en-US" altLang="sv-SE" sz="1950" i="1" dirty="0"/>
              <a:t> </a:t>
            </a:r>
            <a:r>
              <a:rPr lang="en-US" altLang="sv-SE" sz="1950" i="1" dirty="0" err="1"/>
              <a:t>är</a:t>
            </a:r>
            <a:r>
              <a:rPr lang="en-US" altLang="sv-SE" sz="1950" i="1" dirty="0"/>
              <a:t> </a:t>
            </a:r>
            <a:r>
              <a:rPr lang="en-US" altLang="sv-SE" sz="1950" i="1" dirty="0" err="1"/>
              <a:t>det</a:t>
            </a:r>
            <a:r>
              <a:rPr lang="en-US" altLang="sv-SE" sz="1950" i="1" dirty="0"/>
              <a:t> </a:t>
            </a:r>
            <a:r>
              <a:rPr lang="en-US" altLang="sv-SE" sz="1950" i="1" dirty="0" err="1"/>
              <a:t>för</a:t>
            </a:r>
            <a:r>
              <a:rPr lang="en-US" altLang="sv-SE" sz="1950" i="1" dirty="0"/>
              <a:t> </a:t>
            </a:r>
            <a:r>
              <a:rPr lang="en-US" altLang="sv-SE" sz="1950" i="1" dirty="0" err="1"/>
              <a:t>värden</a:t>
            </a:r>
            <a:r>
              <a:rPr lang="en-US" altLang="sv-SE" sz="1950" i="1" dirty="0"/>
              <a:t> </a:t>
            </a:r>
            <a:r>
              <a:rPr lang="en-US" altLang="sv-SE" sz="1950" i="1" dirty="0" err="1"/>
              <a:t>ni</a:t>
            </a:r>
            <a:r>
              <a:rPr lang="en-US" altLang="sv-SE" sz="1950" i="1" dirty="0"/>
              <a:t> </a:t>
            </a:r>
            <a:r>
              <a:rPr lang="en-US" altLang="sv-SE" sz="1950" i="1" dirty="0" err="1"/>
              <a:t>vill</a:t>
            </a:r>
            <a:r>
              <a:rPr lang="en-US" altLang="sv-SE" sz="1950" i="1" dirty="0"/>
              <a:t> </a:t>
            </a:r>
            <a:r>
              <a:rPr lang="en-US" altLang="sv-SE" sz="1950" i="1" dirty="0" err="1"/>
              <a:t>skapa</a:t>
            </a:r>
            <a:r>
              <a:rPr lang="en-US" altLang="sv-SE" sz="1950" i="1" dirty="0"/>
              <a:t>? </a:t>
            </a:r>
            <a:r>
              <a:rPr lang="en-US" altLang="sv-SE" sz="1950" i="1" dirty="0" err="1"/>
              <a:t>Och</a:t>
            </a:r>
            <a:r>
              <a:rPr lang="en-US" altLang="sv-SE" sz="1950" i="1" dirty="0"/>
              <a:t> </a:t>
            </a:r>
            <a:r>
              <a:rPr lang="en-US" altLang="sv-SE" sz="1950" i="1" dirty="0" err="1"/>
              <a:t>hur</a:t>
            </a:r>
            <a:r>
              <a:rPr lang="en-US" altLang="sv-SE" sz="1950" i="1" dirty="0"/>
              <a:t>?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sv-SE" sz="1950" dirty="0" err="1"/>
              <a:t>Det</a:t>
            </a:r>
            <a:r>
              <a:rPr lang="en-US" altLang="sv-SE" sz="1950" dirty="0"/>
              <a:t> ska </a:t>
            </a:r>
            <a:r>
              <a:rPr lang="en-US" altLang="sv-SE" sz="1950" dirty="0" err="1"/>
              <a:t>också</a:t>
            </a:r>
            <a:r>
              <a:rPr lang="en-US" altLang="sv-SE" sz="1950" dirty="0"/>
              <a:t> </a:t>
            </a:r>
            <a:r>
              <a:rPr lang="en-US" altLang="sv-SE" sz="1950" dirty="0" err="1"/>
              <a:t>framgå</a:t>
            </a:r>
            <a:r>
              <a:rPr lang="en-US" altLang="sv-SE" sz="1950" dirty="0"/>
              <a:t> </a:t>
            </a:r>
            <a:r>
              <a:rPr lang="en-US" altLang="sv-SE" sz="1950" dirty="0" err="1"/>
              <a:t>vem</a:t>
            </a:r>
            <a:r>
              <a:rPr lang="en-US" altLang="sv-SE" sz="1950" dirty="0"/>
              <a:t>/</a:t>
            </a:r>
            <a:r>
              <a:rPr lang="en-US" altLang="sv-SE" sz="1950" dirty="0" err="1"/>
              <a:t>vilka</a:t>
            </a:r>
            <a:r>
              <a:rPr lang="en-US" altLang="sv-SE" sz="1950" dirty="0"/>
              <a:t> </a:t>
            </a:r>
            <a:r>
              <a:rPr lang="en-US" altLang="sv-SE" sz="1950" dirty="0" err="1"/>
              <a:t>som</a:t>
            </a:r>
            <a:r>
              <a:rPr lang="en-US" altLang="sv-SE" sz="1950" dirty="0"/>
              <a:t> </a:t>
            </a:r>
            <a:r>
              <a:rPr lang="en-US" altLang="sv-SE" sz="1950" dirty="0" err="1"/>
              <a:t>är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målgrupp</a:t>
            </a:r>
            <a:r>
              <a:rPr lang="en-US" altLang="sv-SE" sz="1950" dirty="0"/>
              <a:t> (</a:t>
            </a:r>
            <a:r>
              <a:rPr lang="en-US" altLang="sv-SE" sz="1950" dirty="0" err="1"/>
              <a:t>för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åtgärder</a:t>
            </a:r>
            <a:r>
              <a:rPr lang="en-US" altLang="sv-SE" sz="1950" dirty="0"/>
              <a:t>) </a:t>
            </a:r>
            <a:r>
              <a:rPr lang="en-US" altLang="sv-SE" sz="1950" dirty="0" err="1"/>
              <a:t>och</a:t>
            </a:r>
            <a:r>
              <a:rPr lang="en-US" altLang="sv-SE" sz="1950" dirty="0"/>
              <a:t> </a:t>
            </a:r>
            <a:r>
              <a:rPr lang="en-US" altLang="sv-SE" sz="1950" dirty="0" err="1"/>
              <a:t>hur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verksamheten</a:t>
            </a:r>
            <a:r>
              <a:rPr lang="en-US" altLang="sv-SE" sz="1950" dirty="0"/>
              <a:t> </a:t>
            </a:r>
            <a:r>
              <a:rPr lang="en-US" altLang="sv-SE" sz="1950" dirty="0" err="1"/>
              <a:t>skall</a:t>
            </a:r>
            <a:r>
              <a:rPr lang="en-US" altLang="sv-SE" sz="1950" dirty="0"/>
              <a:t> </a:t>
            </a:r>
            <a:r>
              <a:rPr lang="en-US" altLang="sv-SE" sz="1950" dirty="0" err="1"/>
              <a:t>få</a:t>
            </a:r>
            <a:r>
              <a:rPr lang="en-US" altLang="sv-SE" sz="1950" dirty="0"/>
              <a:t> </a:t>
            </a:r>
            <a:r>
              <a:rPr lang="en-US" altLang="sv-SE" sz="1950" dirty="0" err="1"/>
              <a:t>ekonomisk</a:t>
            </a:r>
            <a:r>
              <a:rPr lang="en-US" altLang="sv-SE" sz="1950" dirty="0"/>
              <a:t> </a:t>
            </a:r>
            <a:r>
              <a:rPr lang="en-US" altLang="sv-SE" sz="1950" dirty="0" err="1"/>
              <a:t>uthållighet</a:t>
            </a:r>
            <a:endParaRPr lang="en-US" altLang="sv-SE" sz="1950" dirty="0"/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sv-SE" sz="1950" dirty="0" err="1"/>
              <a:t>Organisationsform</a:t>
            </a:r>
            <a:r>
              <a:rPr lang="en-US" altLang="sv-SE" sz="1950" dirty="0"/>
              <a:t> (</a:t>
            </a:r>
            <a:r>
              <a:rPr lang="en-US" altLang="sv-SE" sz="1950" dirty="0" err="1"/>
              <a:t>kortfattat</a:t>
            </a:r>
            <a:r>
              <a:rPr lang="en-US" altLang="sv-SE" sz="1950" dirty="0"/>
              <a:t>)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sv-SE" sz="1950" dirty="0" err="1"/>
              <a:t>Vad</a:t>
            </a:r>
            <a:r>
              <a:rPr lang="en-US" altLang="sv-SE" sz="1950" dirty="0"/>
              <a:t> </a:t>
            </a:r>
            <a:r>
              <a:rPr lang="en-US" altLang="sv-SE" sz="1950" dirty="0" err="1"/>
              <a:t>är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det</a:t>
            </a:r>
            <a:r>
              <a:rPr lang="en-US" altLang="sv-SE" sz="1950" dirty="0"/>
              <a:t> ”</a:t>
            </a:r>
            <a:r>
              <a:rPr lang="en-US" altLang="sv-SE" sz="1950" dirty="0" err="1"/>
              <a:t>unika</a:t>
            </a:r>
            <a:r>
              <a:rPr lang="en-US" altLang="sv-SE" sz="1950" dirty="0"/>
              <a:t>” </a:t>
            </a:r>
            <a:r>
              <a:rPr lang="en-US" altLang="sv-SE" sz="1950" dirty="0" err="1"/>
              <a:t>i</a:t>
            </a:r>
            <a:r>
              <a:rPr lang="en-US" altLang="sv-SE" sz="1950" dirty="0"/>
              <a:t> </a:t>
            </a:r>
            <a:r>
              <a:rPr lang="en-US" altLang="sv-SE" sz="1950" dirty="0" err="1"/>
              <a:t>er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verksamhet</a:t>
            </a:r>
            <a:r>
              <a:rPr lang="en-US" altLang="sv-SE" sz="1950" dirty="0"/>
              <a:t>? 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sv-SE" sz="1950" dirty="0" err="1"/>
              <a:t>Vad</a:t>
            </a:r>
            <a:r>
              <a:rPr lang="en-US" altLang="sv-SE" sz="1950" dirty="0"/>
              <a:t> </a:t>
            </a:r>
            <a:r>
              <a:rPr lang="en-US" altLang="sv-SE" sz="1950" dirty="0" err="1"/>
              <a:t>innebär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framgång</a:t>
            </a:r>
            <a:r>
              <a:rPr lang="en-US" altLang="sv-SE" sz="1950" dirty="0"/>
              <a:t>/”</a:t>
            </a:r>
            <a:r>
              <a:rPr lang="en-US" altLang="sv-SE" sz="1950" dirty="0" err="1"/>
              <a:t>succe</a:t>
            </a:r>
            <a:r>
              <a:rPr lang="en-US" altLang="sv-SE" sz="1950" dirty="0"/>
              <a:t>” </a:t>
            </a:r>
            <a:r>
              <a:rPr lang="en-US" altLang="sv-SE" sz="1950" dirty="0" err="1"/>
              <a:t>för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er</a:t>
            </a:r>
            <a:r>
              <a:rPr lang="en-US" altLang="sv-SE" sz="1950" dirty="0"/>
              <a:t>?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sv-SE" sz="1950" dirty="0"/>
              <a:t>(</a:t>
            </a:r>
            <a:r>
              <a:rPr lang="en-US" altLang="sv-SE" sz="1950" dirty="0" err="1"/>
              <a:t>kortfattat</a:t>
            </a:r>
            <a:r>
              <a:rPr lang="en-US" altLang="sv-SE" sz="1950" dirty="0"/>
              <a:t>)</a:t>
            </a:r>
          </a:p>
          <a:p>
            <a:pPr marL="257175">
              <a:spcBef>
                <a:spcPts val="488"/>
              </a:spcBef>
            </a:pPr>
            <a:endParaRPr lang="en-US" altLang="sv-SE" sz="1950" dirty="0"/>
          </a:p>
        </p:txBody>
      </p:sp>
    </p:spTree>
    <p:extLst>
      <p:ext uri="{BB962C8B-B14F-4D97-AF65-F5344CB8AC3E}">
        <p14:creationId xmlns:p14="http://schemas.microsoft.com/office/powerpoint/2010/main" val="2503587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EC231E63-70E8-A443-AA6E-AD65431EA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72" y="466626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>
                <a:solidFill>
                  <a:srgbClr val="990000"/>
                </a:solidFill>
              </a:rPr>
              <a:t> Deltagare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1E9DA6AA-5356-3A44-9B4B-D073E55D7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72" y="1438766"/>
            <a:ext cx="540186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88"/>
              </a:spcBef>
            </a:pPr>
            <a:r>
              <a:rPr lang="en-US" altLang="sv-SE" sz="1950" i="1" dirty="0" err="1"/>
              <a:t>Delägare</a:t>
            </a:r>
            <a:r>
              <a:rPr lang="en-US" altLang="sv-SE" sz="1950" i="1" dirty="0"/>
              <a:t>/</a:t>
            </a:r>
            <a:r>
              <a:rPr lang="en-US" altLang="sv-SE" sz="1950" i="1" dirty="0" err="1"/>
              <a:t>Medlemmar</a:t>
            </a:r>
            <a:endParaRPr lang="en-US" altLang="sv-SE" sz="1950" i="1" dirty="0"/>
          </a:p>
          <a:p>
            <a:pPr marL="255985" indent="-254794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sv-SE" sz="1950" dirty="0" err="1"/>
              <a:t>Vilka</a:t>
            </a:r>
            <a:r>
              <a:rPr lang="en-US" altLang="sv-SE" sz="1950" dirty="0"/>
              <a:t> </a:t>
            </a:r>
            <a:r>
              <a:rPr lang="en-US" altLang="sv-SE" sz="1950" dirty="0" err="1"/>
              <a:t>är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medlemmarna</a:t>
            </a:r>
            <a:r>
              <a:rPr lang="en-US" altLang="sv-SE" sz="1950" dirty="0"/>
              <a:t>/</a:t>
            </a:r>
            <a:r>
              <a:rPr lang="en-US" altLang="sv-SE" sz="1950" dirty="0" err="1"/>
              <a:t>delägarna</a:t>
            </a:r>
            <a:r>
              <a:rPr lang="en-US" altLang="sv-SE" sz="1950" dirty="0"/>
              <a:t>.</a:t>
            </a:r>
          </a:p>
          <a:p>
            <a:pPr marL="255985" indent="-254794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sv-SE" sz="1950" dirty="0" err="1"/>
              <a:t>Skriv</a:t>
            </a:r>
            <a:r>
              <a:rPr lang="en-US" altLang="sv-SE" sz="1950" dirty="0"/>
              <a:t> </a:t>
            </a:r>
            <a:r>
              <a:rPr lang="en-US" altLang="sv-SE" sz="1950" dirty="0" err="1"/>
              <a:t>ner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namnen</a:t>
            </a:r>
            <a:r>
              <a:rPr lang="en-US" altLang="sv-SE" sz="1950" dirty="0"/>
              <a:t> </a:t>
            </a:r>
            <a:r>
              <a:rPr lang="en-US" altLang="sv-SE" sz="1950" dirty="0" err="1"/>
              <a:t>på</a:t>
            </a:r>
            <a:r>
              <a:rPr lang="en-US" altLang="sv-SE" sz="1950" dirty="0"/>
              <a:t> de </a:t>
            </a:r>
            <a:r>
              <a:rPr lang="en-US" altLang="sv-SE" sz="1950" dirty="0" err="1"/>
              <a:t>som</a:t>
            </a:r>
            <a:r>
              <a:rPr lang="en-US" altLang="sv-SE" sz="1950" dirty="0"/>
              <a:t> ska </a:t>
            </a:r>
            <a:r>
              <a:rPr lang="en-US" altLang="sv-SE" sz="1950" dirty="0" err="1"/>
              <a:t>vara</a:t>
            </a:r>
            <a:r>
              <a:rPr lang="en-US" altLang="sv-SE" sz="1950" dirty="0"/>
              <a:t> med.</a:t>
            </a:r>
          </a:p>
          <a:p>
            <a:pPr>
              <a:spcBef>
                <a:spcPts val="488"/>
              </a:spcBef>
            </a:pPr>
            <a:r>
              <a:rPr lang="en-US" altLang="sv-SE" sz="1950" i="1" dirty="0" err="1"/>
              <a:t>Kompetensprofil</a:t>
            </a:r>
            <a:r>
              <a:rPr lang="en-US" altLang="sv-SE" sz="1950" i="1" dirty="0"/>
              <a:t>/</a:t>
            </a:r>
            <a:r>
              <a:rPr lang="en-US" altLang="sv-SE" sz="1950" i="1" dirty="0" err="1"/>
              <a:t>Bakgrund</a:t>
            </a:r>
            <a:endParaRPr lang="en-US" altLang="sv-SE" sz="1950" i="1" dirty="0"/>
          </a:p>
          <a:p>
            <a:pPr marL="255985" indent="-254794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sv-SE" sz="1950" dirty="0" err="1"/>
              <a:t>Kompetens</a:t>
            </a:r>
            <a:r>
              <a:rPr lang="en-US" altLang="sv-SE" sz="1950" dirty="0"/>
              <a:t> </a:t>
            </a:r>
            <a:r>
              <a:rPr lang="en-US" altLang="sv-SE" sz="1950" dirty="0" err="1"/>
              <a:t>i</a:t>
            </a:r>
            <a:r>
              <a:rPr lang="en-US" altLang="sv-SE" sz="1950" dirty="0"/>
              <a:t> form </a:t>
            </a:r>
            <a:r>
              <a:rPr lang="en-US" altLang="sv-SE" sz="1950" dirty="0" err="1"/>
              <a:t>av</a:t>
            </a:r>
            <a:r>
              <a:rPr lang="en-US" altLang="sv-SE" sz="1950" dirty="0"/>
              <a:t> </a:t>
            </a:r>
            <a:r>
              <a:rPr lang="en-US" altLang="sv-SE" sz="1950" dirty="0" err="1"/>
              <a:t>utbildningar</a:t>
            </a:r>
            <a:r>
              <a:rPr lang="en-US" altLang="sv-SE" sz="1950" dirty="0"/>
              <a:t>, </a:t>
            </a:r>
            <a:r>
              <a:rPr lang="en-US" altLang="sv-SE" sz="1950" dirty="0" err="1"/>
              <a:t>tidigare</a:t>
            </a:r>
            <a:r>
              <a:rPr lang="en-US" altLang="sv-SE" sz="1950" dirty="0"/>
              <a:t> </a:t>
            </a:r>
            <a:r>
              <a:rPr lang="en-US" altLang="sv-SE" sz="1950" dirty="0" err="1"/>
              <a:t>anställningar</a:t>
            </a:r>
            <a:r>
              <a:rPr lang="en-US" altLang="sv-SE" sz="1950" dirty="0"/>
              <a:t>, </a:t>
            </a:r>
            <a:r>
              <a:rPr lang="en-US" altLang="sv-SE" sz="1950" dirty="0" err="1"/>
              <a:t>föreningar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ni</a:t>
            </a:r>
            <a:r>
              <a:rPr lang="en-US" altLang="sv-SE" sz="1950" dirty="0"/>
              <a:t> </a:t>
            </a:r>
            <a:r>
              <a:rPr lang="en-US" altLang="sv-SE" sz="1950" dirty="0" err="1"/>
              <a:t>varit</a:t>
            </a:r>
            <a:r>
              <a:rPr lang="en-US" altLang="sv-SE" sz="1950" dirty="0"/>
              <a:t> </a:t>
            </a:r>
            <a:r>
              <a:rPr lang="en-US" altLang="sv-SE" sz="1950" dirty="0" err="1"/>
              <a:t>aktiva</a:t>
            </a:r>
            <a:r>
              <a:rPr lang="en-US" altLang="sv-SE" sz="1950" dirty="0"/>
              <a:t> </a:t>
            </a:r>
            <a:r>
              <a:rPr lang="en-US" altLang="sv-SE" sz="1950" dirty="0" err="1"/>
              <a:t>i</a:t>
            </a:r>
            <a:r>
              <a:rPr lang="en-US" altLang="sv-SE" sz="1950" dirty="0"/>
              <a:t> </a:t>
            </a:r>
            <a:r>
              <a:rPr lang="en-US" altLang="sv-SE" sz="1950" dirty="0" err="1"/>
              <a:t>och</a:t>
            </a:r>
            <a:r>
              <a:rPr lang="en-US" altLang="sv-SE" sz="1950" dirty="0"/>
              <a:t> </a:t>
            </a:r>
            <a:r>
              <a:rPr lang="en-US" altLang="sv-SE" sz="1950" dirty="0" err="1"/>
              <a:t>andra</a:t>
            </a:r>
            <a:r>
              <a:rPr lang="en-US" altLang="sv-SE" sz="1950" dirty="0"/>
              <a:t> </a:t>
            </a:r>
            <a:r>
              <a:rPr lang="en-US" altLang="sv-SE" sz="1950" dirty="0" err="1"/>
              <a:t>livserfarenheter</a:t>
            </a:r>
            <a:r>
              <a:rPr lang="en-US" altLang="sv-SE" sz="1950" dirty="0"/>
              <a:t>.  (</a:t>
            </a:r>
            <a:r>
              <a:rPr lang="en-US" altLang="sv-SE" sz="1950" dirty="0" err="1"/>
              <a:t>ev</a:t>
            </a:r>
            <a:r>
              <a:rPr lang="en-US" altLang="sv-SE" sz="1950" dirty="0"/>
              <a:t>. </a:t>
            </a:r>
            <a:r>
              <a:rPr lang="en-US" altLang="sv-SE" sz="1950" dirty="0" err="1"/>
              <a:t>bifoga</a:t>
            </a:r>
            <a:r>
              <a:rPr lang="en-US" altLang="sv-SE" sz="1950" dirty="0"/>
              <a:t> CV)</a:t>
            </a:r>
          </a:p>
          <a:p>
            <a:pPr>
              <a:spcBef>
                <a:spcPts val="488"/>
              </a:spcBef>
            </a:pPr>
            <a:r>
              <a:rPr lang="en-US" altLang="sv-SE" sz="1950" dirty="0" err="1"/>
              <a:t>Handlar</a:t>
            </a:r>
            <a:r>
              <a:rPr lang="en-US" altLang="sv-SE" sz="1950" dirty="0"/>
              <a:t> om </a:t>
            </a:r>
            <a:r>
              <a:rPr lang="en-US" altLang="sv-SE" sz="1950" dirty="0" err="1"/>
              <a:t>att</a:t>
            </a:r>
            <a:r>
              <a:rPr lang="en-US" altLang="sv-SE" sz="1950" dirty="0"/>
              <a:t> visa </a:t>
            </a:r>
            <a:r>
              <a:rPr lang="en-US" altLang="sv-SE" sz="1950" dirty="0" err="1"/>
              <a:t>att</a:t>
            </a:r>
            <a:r>
              <a:rPr lang="en-US" altLang="sv-SE" sz="1950" dirty="0"/>
              <a:t> man </a:t>
            </a:r>
            <a:r>
              <a:rPr lang="en-US" altLang="sv-SE" sz="1950" dirty="0" err="1"/>
              <a:t>har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förmågan</a:t>
            </a:r>
            <a:r>
              <a:rPr lang="en-US" altLang="sv-SE" sz="1950" dirty="0"/>
              <a:t> </a:t>
            </a:r>
            <a:r>
              <a:rPr lang="en-US" altLang="sv-SE" sz="1950" dirty="0" err="1"/>
              <a:t>att</a:t>
            </a:r>
            <a:r>
              <a:rPr lang="en-US" altLang="sv-SE" sz="1950" dirty="0"/>
              <a:t> </a:t>
            </a:r>
            <a:r>
              <a:rPr lang="en-US" altLang="sv-SE" sz="1950" dirty="0" err="1"/>
              <a:t>genomföra</a:t>
            </a:r>
            <a:r>
              <a:rPr lang="en-US" altLang="sv-SE" sz="1950" dirty="0"/>
              <a:t> </a:t>
            </a:r>
            <a:r>
              <a:rPr lang="en-US" altLang="sv-SE" sz="1950" dirty="0" err="1"/>
              <a:t>idén</a:t>
            </a:r>
            <a:r>
              <a:rPr lang="en-US" altLang="sv-SE" sz="195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6341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B28FA430-F669-9341-8826-1AE41AF4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77" y="494907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Vision/Målsättning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7468F7C2-E57D-0840-9C80-135777EF1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22" y="1665009"/>
            <a:ext cx="541139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sv-SE" sz="1950" dirty="0" err="1"/>
              <a:t>Vad</a:t>
            </a:r>
            <a:r>
              <a:rPr lang="en-US" altLang="sv-SE" sz="1950" dirty="0"/>
              <a:t> </a:t>
            </a:r>
            <a:r>
              <a:rPr lang="en-US" altLang="sv-SE" sz="1950" dirty="0" err="1"/>
              <a:t>vill</a:t>
            </a:r>
            <a:r>
              <a:rPr lang="en-US" altLang="sv-SE" sz="1950" dirty="0"/>
              <a:t> </a:t>
            </a:r>
            <a:r>
              <a:rPr lang="en-US" altLang="sv-SE" sz="1950" dirty="0" err="1"/>
              <a:t>ni</a:t>
            </a:r>
            <a:r>
              <a:rPr lang="en-US" altLang="sv-SE" sz="1950" dirty="0"/>
              <a:t> </a:t>
            </a:r>
            <a:r>
              <a:rPr lang="en-US" altLang="sv-SE" sz="1950" dirty="0" err="1"/>
              <a:t>uppnå</a:t>
            </a:r>
            <a:r>
              <a:rPr lang="en-US" altLang="sv-SE" sz="1950" dirty="0"/>
              <a:t> </a:t>
            </a:r>
            <a:r>
              <a:rPr lang="en-US" altLang="sv-SE" sz="1950" dirty="0" err="1"/>
              <a:t>inom</a:t>
            </a:r>
            <a:r>
              <a:rPr lang="en-US" altLang="sv-SE" sz="1950" dirty="0"/>
              <a:t> 1-5 </a:t>
            </a:r>
            <a:r>
              <a:rPr lang="en-US" altLang="sv-SE" sz="1950" dirty="0" err="1"/>
              <a:t>år</a:t>
            </a:r>
            <a:r>
              <a:rPr lang="en-US" altLang="sv-SE" sz="1950" dirty="0"/>
              <a:t>. </a:t>
            </a:r>
            <a:r>
              <a:rPr lang="en-US" altLang="sv-SE" sz="1950" dirty="0" err="1"/>
              <a:t>Hur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ser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er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verksamhet</a:t>
            </a:r>
            <a:r>
              <a:rPr lang="en-US" altLang="sv-SE" sz="1950" dirty="0"/>
              <a:t> </a:t>
            </a:r>
            <a:r>
              <a:rPr lang="en-US" altLang="sv-SE" sz="1950" dirty="0" err="1"/>
              <a:t>ut</a:t>
            </a:r>
            <a:r>
              <a:rPr lang="en-US" altLang="sv-SE" sz="1950" dirty="0"/>
              <a:t> </a:t>
            </a:r>
            <a:r>
              <a:rPr lang="en-US" altLang="sv-SE" sz="1950" dirty="0" err="1"/>
              <a:t>då</a:t>
            </a:r>
            <a:r>
              <a:rPr lang="en-US" altLang="sv-SE" sz="1950" dirty="0"/>
              <a:t>? (ex. </a:t>
            </a:r>
            <a:r>
              <a:rPr lang="en-US" altLang="sv-SE" sz="1950" dirty="0" err="1"/>
              <a:t>Hur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många</a:t>
            </a:r>
            <a:r>
              <a:rPr lang="en-US" altLang="sv-SE" sz="1950" dirty="0"/>
              <a:t> </a:t>
            </a:r>
            <a:r>
              <a:rPr lang="en-US" altLang="sv-SE" sz="1950" dirty="0" err="1"/>
              <a:t>är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ni</a:t>
            </a:r>
            <a:r>
              <a:rPr lang="en-US" altLang="sv-SE" sz="1950" dirty="0"/>
              <a:t>? Var </a:t>
            </a:r>
            <a:r>
              <a:rPr lang="en-US" altLang="sv-SE" sz="1950" dirty="0" err="1"/>
              <a:t>finns</a:t>
            </a:r>
            <a:r>
              <a:rPr lang="en-US" altLang="sv-SE" sz="1950" dirty="0"/>
              <a:t> </a:t>
            </a:r>
            <a:r>
              <a:rPr lang="en-US" altLang="sv-SE" sz="1950" dirty="0" err="1"/>
              <a:t>ni</a:t>
            </a:r>
            <a:r>
              <a:rPr lang="en-US" altLang="sv-SE" sz="1950" dirty="0"/>
              <a:t>?)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”Önskvärt tillstånd”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Kan vara flera steg</a:t>
            </a:r>
          </a:p>
        </p:txBody>
      </p:sp>
    </p:spTree>
    <p:extLst>
      <p:ext uri="{BB962C8B-B14F-4D97-AF65-F5344CB8AC3E}">
        <p14:creationId xmlns:p14="http://schemas.microsoft.com/office/powerpoint/2010/main" val="2720957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F1210E87-EB73-8C4D-8D08-D1BDBD8E1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70" y="571500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sv-SE" sz="2100" b="1" dirty="0" err="1">
                <a:solidFill>
                  <a:srgbClr val="990000"/>
                </a:solidFill>
              </a:rPr>
              <a:t>Produkt</a:t>
            </a:r>
            <a:r>
              <a:rPr lang="en-US" altLang="sv-SE" sz="2100" b="1" dirty="0">
                <a:solidFill>
                  <a:srgbClr val="990000"/>
                </a:solidFill>
              </a:rPr>
              <a:t>/</a:t>
            </a:r>
            <a:r>
              <a:rPr lang="en-US" altLang="sv-SE" sz="2100" b="1" dirty="0" err="1">
                <a:solidFill>
                  <a:srgbClr val="990000"/>
                </a:solidFill>
              </a:rPr>
              <a:t>Tjänst</a:t>
            </a:r>
            <a:endParaRPr lang="en-US" altLang="sv-SE" sz="2100" b="1" dirty="0">
              <a:solidFill>
                <a:srgbClr val="990000"/>
              </a:solidFill>
            </a:endParaRP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F5B189F4-0769-074C-8DEF-F1C303B1B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48" y="1627302"/>
            <a:ext cx="5493544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sv-SE" sz="1950" dirty="0" err="1"/>
              <a:t>Beskriv</a:t>
            </a:r>
            <a:r>
              <a:rPr lang="en-US" altLang="sv-SE" sz="1950" dirty="0"/>
              <a:t> </a:t>
            </a:r>
            <a:r>
              <a:rPr lang="en-US" altLang="sv-SE" sz="1950" dirty="0" err="1"/>
              <a:t>vad</a:t>
            </a:r>
            <a:r>
              <a:rPr lang="en-US" altLang="sv-SE" sz="1950" dirty="0"/>
              <a:t> </a:t>
            </a:r>
            <a:r>
              <a:rPr lang="en-US" altLang="sv-SE" sz="1950" dirty="0" err="1"/>
              <a:t>verksamheten</a:t>
            </a:r>
            <a:r>
              <a:rPr lang="en-US" altLang="sv-SE" sz="1950" dirty="0"/>
              <a:t> </a:t>
            </a:r>
            <a:r>
              <a:rPr lang="en-US" altLang="sv-SE" sz="1950" dirty="0" err="1"/>
              <a:t>kommer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att</a:t>
            </a:r>
            <a:r>
              <a:rPr lang="en-US" altLang="sv-SE" sz="1950" dirty="0"/>
              <a:t> </a:t>
            </a:r>
            <a:r>
              <a:rPr lang="en-US" altLang="sv-SE" sz="1950" dirty="0" err="1"/>
              <a:t>syssla</a:t>
            </a:r>
            <a:r>
              <a:rPr lang="en-US" altLang="sv-SE" sz="1950" dirty="0"/>
              <a:t> med. 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sv-SE" sz="1950" dirty="0" err="1"/>
              <a:t>Tillhandahåller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ni</a:t>
            </a:r>
            <a:r>
              <a:rPr lang="en-US" altLang="sv-SE" sz="1950" dirty="0"/>
              <a:t> </a:t>
            </a:r>
            <a:r>
              <a:rPr lang="en-US" altLang="sv-SE" sz="1950" dirty="0" err="1"/>
              <a:t>tjänster</a:t>
            </a:r>
            <a:r>
              <a:rPr lang="en-US" altLang="sv-SE" sz="1950" dirty="0"/>
              <a:t>, </a:t>
            </a:r>
            <a:r>
              <a:rPr lang="en-US" altLang="sv-SE" sz="1950" dirty="0" err="1"/>
              <a:t>så</a:t>
            </a:r>
            <a:r>
              <a:rPr lang="en-US" altLang="sv-SE" sz="1950" dirty="0"/>
              <a:t> </a:t>
            </a:r>
            <a:r>
              <a:rPr lang="en-US" altLang="sv-SE" sz="1950" dirty="0" err="1"/>
              <a:t>beskriv</a:t>
            </a:r>
            <a:r>
              <a:rPr lang="en-US" altLang="sv-SE" sz="1950" dirty="0"/>
              <a:t> </a:t>
            </a:r>
            <a:r>
              <a:rPr lang="en-US" altLang="sv-SE" sz="1950" dirty="0" err="1"/>
              <a:t>dem</a:t>
            </a:r>
            <a:r>
              <a:rPr lang="en-US" altLang="sv-SE" sz="1950" dirty="0"/>
              <a:t> </a:t>
            </a:r>
            <a:r>
              <a:rPr lang="en-US" altLang="sv-SE" sz="1950" dirty="0" err="1"/>
              <a:t>utförligt</a:t>
            </a:r>
            <a:r>
              <a:rPr lang="en-US" altLang="sv-SE" sz="1950" dirty="0"/>
              <a:t>. </a:t>
            </a:r>
            <a:r>
              <a:rPr lang="en-US" altLang="sv-SE" sz="1950" dirty="0" err="1"/>
              <a:t>Gör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en</a:t>
            </a:r>
            <a:r>
              <a:rPr lang="en-US" altLang="sv-SE" sz="1950" dirty="0"/>
              <a:t> </a:t>
            </a:r>
            <a:r>
              <a:rPr lang="en-US" altLang="sv-SE" sz="1950" dirty="0" err="1"/>
              <a:t>argumentlista</a:t>
            </a:r>
            <a:r>
              <a:rPr lang="en-US" altLang="sv-SE" sz="1950" dirty="0"/>
              <a:t> </a:t>
            </a:r>
            <a:r>
              <a:rPr lang="en-US" altLang="sv-SE" sz="1950" dirty="0" err="1"/>
              <a:t>på</a:t>
            </a:r>
            <a:r>
              <a:rPr lang="en-US" altLang="sv-SE" sz="1950" dirty="0"/>
              <a:t> </a:t>
            </a:r>
            <a:r>
              <a:rPr lang="en-US" altLang="sv-SE" sz="1950" dirty="0" err="1"/>
              <a:t>varför</a:t>
            </a:r>
            <a:r>
              <a:rPr lang="en-US" altLang="sv-SE" sz="1950" dirty="0"/>
              <a:t> man ska </a:t>
            </a:r>
            <a:r>
              <a:rPr lang="en-US" altLang="sv-SE" sz="1950" dirty="0" err="1"/>
              <a:t>välja</a:t>
            </a:r>
            <a:r>
              <a:rPr lang="en-US" altLang="sv-SE" sz="1950" dirty="0"/>
              <a:t> just </a:t>
            </a:r>
            <a:r>
              <a:rPr lang="en-US" altLang="sv-SE" sz="1950" dirty="0" err="1"/>
              <a:t>er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verksamhet</a:t>
            </a:r>
            <a:r>
              <a:rPr lang="en-US" altLang="sv-SE" sz="1950" dirty="0"/>
              <a:t>, </a:t>
            </a:r>
            <a:r>
              <a:rPr lang="en-US" altLang="sv-SE" sz="1950" dirty="0" err="1"/>
              <a:t>köpa</a:t>
            </a:r>
            <a:r>
              <a:rPr lang="en-US" altLang="sv-SE" sz="1950" dirty="0"/>
              <a:t> era </a:t>
            </a:r>
            <a:r>
              <a:rPr lang="en-US" altLang="sv-SE" sz="1950" dirty="0" err="1"/>
              <a:t>varor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eller</a:t>
            </a:r>
            <a:r>
              <a:rPr lang="en-US" altLang="sv-SE" sz="1950" dirty="0"/>
              <a:t> </a:t>
            </a:r>
            <a:r>
              <a:rPr lang="en-US" altLang="sv-SE" sz="1950" dirty="0" err="1"/>
              <a:t>tjänster</a:t>
            </a:r>
            <a:r>
              <a:rPr lang="en-US" altLang="sv-SE" sz="1950" dirty="0"/>
              <a:t>.</a:t>
            </a:r>
          </a:p>
          <a:p>
            <a:pPr>
              <a:spcBef>
                <a:spcPts val="488"/>
              </a:spcBef>
            </a:pPr>
            <a:endParaRPr lang="en-US" altLang="sv-SE" sz="1950" dirty="0"/>
          </a:p>
        </p:txBody>
      </p:sp>
    </p:spTree>
    <p:extLst>
      <p:ext uri="{BB962C8B-B14F-4D97-AF65-F5344CB8AC3E}">
        <p14:creationId xmlns:p14="http://schemas.microsoft.com/office/powerpoint/2010/main" val="149087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4B935AF0-FBF7-844D-89BA-0C86EFCDF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57200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Intressenter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45FD04F5-0706-D24F-A6E5-4F83003C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107" y="1485900"/>
            <a:ext cx="5493544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88"/>
              </a:spcBef>
            </a:pPr>
            <a:r>
              <a:rPr lang="sv-SE" altLang="sv-SE" sz="1950" i="1"/>
              <a:t>Kunder</a:t>
            </a:r>
          </a:p>
          <a:p>
            <a:pPr marL="255985" indent="-254794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(Privatpersoner? Myndigheter? Företag?)</a:t>
            </a:r>
          </a:p>
          <a:p>
            <a:pPr marL="255985" indent="-254794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Varför behöver de era tjänster  (identifiera behovet)</a:t>
            </a:r>
          </a:p>
          <a:p>
            <a:pPr>
              <a:spcBef>
                <a:spcPts val="488"/>
              </a:spcBef>
            </a:pPr>
            <a:r>
              <a:rPr lang="sv-SE" altLang="sv-SE" sz="1950" i="1"/>
              <a:t>Målgrupp</a:t>
            </a:r>
          </a:p>
          <a:p>
            <a:pPr marL="255985" indent="-254794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Vilka vill ni gynna med er verksamhet?</a:t>
            </a:r>
          </a:p>
        </p:txBody>
      </p:sp>
    </p:spTree>
    <p:extLst>
      <p:ext uri="{BB962C8B-B14F-4D97-AF65-F5344CB8AC3E}">
        <p14:creationId xmlns:p14="http://schemas.microsoft.com/office/powerpoint/2010/main" val="109678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A73BAA38-B6A0-BF45-926D-961DED9FF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2" y="457200"/>
            <a:ext cx="54625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Samarbetsparters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5CB6970B-BAB1-A240-8299-89CE34662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2" y="1485900"/>
            <a:ext cx="546258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Möjliga? Nödvändiga? Varför?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Vad skall de bidra med till verksamheten?</a:t>
            </a:r>
          </a:p>
          <a:p>
            <a:pPr marL="257175">
              <a:spcBef>
                <a:spcPts val="488"/>
              </a:spcBef>
            </a:pPr>
            <a:r>
              <a:rPr lang="sv-SE" altLang="sv-SE" sz="1950" i="1"/>
              <a:t>Konkurrenter/andra aktörer inom samma område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Vilka? Varför? 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Kommer dessa att försvåra för er? </a:t>
            </a:r>
          </a:p>
          <a:p>
            <a:pPr>
              <a:spcBef>
                <a:spcPts val="488"/>
              </a:spcBef>
            </a:pPr>
            <a:endParaRPr lang="sv-SE" altLang="sv-SE" sz="1950"/>
          </a:p>
          <a:p>
            <a:pPr marL="257175">
              <a:spcBef>
                <a:spcPts val="488"/>
              </a:spcBef>
            </a:pPr>
            <a:r>
              <a:rPr lang="sv-SE" altLang="sv-SE" sz="1950"/>
              <a:t>(Styrkor och svagheter)</a:t>
            </a:r>
          </a:p>
        </p:txBody>
      </p:sp>
    </p:spTree>
    <p:extLst>
      <p:ext uri="{BB962C8B-B14F-4D97-AF65-F5344CB8AC3E}">
        <p14:creationId xmlns:p14="http://schemas.microsoft.com/office/powerpoint/2010/main" val="2231085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E781FF13-E54A-9743-93E1-B733BD20B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65" y="571500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Övriga intressenter/nätverk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0C1677AC-AEFD-1748-81A7-6B2162E08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65" y="1485900"/>
            <a:ext cx="5473303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Vilka kontakter har ni (av relevans för verksamheten) ex. inom myndigheter, förvaltningar, föreningar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Men också kanske ev. mentorer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i="1" dirty="0"/>
              <a:t>Intressentanalys</a:t>
            </a:r>
          </a:p>
        </p:txBody>
      </p:sp>
    </p:spTree>
    <p:extLst>
      <p:ext uri="{BB962C8B-B14F-4D97-AF65-F5344CB8AC3E}">
        <p14:creationId xmlns:p14="http://schemas.microsoft.com/office/powerpoint/2010/main" val="3547748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94A728FE-2BB9-0D46-BC5D-9B9EDDBCB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596" y="476053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Organisation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07F7F268-8C44-9F42-B396-96D0DE94F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596" y="1581347"/>
            <a:ext cx="5422106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Formell organisationsform (ex. ekonomisk förening)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Men också konkret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Rita gärna organisationsschema</a:t>
            </a:r>
          </a:p>
        </p:txBody>
      </p:sp>
    </p:spTree>
    <p:extLst>
      <p:ext uri="{BB962C8B-B14F-4D97-AF65-F5344CB8AC3E}">
        <p14:creationId xmlns:p14="http://schemas.microsoft.com/office/powerpoint/2010/main" val="3307530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EDC40B42-984B-0546-B2C9-7007DA0D4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47" y="571500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>
                <a:solidFill>
                  <a:srgbClr val="990000"/>
                </a:solidFill>
              </a:rPr>
              <a:t>Kommunikation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D0D784F9-9BFA-8844-A93A-A9F3C74B3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07" y="1599022"/>
            <a:ext cx="543163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Vilka behöver ni kommunicera med och varför? (övergripande/specifika)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Marknadsföring?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Målgrupp? Anslagsgivare? Kunder?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Var hittar ni dem? Vilken information behöver de för att bli intresserade?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Vilken information/omvärldsbevakning behöver ni?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Ev. Kommunikationsplan</a:t>
            </a:r>
          </a:p>
        </p:txBody>
      </p:sp>
    </p:spTree>
    <p:extLst>
      <p:ext uri="{BB962C8B-B14F-4D97-AF65-F5344CB8AC3E}">
        <p14:creationId xmlns:p14="http://schemas.microsoft.com/office/powerpoint/2010/main" val="3181040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09B95790-095E-F34A-B8A0-9FE59D591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57200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Resurser/budget/Ekonomi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F1931535-F148-5A47-8E61-C6253902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303" y="1485900"/>
            <a:ext cx="5442347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Lokaler (vad har ni – vad behöver ni)?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Budget/ekonomisk plan (kortsiktigt-långsiktigt)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Vilka övriga resurser behöver ni (kortsiktigt – långsiktigt)</a:t>
            </a:r>
          </a:p>
        </p:txBody>
      </p:sp>
    </p:spTree>
    <p:extLst>
      <p:ext uri="{BB962C8B-B14F-4D97-AF65-F5344CB8AC3E}">
        <p14:creationId xmlns:p14="http://schemas.microsoft.com/office/powerpoint/2010/main" val="4172091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6287271" cy="2081821"/>
          </a:xfrm>
        </p:spPr>
        <p:txBody>
          <a:bodyPr/>
          <a:lstStyle/>
          <a:p>
            <a:r>
              <a:rPr lang="sv-SE" altLang="sv-SE" dirty="0">
                <a:solidFill>
                  <a:schemeClr val="tx1"/>
                </a:solidFill>
              </a:rPr>
              <a:t>Affärsplaner för </a:t>
            </a:r>
            <a:br>
              <a:rPr lang="sv-SE" altLang="sv-SE" dirty="0">
                <a:solidFill>
                  <a:schemeClr val="tx1"/>
                </a:solidFill>
              </a:rPr>
            </a:br>
            <a:r>
              <a:rPr lang="sv-SE" altLang="sv-SE" dirty="0">
                <a:solidFill>
                  <a:schemeClr val="tx1"/>
                </a:solidFill>
              </a:rPr>
              <a:t>samhällsentreprenörer?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Distanskurs Samhällsentreprenörskap</a:t>
            </a:r>
            <a:endParaRPr lang="sv-SE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49799" y="4562710"/>
            <a:ext cx="5392737" cy="346075"/>
          </a:xfrm>
        </p:spPr>
        <p:txBody>
          <a:bodyPr>
            <a:normAutofit/>
          </a:bodyPr>
          <a:lstStyle/>
          <a:p>
            <a:r>
              <a:rPr lang="sv-SE" noProof="0" dirty="0">
                <a:solidFill>
                  <a:schemeClr val="bg2">
                    <a:lumMod val="75000"/>
                  </a:schemeClr>
                </a:solidFill>
              </a:rPr>
              <a:t>Fredrik Björk, Dept. Urban Studies, Malmö University 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|| </a:t>
            </a:r>
            <a:r>
              <a:rPr lang="sv-S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fredrik.bjork@mau.se</a:t>
            </a:r>
            <a:r>
              <a:rPr lang="sv-S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|| 2019-04-01 ||</a:t>
            </a:r>
            <a:endParaRPr lang="sv-SE" noProof="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9AF7F820-BABC-6C49-B555-0E0B2137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57200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Eventuella analyser…?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5302CE5C-7B7D-D04B-8E78-5D38E2391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398" y="1485900"/>
            <a:ext cx="5454253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i="1"/>
              <a:t>Riskanalys?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Vilka är de viktigaste riskerna?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Vilka kan konsekvenserna bli?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Alternativa utvägar?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i="1"/>
              <a:t>SWOT?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Styrkor – Svagheter (inre)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/>
              <a:t>Möjligheter – hot (yttre)</a:t>
            </a:r>
          </a:p>
        </p:txBody>
      </p:sp>
    </p:spTree>
    <p:extLst>
      <p:ext uri="{BB962C8B-B14F-4D97-AF65-F5344CB8AC3E}">
        <p14:creationId xmlns:p14="http://schemas.microsoft.com/office/powerpoint/2010/main" val="250137450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1D31FAA0-D4B4-7C44-882E-B395828D6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2" y="28575"/>
            <a:ext cx="6415088" cy="519113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sv-SE" altLang="sv-SE" sz="2100" b="1">
                <a:solidFill>
                  <a:srgbClr val="990000"/>
                </a:solidFill>
              </a:rPr>
              <a:t>Affärsplan som utvecklingsprocess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9BFA96AF-9465-464F-899D-A566054D2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60" y="657225"/>
            <a:ext cx="6516290" cy="434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51499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3A74F20C-B6DB-F140-8AE3-C666D3F07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988" y="480767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Övrigt…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2A71D97D-28C6-7546-A835-FC657FDB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988" y="1600200"/>
            <a:ext cx="5493544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Något som saknas?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Skall kännas som en helhet, skall vara tydligt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Försök tänka er in i läsarens roll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Låt någon utanför er grupp läsa  - och sedan redogöra för vad ni skall göra och varför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Det viktigaste – att ni känner att er idé kommuniceras i verksamhetsplanen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Planen är ett sätt att kommunicera med andra – men också att konkretisera </a:t>
            </a:r>
          </a:p>
        </p:txBody>
      </p:sp>
    </p:spTree>
    <p:extLst>
      <p:ext uri="{BB962C8B-B14F-4D97-AF65-F5344CB8AC3E}">
        <p14:creationId xmlns:p14="http://schemas.microsoft.com/office/powerpoint/2010/main" val="2370626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D17B3765-CDA0-5246-BAFC-1E097660CEF2}"/>
              </a:ext>
            </a:extLst>
          </p:cNvPr>
          <p:cNvSpPr txBox="1"/>
          <p:nvPr/>
        </p:nvSpPr>
        <p:spPr>
          <a:xfrm>
            <a:off x="2389159" y="1932494"/>
            <a:ext cx="436568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0" dirty="0"/>
              <a:t>Lycka till!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7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90EFD69A-7551-2A4D-B7E8-5CEDE6D9F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61" y="457200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>
                <a:solidFill>
                  <a:srgbClr val="990000"/>
                </a:solidFill>
              </a:rPr>
              <a:t>Affärsplaner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21D98405-6667-E847-B91B-47896A6CD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65389"/>
            <a:ext cx="3675864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525"/>
              </a:spcBef>
            </a:pPr>
            <a:r>
              <a:rPr lang="sv-SE" altLang="sv-SE" sz="2100" dirty="0"/>
              <a:t>Aktörer som stöder entreprenörskap</a:t>
            </a:r>
          </a:p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 dirty="0"/>
              <a:t>ex  ALMI, </a:t>
            </a:r>
          </a:p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 dirty="0" err="1"/>
              <a:t>Coompanion</a:t>
            </a:r>
            <a:endParaRPr lang="sv-SE" altLang="sv-SE" sz="2100" dirty="0"/>
          </a:p>
          <a:p>
            <a:pPr marL="0" indent="0">
              <a:spcBef>
                <a:spcPts val="525"/>
              </a:spcBef>
            </a:pPr>
            <a:r>
              <a:rPr lang="sv-SE" altLang="sv-SE" sz="2100" dirty="0"/>
              <a:t>Bistår gärna med att utforma en affärsplan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6E2F0BF9-B44A-0441-9E86-979F5E7B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26" b="-28226"/>
          <a:stretch>
            <a:fillRect/>
          </a:stretch>
        </p:blipFill>
        <p:spPr bwMode="auto">
          <a:xfrm>
            <a:off x="535560" y="725570"/>
            <a:ext cx="3466787" cy="37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28226" b="-282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531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8E943DF0-90E1-834C-BE77-17C4BDFFF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40" y="419787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Affärsplaner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6D1B7DD3-8F86-0347-B5C5-9460A4EEA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895" y="1208988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 dirty="0"/>
              <a:t>Många aktörer argumenterar för att man måste ha en affärsplan innan man kan sätta något i verket</a:t>
            </a:r>
          </a:p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 dirty="0"/>
              <a:t>Finns också kritik mot detta….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5C5099-A93C-B645-B169-61FCFD423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40" y="1208988"/>
            <a:ext cx="3564903" cy="26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99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FA1EC749-7A13-624D-9E21-EDBF49769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50" y="571500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Affärsplaner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D314C98A-ACFC-8747-9FF7-1759BA6AD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85900"/>
            <a:ext cx="30194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/>
              <a:t>Som namnet antyder </a:t>
            </a:r>
          </a:p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ja-JP" altLang="sv-SE" sz="2100"/>
              <a:t>”</a:t>
            </a:r>
            <a:r>
              <a:rPr lang="sv-SE" altLang="sv-SE" sz="2100"/>
              <a:t>Affären</a:t>
            </a:r>
            <a:r>
              <a:rPr lang="ja-JP" altLang="sv-SE" sz="2100"/>
              <a:t>”</a:t>
            </a:r>
            <a:r>
              <a:rPr lang="sv-SE" altLang="sv-SE" sz="2100"/>
              <a:t> i centrum</a:t>
            </a:r>
          </a:p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/>
              <a:t>Vilket betyder någon form av utbyte – eller värdeskapande</a:t>
            </a:r>
          </a:p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/>
              <a:t>Så – hur kan det hänga ihop för en samhälls-entreprenör?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539EC-8275-9A42-A710-D2B8B2AE7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45" y="1485900"/>
            <a:ext cx="3420161" cy="25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5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DE3CAE20-A178-7E48-A349-9F51E5424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05" y="495202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Affärsplaner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8A1A20CB-BBDD-9041-935E-5E43288FB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295" y="1247872"/>
            <a:ext cx="396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Mallar finns att ladda ner från olika platser på Internet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Finns även enstaka som försökt anpassa till verksamheter med sociala målsättningar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Men – vanligen fokus på hur man skall tjäna pengar!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3F961DC-E1FE-E547-B12D-D58B30057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76" y="1247872"/>
            <a:ext cx="3962401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34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F6CBDFF6-993E-124B-9DF3-064F429E2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19" y="628650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Varför affärsplaner?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5E9E4991-4156-4E4A-864E-102DCD2E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85900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 dirty="0"/>
              <a:t>Överblick</a:t>
            </a:r>
          </a:p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 dirty="0"/>
              <a:t>Sammanhang</a:t>
            </a:r>
          </a:p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 dirty="0"/>
              <a:t>Tydliggöra viktiga delar</a:t>
            </a:r>
          </a:p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 dirty="0"/>
              <a:t>Kommunikation</a:t>
            </a:r>
          </a:p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 dirty="0"/>
              <a:t>Finansiärer/</a:t>
            </a:r>
            <a:br>
              <a:rPr lang="sv-SE" altLang="sv-SE" sz="2100" dirty="0"/>
            </a:br>
            <a:r>
              <a:rPr lang="sv-SE" altLang="sv-SE" sz="2100" dirty="0"/>
              <a:t>samarbetspartners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4949BB-4A23-B343-BF49-B47CBBE21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19" y="1649493"/>
            <a:ext cx="3052190" cy="22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9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8FDCFE15-8B6B-0340-9E29-F8F5B1C2A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7" y="466627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Vad skiljer affärsplaner för SHE?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2FC6E5B-81D4-8B49-A315-B7FB2075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86" b="-21986"/>
          <a:stretch>
            <a:fillRect/>
          </a:stretch>
        </p:blipFill>
        <p:spPr bwMode="auto">
          <a:xfrm>
            <a:off x="931486" y="1028700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21986" b="-219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702C8EFF-A088-FA4E-B98B-4FBAC8C06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85900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/>
              <a:t>Ekonomisk vinst inte målet – utan medlet</a:t>
            </a:r>
          </a:p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/>
              <a:t>Ofta delaktighet från målgruppen</a:t>
            </a:r>
          </a:p>
          <a:p>
            <a:pPr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sv-SE" altLang="sv-SE" sz="2100" i="1"/>
              <a:t>Verksamhetsplan</a:t>
            </a:r>
            <a:r>
              <a:rPr lang="sv-SE" altLang="sv-SE" sz="2100"/>
              <a:t> istf affärsplan?</a:t>
            </a:r>
          </a:p>
        </p:txBody>
      </p:sp>
    </p:spTree>
    <p:extLst>
      <p:ext uri="{BB962C8B-B14F-4D97-AF65-F5344CB8AC3E}">
        <p14:creationId xmlns:p14="http://schemas.microsoft.com/office/powerpoint/2010/main" val="3441167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DC932F1C-D46A-E749-846C-52700EC9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25" y="161410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100" b="1" dirty="0">
                <a:solidFill>
                  <a:srgbClr val="990000"/>
                </a:solidFill>
              </a:rPr>
              <a:t>Innehåll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B5FDEC59-B25A-2C40-847E-DA303B4B1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23" y="1132347"/>
            <a:ext cx="5473303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Verksamhetsidé (affärsidé – ”Erbjudandet”; Eng: ’</a:t>
            </a:r>
            <a:r>
              <a:rPr lang="sv-SE" altLang="sv-SE" sz="1950" dirty="0" err="1"/>
              <a:t>value</a:t>
            </a:r>
            <a:r>
              <a:rPr lang="sv-SE" altLang="sv-SE" sz="1950" dirty="0"/>
              <a:t> proposition’)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Deltagare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Vision/målsättning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Produkt/tjänst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Intressenter - partners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Organisation - struktur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Kommunikation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Resurser/budget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sv-SE" altLang="sv-SE" sz="1950" dirty="0"/>
              <a:t>Aktivitetsplan</a:t>
            </a:r>
          </a:p>
          <a:p>
            <a:pPr>
              <a:spcBef>
                <a:spcPts val="488"/>
              </a:spcBef>
            </a:pPr>
            <a:endParaRPr lang="sv-SE" altLang="sv-SE" sz="1950" dirty="0"/>
          </a:p>
          <a:p>
            <a:pPr>
              <a:spcBef>
                <a:spcPts val="488"/>
              </a:spcBef>
            </a:pPr>
            <a:endParaRPr lang="sv-SE" altLang="sv-SE" sz="1950" dirty="0"/>
          </a:p>
        </p:txBody>
      </p:sp>
    </p:spTree>
    <p:extLst>
      <p:ext uri="{BB962C8B-B14F-4D97-AF65-F5344CB8AC3E}">
        <p14:creationId xmlns:p14="http://schemas.microsoft.com/office/powerpoint/2010/main" val="3104272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U — Svenska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6E32439-D365-4743-ACE4-C8894A308324}" vid="{3688D664-254E-1A4C-9161-F2C5149728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 — Svenska</Template>
  <TotalTime>10</TotalTime>
  <Words>686</Words>
  <Application>Microsoft Macintosh PowerPoint</Application>
  <PresentationFormat>Bildspel på skärmen (16:9)</PresentationFormat>
  <Paragraphs>112</Paragraphs>
  <Slides>23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6" baseType="lpstr">
      <vt:lpstr>Arial</vt:lpstr>
      <vt:lpstr>Calibri</vt:lpstr>
      <vt:lpstr>MAU — Svenska</vt:lpstr>
      <vt:lpstr>PowerPoint-presentation</vt:lpstr>
      <vt:lpstr>Affärsplaner för  samhällsentreprenörer?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Björk</dc:creator>
  <cp:lastModifiedBy>Fredrik Björk</cp:lastModifiedBy>
  <cp:revision>3</cp:revision>
  <dcterms:created xsi:type="dcterms:W3CDTF">2019-04-01T12:45:09Z</dcterms:created>
  <dcterms:modified xsi:type="dcterms:W3CDTF">2019-04-01T12:55:45Z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