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4"/>
  </p:notesMasterIdLst>
  <p:sldIdLst>
    <p:sldId id="256" r:id="rId5"/>
    <p:sldId id="325" r:id="rId6"/>
    <p:sldId id="314" r:id="rId7"/>
    <p:sldId id="315" r:id="rId8"/>
    <p:sldId id="317" r:id="rId9"/>
    <p:sldId id="316" r:id="rId10"/>
    <p:sldId id="318" r:id="rId11"/>
    <p:sldId id="327" r:id="rId12"/>
    <p:sldId id="319" r:id="rId13"/>
    <p:sldId id="326" r:id="rId14"/>
    <p:sldId id="324" r:id="rId15"/>
    <p:sldId id="328" r:id="rId16"/>
    <p:sldId id="321" r:id="rId17"/>
    <p:sldId id="320" r:id="rId18"/>
    <p:sldId id="322" r:id="rId19"/>
    <p:sldId id="330" r:id="rId20"/>
    <p:sldId id="280" r:id="rId21"/>
    <p:sldId id="299" r:id="rId22"/>
    <p:sldId id="331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8" autoAdjust="0"/>
    <p:restoredTop sz="83275" autoAdjust="0"/>
  </p:normalViewPr>
  <p:slideViewPr>
    <p:cSldViewPr snapToGrid="0" snapToObjects="1">
      <p:cViewPr varScale="1">
        <p:scale>
          <a:sx n="160" d="100"/>
          <a:sy n="160" d="100"/>
        </p:scale>
        <p:origin x="41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B448256-A61B-584F-9D39-2F62494C00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87E316-E30D-7D4C-B8A3-C22897D6FC6C}" type="slidenum">
              <a:rPr lang="sv-SE" altLang="sv-SE" sz="1200"/>
              <a:pPr eaLnBrk="1" hangingPunct="1"/>
              <a:t>18</a:t>
            </a:fld>
            <a:endParaRPr lang="sv-SE" altLang="sv-SE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23A8E8D-B1B6-434E-99D6-B8483540A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C93A5CC-1D69-8547-9A09-C66A3F21A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527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EA7C56-C36B-A446-B87C-1742CEA00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FA0741-3C80-AA40-A545-AFA2A96D9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032605-6FCA-8742-A79F-432FB5B7B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454CD-FFDA-4743-8EDF-8903A7E0C39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9282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59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  <p:sldLayoutId id="2147493493" r:id="rId17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redrik.bjork@mau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Intressenter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Fredrik Björk,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Dept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Urban Studies ||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/>
              </a:rPr>
              <a:t>fredrik.bjork@mau.se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||</a:t>
            </a:r>
            <a:fld id="{1918AB2B-EEAE-894F-91D7-430C8E655F59}" type="datetime1">
              <a:rPr lang="sv-SE" smtClean="0">
                <a:solidFill>
                  <a:schemeClr val="bg2">
                    <a:lumMod val="75000"/>
                  </a:schemeClr>
                </a:solidFill>
              </a:rPr>
              <a:t>2020-09-27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CFEF1747-D6D7-D34E-8511-43ACCE8F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266" y="329524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Exempel på intressenter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BF0D8A9-7680-7F4D-B2FB-29EFD7C3E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988" y="1310971"/>
            <a:ext cx="5372100" cy="3086100"/>
          </a:xfrm>
        </p:spPr>
        <p:txBody>
          <a:bodyPr>
            <a:normAutofit fontScale="92500" lnSpcReduction="20000"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Projektägare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Konkurrenter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Samarbetspartners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Myndigheter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Leverantörer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Kunder/beställare/uppdragsgivare/finansiärer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Leverantörer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Brukare</a:t>
            </a:r>
          </a:p>
        </p:txBody>
      </p:sp>
    </p:spTree>
    <p:extLst>
      <p:ext uri="{BB962C8B-B14F-4D97-AF65-F5344CB8AC3E}">
        <p14:creationId xmlns:p14="http://schemas.microsoft.com/office/powerpoint/2010/main" val="27165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1C00ABB-5C73-1046-B4A9-82D87D2E0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072" y="263388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Brukar-/kund-/användarmedverkan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68728D3-0308-2E42-930B-62134B610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13431" y="1408210"/>
            <a:ext cx="5791200" cy="3394472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sv-SE" altLang="sv-SE" sz="1500" dirty="0">
                <a:ea typeface="ＭＳ Ｐゴシック" panose="020B0600070205080204" pitchFamily="34" charset="-128"/>
              </a:rPr>
              <a:t>Kan vara en viktig framgångsfaktor </a:t>
            </a:r>
          </a:p>
          <a:p>
            <a:pPr marL="457200" indent="-457200"/>
            <a:endParaRPr lang="sv-SE" altLang="sv-SE" sz="1500" dirty="0">
              <a:ea typeface="ＭＳ Ｐゴシック" panose="020B0600070205080204" pitchFamily="34" charset="-128"/>
            </a:endParaRPr>
          </a:p>
          <a:p>
            <a:pPr marL="457200" indent="-457200"/>
            <a:r>
              <a:rPr lang="sv-SE" altLang="sv-SE" sz="1500" dirty="0">
                <a:ea typeface="ＭＳ Ｐゴシック" panose="020B0600070205080204" pitchFamily="34" charset="-128"/>
              </a:rPr>
              <a:t>Vilka är brukarna?</a:t>
            </a:r>
          </a:p>
          <a:p>
            <a:pPr marL="457200" indent="-457200"/>
            <a:r>
              <a:rPr lang="sv-SE" altLang="sv-SE" sz="1500" dirty="0">
                <a:ea typeface="ＭＳ Ｐゴシック" panose="020B0600070205080204" pitchFamily="34" charset="-128"/>
              </a:rPr>
              <a:t>Hur kan brukarna involveras?</a:t>
            </a:r>
          </a:p>
          <a:p>
            <a:pPr marL="457200" indent="-457200"/>
            <a:r>
              <a:rPr lang="sv-SE" altLang="sv-SE" sz="1500" dirty="0">
                <a:ea typeface="ＭＳ Ｐゴシック" panose="020B0600070205080204" pitchFamily="34" charset="-128"/>
              </a:rPr>
              <a:t>Vad är lämplig nivå av brukarmedverkan?</a:t>
            </a:r>
          </a:p>
          <a:p>
            <a:pPr marL="457200" indent="-457200"/>
            <a:r>
              <a:rPr lang="sv-SE" altLang="sv-SE" sz="1500" dirty="0">
                <a:ea typeface="ＭＳ Ｐゴシック" panose="020B0600070205080204" pitchFamily="34" charset="-128"/>
              </a:rPr>
              <a:t>Har projektet avsatt tillräckliga resurser för brukarmedverkan? Vilka resurser krävs?</a:t>
            </a:r>
          </a:p>
          <a:p>
            <a:pPr marL="457200" indent="-457200"/>
            <a:r>
              <a:rPr lang="sv-SE" altLang="sv-SE" sz="1500" dirty="0">
                <a:ea typeface="ＭＳ Ｐゴシック" panose="020B0600070205080204" pitchFamily="34" charset="-128"/>
              </a:rPr>
              <a:t>Är jag som projektledare öppen och lyssnande?</a:t>
            </a:r>
          </a:p>
          <a:p>
            <a:pPr marL="457200" indent="-457200"/>
            <a:r>
              <a:rPr lang="sv-SE" altLang="sv-SE" sz="1500" dirty="0">
                <a:ea typeface="ＭＳ Ｐゴシック" panose="020B0600070205080204" pitchFamily="34" charset="-128"/>
              </a:rPr>
              <a:t>Hur planera och genomföra projektet med hänsyn brukarna?</a:t>
            </a:r>
          </a:p>
          <a:p>
            <a:pPr marL="457200" indent="-457200"/>
            <a:endParaRPr lang="sv-SE" altLang="sv-SE" sz="15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9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52508-B25F-274B-8864-E1D954CC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Strategisk navigering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C03DAB-914A-D546-AA81-47CE199B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000" y="1689118"/>
            <a:ext cx="6480000" cy="1666332"/>
          </a:xfrm>
        </p:spPr>
        <p:txBody>
          <a:bodyPr/>
          <a:lstStyle/>
          <a:p>
            <a:r>
              <a:rPr lang="sv-SE" dirty="0"/>
              <a:t>SWOT</a:t>
            </a:r>
          </a:p>
          <a:p>
            <a:r>
              <a:rPr lang="sv-SE" dirty="0"/>
              <a:t>Riskanalys</a:t>
            </a:r>
          </a:p>
        </p:txBody>
      </p:sp>
    </p:spTree>
    <p:extLst>
      <p:ext uri="{BB962C8B-B14F-4D97-AF65-F5344CB8AC3E}">
        <p14:creationId xmlns:p14="http://schemas.microsoft.com/office/powerpoint/2010/main" val="13139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889DE6DE-E181-0840-9095-D3AEFDDF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9768"/>
            <a:ext cx="82296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SWOT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sz="1200" b="0" dirty="0">
                <a:ea typeface="ＭＳ Ｐゴシック" panose="020B0600070205080204" pitchFamily="34" charset="-128"/>
              </a:rPr>
              <a:t>(H &amp; K G s 35-36)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F87D307-D605-914E-A23C-F7A2EECE3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5687"/>
            <a:ext cx="4038600" cy="2937901"/>
          </a:xfrm>
        </p:spPr>
        <p:txBody>
          <a:bodyPr/>
          <a:lstStyle/>
          <a:p>
            <a:r>
              <a:rPr lang="sv-SE" dirty="0"/>
              <a:t>Analysera (inre) styrkor och svagheter</a:t>
            </a:r>
          </a:p>
          <a:p>
            <a:r>
              <a:rPr lang="sv-SE" dirty="0"/>
              <a:t>Identifiera (ytter) möjligheter och hot</a:t>
            </a:r>
          </a:p>
          <a:p>
            <a:r>
              <a:rPr lang="sv-SE" dirty="0">
                <a:highlight>
                  <a:srgbClr val="FFFF00"/>
                </a:highlight>
              </a:rPr>
              <a:t>Ska leda fram till strategiska beslut!</a:t>
            </a:r>
          </a:p>
          <a:p>
            <a:r>
              <a:rPr lang="sv-SE" i="1" dirty="0"/>
              <a:t>Kan man dra mer nytta av våra styrkor?</a:t>
            </a:r>
          </a:p>
          <a:p>
            <a:r>
              <a:rPr lang="sv-SE" i="1" dirty="0"/>
              <a:t>Hur kan vi kompensera våra svagheter?</a:t>
            </a:r>
          </a:p>
          <a:p>
            <a:r>
              <a:rPr lang="sv-SE" i="1" dirty="0"/>
              <a:t>Hur tillvarata möjligheter?</a:t>
            </a:r>
          </a:p>
          <a:p>
            <a:r>
              <a:rPr lang="sv-SE" i="1" dirty="0"/>
              <a:t>Undvika eller bemöta hot?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E441FFD-0DDF-2C4E-BB05-AE94B013B2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7257" y="1275687"/>
            <a:ext cx="2936875" cy="2936875"/>
          </a:xfrm>
        </p:spPr>
      </p:pic>
    </p:spTree>
    <p:extLst>
      <p:ext uri="{BB962C8B-B14F-4D97-AF65-F5344CB8AC3E}">
        <p14:creationId xmlns:p14="http://schemas.microsoft.com/office/powerpoint/2010/main" val="23776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>
            <a:extLst>
              <a:ext uri="{FF2B5EF4-FFF2-40B4-BE49-F238E27FC236}">
                <a16:creationId xmlns:a16="http://schemas.microsoft.com/office/drawing/2014/main" id="{1D3468F1-4FD0-CD4D-A7D5-8337AA2E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73" y="521870"/>
            <a:ext cx="53721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Risk-/osäkerhetsanalys</a:t>
            </a:r>
          </a:p>
        </p:txBody>
      </p:sp>
      <p:pic>
        <p:nvPicPr>
          <p:cNvPr id="28674" name="Content Placeholder 6" descr="Women_only_parking_lot.jpg">
            <a:extLst>
              <a:ext uri="{FF2B5EF4-FFF2-40B4-BE49-F238E27FC236}">
                <a16:creationId xmlns:a16="http://schemas.microsoft.com/office/drawing/2014/main" id="{6F44C692-8DAF-5342-B3C9-D2187829F3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00" b="-31000"/>
          <a:stretch>
            <a:fillRect/>
          </a:stretch>
        </p:blipFill>
        <p:spPr>
          <a:xfrm>
            <a:off x="651061" y="950495"/>
            <a:ext cx="3793718" cy="3449244"/>
          </a:xfrm>
        </p:spPr>
      </p:pic>
      <p:sp>
        <p:nvSpPr>
          <p:cNvPr id="28675" name="Content Placeholder 5">
            <a:extLst>
              <a:ext uri="{FF2B5EF4-FFF2-40B4-BE49-F238E27FC236}">
                <a16:creationId xmlns:a16="http://schemas.microsoft.com/office/drawing/2014/main" id="{AB3287E5-123F-7D40-892D-38C31DAAD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0343" y="1580236"/>
            <a:ext cx="4038600" cy="2403368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Alltid risker… </a:t>
            </a:r>
          </a:p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Men de innebär ofta möjligheter</a:t>
            </a:r>
          </a:p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Omöjligt att </a:t>
            </a:r>
            <a:r>
              <a:rPr lang="ja-JP" altLang="sv-SE" sz="1800">
                <a:ea typeface="ＭＳ Ｐゴシック" panose="020B0600070205080204" pitchFamily="34" charset="-128"/>
              </a:rPr>
              <a:t>”</a:t>
            </a:r>
            <a:r>
              <a:rPr lang="sv-SE" altLang="ja-JP" sz="1800" dirty="0">
                <a:ea typeface="ＭＳ Ｐゴシック" panose="020B0600070205080204" pitchFamily="34" charset="-128"/>
              </a:rPr>
              <a:t>eliminera</a:t>
            </a:r>
            <a:r>
              <a:rPr lang="ja-JP" altLang="sv-SE" sz="1800">
                <a:ea typeface="ＭＳ Ｐゴシック" panose="020B0600070205080204" pitchFamily="34" charset="-128"/>
              </a:rPr>
              <a:t>”</a:t>
            </a:r>
            <a:r>
              <a:rPr lang="sv-SE" altLang="ja-JP" sz="1800" dirty="0">
                <a:ea typeface="ＭＳ Ｐゴシック" panose="020B0600070205080204" pitchFamily="34" charset="-128"/>
              </a:rPr>
              <a:t> alla risker</a:t>
            </a:r>
          </a:p>
          <a:p>
            <a:pPr eaLnBrk="1" hangingPunct="1"/>
            <a:r>
              <a:rPr lang="ja-JP" altLang="sv-SE" sz="1800">
                <a:ea typeface="ＭＳ Ｐゴシック" panose="020B0600070205080204" pitchFamily="34" charset="-128"/>
              </a:rPr>
              <a:t>”</a:t>
            </a:r>
            <a:r>
              <a:rPr lang="sv-SE" altLang="ja-JP" sz="1800" dirty="0">
                <a:ea typeface="ＭＳ Ｐゴシック" panose="020B0600070205080204" pitchFamily="34" charset="-128"/>
              </a:rPr>
              <a:t>Riskhantering</a:t>
            </a:r>
            <a:r>
              <a:rPr lang="ja-JP" altLang="sv-SE" sz="1800">
                <a:ea typeface="ＭＳ Ｐゴシック" panose="020B0600070205080204" pitchFamily="34" charset="-128"/>
              </a:rPr>
              <a:t>”</a:t>
            </a:r>
            <a:endParaRPr lang="sv-SE" altLang="sv-SE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4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3D1671F8-D220-054B-891A-86DCC474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Risker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DF4CAD7A-F472-8145-848B-6B5F90FA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397" y="1517705"/>
            <a:ext cx="5372100" cy="3086100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1600" dirty="0">
                <a:ea typeface="ＭＳ Ｐゴシック" panose="020B0600070205080204" pitchFamily="34" charset="-128"/>
              </a:rPr>
              <a:t>Det viktigaste: att få en gemensam bild och förståelse för möjliga vägar</a:t>
            </a:r>
          </a:p>
          <a:p>
            <a:pPr eaLnBrk="1" hangingPunct="1"/>
            <a:r>
              <a:rPr lang="sv-SE" altLang="sv-SE" sz="1600" dirty="0">
                <a:ea typeface="ＭＳ Ｐゴシック" panose="020B0600070205080204" pitchFamily="34" charset="-128"/>
              </a:rPr>
              <a:t>Riskerna – ofta kopplade till olika intressenter</a:t>
            </a:r>
          </a:p>
          <a:p>
            <a:pPr eaLnBrk="1" hangingPunct="1"/>
            <a:r>
              <a:rPr lang="sv-SE" altLang="sv-SE" sz="1600" dirty="0">
                <a:ea typeface="ＭＳ Ｐゴシック" panose="020B0600070205080204" pitchFamily="34" charset="-128"/>
              </a:rPr>
              <a:t>Eller kan uppstå för att man inte tagit hänsyn till intressenter</a:t>
            </a:r>
          </a:p>
        </p:txBody>
      </p:sp>
    </p:spTree>
    <p:extLst>
      <p:ext uri="{BB962C8B-B14F-4D97-AF65-F5344CB8AC3E}">
        <p14:creationId xmlns:p14="http://schemas.microsoft.com/office/powerpoint/2010/main" val="458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0A892-BB5D-004E-8584-8BFA4782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473C5D-8EF8-7C40-9639-0CF2A34E1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Identifiera</a:t>
            </a:r>
          </a:p>
          <a:p>
            <a:r>
              <a:rPr lang="sv-SE" dirty="0"/>
              <a:t>Värdera/prioritera</a:t>
            </a:r>
          </a:p>
          <a:p>
            <a:r>
              <a:rPr lang="sv-SE" dirty="0"/>
              <a:t>Handlingsplan</a:t>
            </a:r>
          </a:p>
        </p:txBody>
      </p:sp>
    </p:spTree>
    <p:extLst>
      <p:ext uri="{BB962C8B-B14F-4D97-AF65-F5344CB8AC3E}">
        <p14:creationId xmlns:p14="http://schemas.microsoft.com/office/powerpoint/2010/main" val="20531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831" y="332560"/>
            <a:ext cx="6480000" cy="857250"/>
          </a:xfrm>
        </p:spPr>
        <p:txBody>
          <a:bodyPr/>
          <a:lstStyle/>
          <a:p>
            <a:br>
              <a:rPr lang="sv-SE" altLang="sv-SE" i="1" dirty="0"/>
            </a:br>
            <a:r>
              <a:rPr lang="sv-SE" altLang="sv-SE" dirty="0" err="1"/>
              <a:t>Minirisk</a:t>
            </a:r>
            <a:br>
              <a:rPr lang="sv-SE" altLang="sv-SE" i="1" dirty="0"/>
            </a:br>
            <a:r>
              <a:rPr lang="sv-SE" altLang="sv-SE" sz="1200" b="0" dirty="0"/>
              <a:t>(</a:t>
            </a:r>
            <a:r>
              <a:rPr lang="sv-SE" sz="1200" b="0" dirty="0"/>
              <a:t>H &amp; K G s 116 </a:t>
            </a:r>
            <a:r>
              <a:rPr lang="sv-SE" sz="1200" b="0" dirty="0" err="1"/>
              <a:t>ff</a:t>
            </a:r>
            <a:r>
              <a:rPr lang="sv-SE" sz="1200" b="0" dirty="0"/>
              <a:t>)</a:t>
            </a:r>
            <a:endParaRPr lang="sv-SE" altLang="sv-SE" sz="1200" b="0" dirty="0"/>
          </a:p>
        </p:txBody>
      </p:sp>
      <p:graphicFrame>
        <p:nvGraphicFramePr>
          <p:cNvPr id="337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03448"/>
              </p:ext>
            </p:extLst>
          </p:nvPr>
        </p:nvGraphicFramePr>
        <p:xfrm>
          <a:off x="484192" y="1946420"/>
          <a:ext cx="5130403" cy="2808686"/>
        </p:xfrm>
        <a:graphic>
          <a:graphicData uri="http://schemas.openxmlformats.org/drawingml/2006/table">
            <a:tbl>
              <a:tblPr/>
              <a:tblGrid>
                <a:gridCol w="133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Risk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Sannolikhet (1-5)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Konsekvens (1-5)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Riskvärde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Bristande intresse bland målgruppen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 projekt-medlem slutar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Försenad leverans från 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219" y="106055"/>
            <a:ext cx="3369249" cy="246569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E687EDB-1504-7C43-ADFF-EED33A40A26F}"/>
              </a:ext>
            </a:extLst>
          </p:cNvPr>
          <p:cNvSpPr txBox="1"/>
          <p:nvPr/>
        </p:nvSpPr>
        <p:spPr>
          <a:xfrm>
            <a:off x="2329625" y="1487208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Multiplicera</a:t>
            </a:r>
          </a:p>
        </p:txBody>
      </p:sp>
    </p:spTree>
    <p:extLst>
      <p:ext uri="{BB962C8B-B14F-4D97-AF65-F5344CB8AC3E}">
        <p14:creationId xmlns:p14="http://schemas.microsoft.com/office/powerpoint/2010/main" val="36190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818EFA-974E-2D45-962C-8574A3E74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201" y="191483"/>
            <a:ext cx="64800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Några frågor…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C6E6A853-B27C-3647-BA01-D93AFACF5E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4620" y="1152101"/>
            <a:ext cx="5086350" cy="3599940"/>
          </a:xfrm>
        </p:spPr>
        <p:txBody>
          <a:bodyPr>
            <a:normAutofit fontScale="92500"/>
          </a:bodyPr>
          <a:lstStyle/>
          <a:p>
            <a:pPr lvl="1" eaLnBrk="1" hangingPunct="1"/>
            <a:r>
              <a:rPr lang="sv-SE" altLang="sv-SE" sz="1500" dirty="0">
                <a:ea typeface="ＭＳ Ｐゴシック" panose="020B0600070205080204" pitchFamily="34" charset="-128"/>
              </a:rPr>
              <a:t>Kan vi reducera eller eliminera hoten?</a:t>
            </a:r>
          </a:p>
          <a:p>
            <a:pPr lvl="1" eaLnBrk="1" hangingPunct="1"/>
            <a:r>
              <a:rPr lang="sv-SE" altLang="sv-SE" sz="1500" dirty="0">
                <a:ea typeface="ＭＳ Ｐゴシック" panose="020B0600070205080204" pitchFamily="34" charset="-128"/>
              </a:rPr>
              <a:t>Kan vi minska sannolikheten?</a:t>
            </a:r>
          </a:p>
          <a:p>
            <a:pPr lvl="1" eaLnBrk="1" hangingPunct="1"/>
            <a:r>
              <a:rPr lang="sv-SE" altLang="sv-SE" sz="1500" dirty="0">
                <a:ea typeface="ＭＳ Ｐゴシック" panose="020B0600070205080204" pitchFamily="34" charset="-128"/>
              </a:rPr>
              <a:t>Kan vi påverka konsekvenserna?</a:t>
            </a:r>
          </a:p>
          <a:p>
            <a:pPr lvl="1" eaLnBrk="1" hangingPunct="1"/>
            <a:r>
              <a:rPr lang="sv-SE" altLang="sv-SE" sz="1500" dirty="0">
                <a:ea typeface="ＭＳ Ｐゴシック" panose="020B0600070205080204" pitchFamily="34" charset="-128"/>
              </a:rPr>
              <a:t>Vilka varningssignaler kan vi få?</a:t>
            </a:r>
          </a:p>
          <a:p>
            <a:pPr lvl="1" eaLnBrk="1" hangingPunct="1"/>
            <a:r>
              <a:rPr lang="sv-SE" altLang="sv-SE" sz="1500" dirty="0">
                <a:ea typeface="ＭＳ Ｐゴシック" panose="020B0600070205080204" pitchFamily="34" charset="-128"/>
              </a:rPr>
              <a:t>Ska vi utarbeta alternativa planer?</a:t>
            </a:r>
          </a:p>
          <a:p>
            <a:pPr lvl="1" eaLnBrk="1" hangingPunct="1"/>
            <a:r>
              <a:rPr lang="sv-SE" altLang="sv-SE" sz="1500" dirty="0">
                <a:ea typeface="ＭＳ Ｐゴシック" panose="020B0600070205080204" pitchFamily="34" charset="-128"/>
              </a:rPr>
              <a:t>Vem har ansvaret för att åtgärder kommer att vidtas?</a:t>
            </a:r>
          </a:p>
          <a:p>
            <a:pPr lvl="1" eaLnBrk="1" hangingPunct="1"/>
            <a:r>
              <a:rPr lang="sv-SE" altLang="sv-SE" sz="1500" dirty="0">
                <a:ea typeface="ＭＳ Ｐゴシック" panose="020B0600070205080204" pitchFamily="34" charset="-128"/>
              </a:rPr>
              <a:t>När bör de utföras?</a:t>
            </a:r>
          </a:p>
          <a:p>
            <a:pPr lvl="1" eaLnBrk="1" hangingPunct="1"/>
            <a:r>
              <a:rPr lang="sv-SE" altLang="sv-SE" sz="1500" dirty="0">
                <a:ea typeface="ＭＳ Ｐゴシック" panose="020B0600070205080204" pitchFamily="34" charset="-128"/>
              </a:rPr>
              <a:t>Vem kommer att påverkas om problemen uppstår?</a:t>
            </a:r>
          </a:p>
          <a:p>
            <a:pPr lvl="1" eaLnBrk="1" hangingPunct="1"/>
            <a:r>
              <a:rPr lang="sv-SE" altLang="sv-SE" sz="1500" dirty="0">
                <a:ea typeface="ＭＳ Ｐゴシック" panose="020B0600070205080204" pitchFamily="34" charset="-128"/>
              </a:rPr>
              <a:t>Vilka beslut kan vi fatta idag för att förebygga de största riskerna?</a:t>
            </a:r>
          </a:p>
          <a:p>
            <a:pPr lvl="1" eaLnBrk="1" hangingPunct="1"/>
            <a:r>
              <a:rPr lang="sv-SE" altLang="sv-SE" sz="1500" dirty="0">
                <a:ea typeface="ＭＳ Ｐゴシック" panose="020B0600070205080204" pitchFamily="34" charset="-128"/>
              </a:rPr>
              <a:t>Hur ska vi informera om våra planer?</a:t>
            </a:r>
          </a:p>
        </p:txBody>
      </p:sp>
    </p:spTree>
    <p:extLst>
      <p:ext uri="{BB962C8B-B14F-4D97-AF65-F5344CB8AC3E}">
        <p14:creationId xmlns:p14="http://schemas.microsoft.com/office/powerpoint/2010/main" val="17607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6FE356-0311-6846-8238-EB2B2458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5D6D18-BDCE-534E-8B0B-73A37F490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Analyserna är till för att understödja projektutvecklingen och projektledningen</a:t>
            </a:r>
          </a:p>
          <a:p>
            <a:r>
              <a:rPr lang="sv-SE" dirty="0"/>
              <a:t>Bör användas seriöst</a:t>
            </a:r>
          </a:p>
          <a:p>
            <a:r>
              <a:rPr lang="sv-SE" dirty="0"/>
              <a:t>Prioritera – alla risker, osäker och möjligheter kan inte hanteras</a:t>
            </a:r>
          </a:p>
          <a:p>
            <a:r>
              <a:rPr lang="sv-SE" dirty="0"/>
              <a:t>Kan vara viktigt att återkomma till/revidera vid regelbundna tillfällen (ex milstolpar) i projektet.</a:t>
            </a:r>
          </a:p>
        </p:txBody>
      </p:sp>
    </p:spTree>
    <p:extLst>
      <p:ext uri="{BB962C8B-B14F-4D97-AF65-F5344CB8AC3E}">
        <p14:creationId xmlns:p14="http://schemas.microsoft.com/office/powerpoint/2010/main" val="37509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20F9DA32-A097-DF45-8B90-821835AE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266" y="599869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Intressenter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77A142D8-DF89-7C4C-9C26-3837EE38D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828" y="1663631"/>
            <a:ext cx="6480000" cy="28800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Intressentmodellen: </a:t>
            </a:r>
            <a:r>
              <a:rPr lang="en-US" altLang="en-US" b="1" dirty="0">
                <a:ea typeface="ＭＳ Ｐゴシック" panose="020B0600070205080204" pitchFamily="34" charset="-128"/>
              </a:rPr>
              <a:t>”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En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politiskt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maktbaserad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beskrivning</a:t>
            </a:r>
            <a:r>
              <a:rPr lang="en-US" altLang="sv-SE" b="1" dirty="0">
                <a:ea typeface="ＭＳ Ｐゴシック" panose="020B0600070205080204" pitchFamily="34" charset="-128"/>
              </a:rPr>
              <a:t> av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ett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projekt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i</a:t>
            </a:r>
            <a:r>
              <a:rPr lang="en-US" altLang="sv-SE" b="1" dirty="0">
                <a:ea typeface="ＭＳ Ｐゴシック" panose="020B0600070205080204" pitchFamily="34" charset="-128"/>
              </a:rPr>
              <a:t> mitten av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ett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kraftfält</a:t>
            </a:r>
            <a:r>
              <a:rPr lang="en-US" altLang="sv-SE" b="1" dirty="0">
                <a:ea typeface="ＭＳ Ｐゴシック" panose="020B0600070205080204" pitchFamily="34" charset="-128"/>
              </a:rPr>
              <a:t> av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motstridiga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sammanfallande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intressen</a:t>
            </a:r>
            <a:r>
              <a:rPr lang="en-US" altLang="en-US" b="1" dirty="0">
                <a:ea typeface="ＭＳ Ｐゴシック" panose="020B0600070205080204" pitchFamily="34" charset="-128"/>
              </a:rPr>
              <a:t>”</a:t>
            </a:r>
            <a:br>
              <a:rPr lang="en-US" altLang="en-US" b="1" dirty="0">
                <a:ea typeface="ＭＳ Ｐゴシック" panose="020B0600070205080204" pitchFamily="34" charset="-128"/>
              </a:rPr>
            </a:br>
            <a:r>
              <a:rPr lang="en-US" altLang="sv-SE" dirty="0">
                <a:ea typeface="ＭＳ Ｐゴシック" panose="020B0600070205080204" pitchFamily="34" charset="-128"/>
              </a:rPr>
              <a:t>(Mikkelsen &amp; Riis, 2005)</a:t>
            </a:r>
          </a:p>
          <a:p>
            <a:r>
              <a:rPr lang="en-US" altLang="sv-SE" dirty="0">
                <a:ea typeface="ＭＳ Ｐゴシック" panose="020B0600070205080204" pitchFamily="34" charset="-128"/>
              </a:rPr>
              <a:t>‘Stakeholder management’</a:t>
            </a:r>
          </a:p>
          <a:p>
            <a:r>
              <a:rPr lang="en-US" altLang="sv-SE" dirty="0" err="1">
                <a:ea typeface="ＭＳ Ｐゴシック" panose="020B0600070205080204" pitchFamily="34" charset="-128"/>
              </a:rPr>
              <a:t>Hallin</a:t>
            </a:r>
            <a:r>
              <a:rPr lang="en-US" altLang="sv-SE" dirty="0">
                <a:ea typeface="ＭＳ Ｐゴシック" panose="020B0600070205080204" pitchFamily="34" charset="-128"/>
              </a:rPr>
              <a:t> &amp; </a:t>
            </a:r>
            <a:r>
              <a:rPr lang="en-US" altLang="sv-SE" dirty="0" err="1">
                <a:ea typeface="ＭＳ Ｐゴシック" panose="020B0600070205080204" pitchFamily="34" charset="-128"/>
              </a:rPr>
              <a:t>Karrbom</a:t>
            </a:r>
            <a:r>
              <a:rPr lang="en-US" altLang="sv-SE" dirty="0">
                <a:ea typeface="ＭＳ Ｐゴシック" panose="020B0600070205080204" pitchFamily="34" charset="-128"/>
              </a:rPr>
              <a:t> Gustavsson s 32-35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54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6CA24F39-C9E7-5A49-939E-0BB0ABE7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42" y="319855"/>
            <a:ext cx="82296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Vem är intressent?</a:t>
            </a:r>
          </a:p>
        </p:txBody>
      </p:sp>
      <p:pic>
        <p:nvPicPr>
          <p:cNvPr id="18434" name="Content Placeholder 5" descr="boll2.jpg">
            <a:extLst>
              <a:ext uri="{FF2B5EF4-FFF2-40B4-BE49-F238E27FC236}">
                <a16:creationId xmlns:a16="http://schemas.microsoft.com/office/drawing/2014/main" id="{1504D5D1-AAA5-B84E-BA0B-8CF4DD46D1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28" b="-8328"/>
          <a:stretch>
            <a:fillRect/>
          </a:stretch>
        </p:blipFill>
        <p:spPr>
          <a:xfrm>
            <a:off x="767489" y="1102799"/>
            <a:ext cx="4239725" cy="3564617"/>
          </a:xfrm>
        </p:spPr>
      </p:pic>
      <p:sp>
        <p:nvSpPr>
          <p:cNvPr id="18435" name="Content Placeholder 4">
            <a:extLst>
              <a:ext uri="{FF2B5EF4-FFF2-40B4-BE49-F238E27FC236}">
                <a16:creationId xmlns:a16="http://schemas.microsoft.com/office/drawing/2014/main" id="{DE28DB41-9137-8744-9F25-D4CAE55C6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8247" y="1729515"/>
            <a:ext cx="3271962" cy="1681595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Alla som har ett intresse i projektet</a:t>
            </a:r>
          </a:p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Intresse av framgång – eller motgång</a:t>
            </a:r>
          </a:p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Alla som påverkas, eller kan påverka</a:t>
            </a:r>
          </a:p>
        </p:txBody>
      </p:sp>
    </p:spTree>
    <p:extLst>
      <p:ext uri="{BB962C8B-B14F-4D97-AF65-F5344CB8AC3E}">
        <p14:creationId xmlns:p14="http://schemas.microsoft.com/office/powerpoint/2010/main" val="15468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487039D-0DE0-6F41-9086-A39862A9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622"/>
            <a:ext cx="82296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Intressentanalys</a:t>
            </a:r>
          </a:p>
        </p:txBody>
      </p:sp>
      <p:sp>
        <p:nvSpPr>
          <p:cNvPr id="19458" name="Content Placeholder 3">
            <a:extLst>
              <a:ext uri="{FF2B5EF4-FFF2-40B4-BE49-F238E27FC236}">
                <a16:creationId xmlns:a16="http://schemas.microsoft.com/office/drawing/2014/main" id="{05B2EE07-823E-A443-96DA-E56A28750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2791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sv-SE" altLang="sv-SE" sz="1800" i="1" dirty="0">
                <a:ea typeface="ＭＳ Ｐゴシック" panose="020B0600070205080204" pitchFamily="34" charset="-128"/>
              </a:rPr>
              <a:t>Syftet med intressentanalysen:</a:t>
            </a:r>
          </a:p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Att få kunskap om intressenterna</a:t>
            </a:r>
          </a:p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Grund för planering och kommunikation</a:t>
            </a:r>
          </a:p>
          <a:p>
            <a:pPr eaLnBrk="1" hangingPunct="1"/>
            <a:r>
              <a:rPr lang="en-US" altLang="sv-SE" sz="1800" dirty="0" err="1">
                <a:ea typeface="ＭＳ Ｐゴシック" panose="020B0600070205080204" pitchFamily="34" charset="-128"/>
              </a:rPr>
              <a:t>Förankra</a:t>
            </a:r>
            <a:r>
              <a:rPr lang="en-US" altLang="sv-SE" sz="1800" dirty="0">
                <a:ea typeface="ＭＳ Ｐゴシック" panose="020B0600070205080204" pitchFamily="34" charset="-128"/>
              </a:rPr>
              <a:t> </a:t>
            </a:r>
            <a:r>
              <a:rPr lang="en-US" altLang="sv-SE" sz="1800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sz="1800" dirty="0">
                <a:ea typeface="ＭＳ Ｐゴシック" panose="020B0600070205080204" pitchFamily="34" charset="-128"/>
              </a:rPr>
              <a:t> </a:t>
            </a:r>
            <a:r>
              <a:rPr lang="en-US" altLang="sv-SE" sz="1800" dirty="0" err="1">
                <a:ea typeface="ＭＳ Ｐゴシック" panose="020B0600070205080204" pitchFamily="34" charset="-128"/>
              </a:rPr>
              <a:t>skapa</a:t>
            </a:r>
            <a:r>
              <a:rPr lang="en-US" altLang="sv-SE" sz="1800" dirty="0">
                <a:ea typeface="ＭＳ Ｐゴシック" panose="020B0600070205080204" pitchFamily="34" charset="-128"/>
              </a:rPr>
              <a:t> </a:t>
            </a:r>
            <a:r>
              <a:rPr lang="en-US" altLang="sv-SE" sz="1800" dirty="0" err="1">
                <a:ea typeface="ＭＳ Ｐゴシック" panose="020B0600070205080204" pitchFamily="34" charset="-128"/>
              </a:rPr>
              <a:t>samsyn</a:t>
            </a:r>
            <a:r>
              <a:rPr lang="en-US" altLang="sv-SE" sz="1800" dirty="0">
                <a:ea typeface="ＭＳ Ｐゴシック" panose="020B0600070205080204" pitchFamily="34" charset="-128"/>
              </a:rPr>
              <a:t>: </a:t>
            </a:r>
            <a:br>
              <a:rPr lang="en-US" altLang="sv-SE" sz="1800" dirty="0">
                <a:ea typeface="ＭＳ Ｐゴシック" panose="020B0600070205080204" pitchFamily="34" charset="-128"/>
              </a:rPr>
            </a:br>
            <a:r>
              <a:rPr lang="en-US" altLang="sv-SE" sz="1800" dirty="0" err="1">
                <a:ea typeface="ＭＳ Ｐゴシック" panose="020B0600070205080204" pitchFamily="34" charset="-128"/>
              </a:rPr>
              <a:t>Grund</a:t>
            </a:r>
            <a:r>
              <a:rPr lang="en-US" altLang="sv-SE" sz="1800" dirty="0">
                <a:ea typeface="ＭＳ Ｐゴシック" panose="020B0600070205080204" pitchFamily="34" charset="-128"/>
              </a:rPr>
              <a:t> </a:t>
            </a:r>
            <a:r>
              <a:rPr lang="en-US" altLang="sv-SE" sz="1800" dirty="0" err="1">
                <a:ea typeface="ＭＳ Ｐゴシック" panose="020B0600070205080204" pitchFamily="34" charset="-128"/>
              </a:rPr>
              <a:t>för</a:t>
            </a:r>
            <a:r>
              <a:rPr lang="en-US" altLang="sv-SE" sz="1800" dirty="0">
                <a:ea typeface="ＭＳ Ｐゴシック" panose="020B0600070205080204" pitchFamily="34" charset="-128"/>
              </a:rPr>
              <a:t> </a:t>
            </a:r>
            <a:r>
              <a:rPr lang="en-US" altLang="sv-SE" sz="1800" i="1" dirty="0" err="1">
                <a:ea typeface="ＭＳ Ｐゴシック" panose="020B0600070205080204" pitchFamily="34" charset="-128"/>
              </a:rPr>
              <a:t>samverkan</a:t>
            </a:r>
            <a:endParaRPr lang="sv-SE" altLang="sv-SE" sz="1800" i="1" dirty="0">
              <a:ea typeface="ＭＳ Ｐゴシック" panose="020B0600070205080204" pitchFamily="34" charset="-128"/>
            </a:endParaRPr>
          </a:p>
        </p:txBody>
      </p:sp>
      <p:pic>
        <p:nvPicPr>
          <p:cNvPr id="19459" name="Content Placeholder 6" descr="Streetlife.jpg">
            <a:extLst>
              <a:ext uri="{FF2B5EF4-FFF2-40B4-BE49-F238E27FC236}">
                <a16:creationId xmlns:a16="http://schemas.microsoft.com/office/drawing/2014/main" id="{DAC2679E-6A7A-FD4C-9D23-3FFCE84B1C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00" b="-22000"/>
          <a:stretch>
            <a:fillRect/>
          </a:stretch>
        </p:blipFill>
        <p:spPr>
          <a:xfrm>
            <a:off x="457200" y="658348"/>
            <a:ext cx="3948793" cy="4264696"/>
          </a:xfrm>
        </p:spPr>
      </p:pic>
    </p:spTree>
    <p:extLst>
      <p:ext uri="{BB962C8B-B14F-4D97-AF65-F5344CB8AC3E}">
        <p14:creationId xmlns:p14="http://schemas.microsoft.com/office/powerpoint/2010/main" val="18608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EC902FC1-06C1-014B-885D-AADEDB64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60" y="377232"/>
            <a:ext cx="82296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Metodik</a:t>
            </a:r>
          </a:p>
        </p:txBody>
      </p:sp>
      <p:sp>
        <p:nvSpPr>
          <p:cNvPr id="20483" name="Content Placeholder 5">
            <a:extLst>
              <a:ext uri="{FF2B5EF4-FFF2-40B4-BE49-F238E27FC236}">
                <a16:creationId xmlns:a16="http://schemas.microsoft.com/office/drawing/2014/main" id="{049351AB-F440-0C44-92C9-527EDA2B1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7563" y="1687874"/>
            <a:ext cx="3634097" cy="2400300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Workshop /process i flera steg</a:t>
            </a:r>
            <a:br>
              <a:rPr lang="sv-SE" altLang="sv-SE" sz="1800" dirty="0">
                <a:ea typeface="ＭＳ Ｐゴシック" panose="020B0600070205080204" pitchFamily="34" charset="-128"/>
              </a:rPr>
            </a:br>
            <a:r>
              <a:rPr lang="sv-SE" altLang="sv-SE" sz="1200" dirty="0">
                <a:ea typeface="ＭＳ Ｐゴシック" panose="020B0600070205080204" pitchFamily="34" charset="-128"/>
              </a:rPr>
              <a:t>(se H &amp; K G s 35)</a:t>
            </a:r>
            <a:endParaRPr lang="sv-SE" altLang="ja-JP" sz="1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Ögonblicksbild: Analysen är aldrig definitiv</a:t>
            </a:r>
          </a:p>
          <a:p>
            <a:pPr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Intressenter kan komma och gå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713B261-B1C4-7948-97F7-895EFAC7BE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1330" y="1234482"/>
            <a:ext cx="4091394" cy="3068545"/>
          </a:xfrm>
        </p:spPr>
      </p:pic>
    </p:spTree>
    <p:extLst>
      <p:ext uri="{BB962C8B-B14F-4D97-AF65-F5344CB8AC3E}">
        <p14:creationId xmlns:p14="http://schemas.microsoft.com/office/powerpoint/2010/main" val="5510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32916BA-ABBC-BB40-9218-1139A6A8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25" y="758895"/>
            <a:ext cx="64800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Steg 1: Identifikation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39CCE845-0829-7F4B-A813-CE0356E2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525" y="1866900"/>
            <a:ext cx="5314950" cy="1409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Vilka kan vara intresserade av projektet?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Vilka har en sådan position att de reellt kan påverka?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Vilka vill </a:t>
            </a:r>
            <a:r>
              <a:rPr lang="sv-SE" altLang="sv-SE" i="1" dirty="0">
                <a:ea typeface="ＭＳ Ｐゴシック" panose="020B0600070205080204" pitchFamily="34" charset="-128"/>
              </a:rPr>
              <a:t>vi själva </a:t>
            </a:r>
            <a:r>
              <a:rPr lang="sv-SE" altLang="sv-SE" dirty="0">
                <a:ea typeface="ＭＳ Ｐゴシック" panose="020B0600070205080204" pitchFamily="34" charset="-128"/>
              </a:rPr>
              <a:t>engagera i arbetet ?</a:t>
            </a:r>
          </a:p>
          <a:p>
            <a:pPr eaLnBrk="1" hangingPunct="1">
              <a:lnSpc>
                <a:spcPct val="80000"/>
              </a:lnSpc>
            </a:pPr>
            <a:endParaRPr lang="sv-SE" altLang="sv-SE" sz="2100" dirty="0">
              <a:ea typeface="ＭＳ Ｐゴシック" panose="020B0600070205080204" pitchFamily="34" charset="-128"/>
            </a:endParaRPr>
          </a:p>
          <a:p>
            <a:pPr eaLnBrk="1" hangingPunct="1"/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3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C8EA879-14BD-C940-A062-4DD60BF6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>
                <a:ea typeface="ＭＳ Ｐゴシック" panose="020B0600070205080204" pitchFamily="34" charset="-128"/>
              </a:rPr>
              <a:t>Steg 2: Fastställa relationer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C910FCB-3627-1443-9F94-FD2D34375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50" y="1485900"/>
            <a:ext cx="5257800" cy="30861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b="1" i="1" dirty="0">
                <a:ea typeface="ＭＳ Ｐゴシック" panose="020B0600070205080204" pitchFamily="34" charset="-128"/>
              </a:rPr>
              <a:t>Indelning i primära och sekundära intressenter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b="1" i="1" dirty="0">
                <a:ea typeface="ＭＳ Ｐゴシック" panose="020B0600070205080204" pitchFamily="34" charset="-128"/>
              </a:rPr>
              <a:t>Primära: direkt intresse i projektet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b="1" i="1" dirty="0">
                <a:ea typeface="ＭＳ Ｐゴシック" panose="020B0600070205080204" pitchFamily="34" charset="-128"/>
              </a:rPr>
              <a:t>Sekundära: kan ha intresse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v-SE" altLang="sv-SE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sv-SE" altLang="sv-SE" sz="1700" dirty="0">
                <a:ea typeface="ＭＳ Ｐゴシック" panose="020B0600070205080204" pitchFamily="34" charset="-128"/>
              </a:rPr>
              <a:t>Varför skulle de vara intresserade?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sz="1700" dirty="0">
                <a:ea typeface="ＭＳ Ｐゴシック" panose="020B0600070205080204" pitchFamily="34" charset="-128"/>
              </a:rPr>
              <a:t>Vilka förväntningar kan de ha på projektet?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sz="1700" dirty="0">
                <a:ea typeface="ＭＳ Ｐゴシック" panose="020B0600070205080204" pitchFamily="34" charset="-128"/>
              </a:rPr>
              <a:t>Vilken roll vill de spela i projektet?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sz="1700" dirty="0">
                <a:ea typeface="ＭＳ Ｐゴシック" panose="020B0600070205080204" pitchFamily="34" charset="-128"/>
              </a:rPr>
              <a:t>Hur aktiva kommer de att vara?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sz="1700" dirty="0">
                <a:ea typeface="ＭＳ Ｐゴシック" panose="020B0600070205080204" pitchFamily="34" charset="-128"/>
              </a:rPr>
              <a:t>Vad skulle kunna få dem att engagera sig i och stödja projektet?</a:t>
            </a:r>
          </a:p>
          <a:p>
            <a:pPr eaLnBrk="1" hangingPunct="1">
              <a:lnSpc>
                <a:spcPct val="80000"/>
              </a:lnSpc>
            </a:pPr>
            <a:endParaRPr lang="sv-SE" altLang="sv-SE" dirty="0">
              <a:ea typeface="ＭＳ Ｐゴシック" panose="020B0600070205080204" pitchFamily="34" charset="-128"/>
            </a:endParaRPr>
          </a:p>
          <a:p>
            <a:pPr eaLnBrk="1" hangingPunct="1"/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52B01B3-0549-E849-B508-A7AC1575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45" y="58341"/>
            <a:ext cx="751071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Steg 2: Makt – och intressentmatris</a:t>
            </a:r>
          </a:p>
        </p:txBody>
      </p:sp>
      <p:cxnSp>
        <p:nvCxnSpPr>
          <p:cNvPr id="23554" name="Straight Arrow Connector 4">
            <a:extLst>
              <a:ext uri="{FF2B5EF4-FFF2-40B4-BE49-F238E27FC236}">
                <a16:creationId xmlns:a16="http://schemas.microsoft.com/office/drawing/2014/main" id="{CD0A40A5-6C43-DA48-80EB-F662EA1FB6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62755" y="2916638"/>
            <a:ext cx="4343400" cy="11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5" name="Straight Arrow Connector 6">
            <a:extLst>
              <a:ext uri="{FF2B5EF4-FFF2-40B4-BE49-F238E27FC236}">
                <a16:creationId xmlns:a16="http://schemas.microsoft.com/office/drawing/2014/main" id="{5FD6482B-C228-074E-A0A3-101B72A469C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34306" y="2859489"/>
            <a:ext cx="2400300" cy="23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6" name="TextBox 7">
            <a:extLst>
              <a:ext uri="{FF2B5EF4-FFF2-40B4-BE49-F238E27FC236}">
                <a16:creationId xmlns:a16="http://schemas.microsoft.com/office/drawing/2014/main" id="{0977E106-0677-1E4C-8556-07265633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855" y="3435453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sz="1800" i="1" dirty="0"/>
              <a:t>Intresse</a:t>
            </a:r>
          </a:p>
        </p:txBody>
      </p:sp>
      <p:sp>
        <p:nvSpPr>
          <p:cNvPr id="23557" name="TextBox 8">
            <a:extLst>
              <a:ext uri="{FF2B5EF4-FFF2-40B4-BE49-F238E27FC236}">
                <a16:creationId xmlns:a16="http://schemas.microsoft.com/office/drawing/2014/main" id="{FEEBA80C-068B-8D47-B8B1-2467C3E27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855" y="2973788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sz="2400"/>
              <a:t>Hög</a:t>
            </a:r>
          </a:p>
        </p:txBody>
      </p:sp>
      <p:sp>
        <p:nvSpPr>
          <p:cNvPr id="23558" name="TextBox 9">
            <a:extLst>
              <a:ext uri="{FF2B5EF4-FFF2-40B4-BE49-F238E27FC236}">
                <a16:creationId xmlns:a16="http://schemas.microsoft.com/office/drawing/2014/main" id="{CBA069A9-A056-804C-BEE9-52F1B69B5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755" y="2973788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sz="2400"/>
              <a:t>Låg</a:t>
            </a:r>
          </a:p>
        </p:txBody>
      </p:sp>
      <p:sp>
        <p:nvSpPr>
          <p:cNvPr id="23559" name="TextBox 10">
            <a:extLst>
              <a:ext uri="{FF2B5EF4-FFF2-40B4-BE49-F238E27FC236}">
                <a16:creationId xmlns:a16="http://schemas.microsoft.com/office/drawing/2014/main" id="{3ED084ED-4C11-094C-BCDE-64D1F913B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405" y="1259288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sz="2400" dirty="0">
                <a:solidFill>
                  <a:srgbClr val="008000"/>
                </a:solidFill>
              </a:rPr>
              <a:t>Hög</a:t>
            </a:r>
          </a:p>
        </p:txBody>
      </p:sp>
      <p:sp>
        <p:nvSpPr>
          <p:cNvPr id="23560" name="TextBox 11">
            <a:extLst>
              <a:ext uri="{FF2B5EF4-FFF2-40B4-BE49-F238E27FC236}">
                <a16:creationId xmlns:a16="http://schemas.microsoft.com/office/drawing/2014/main" id="{23702380-8DCA-1541-8D5A-93BA2023C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255" y="4173938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sz="2400" dirty="0">
                <a:solidFill>
                  <a:srgbClr val="FF0000"/>
                </a:solidFill>
              </a:rPr>
              <a:t>Låg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931C835-BE76-9247-8369-30E44D3261D0}"/>
              </a:ext>
            </a:extLst>
          </p:cNvPr>
          <p:cNvSpPr txBox="1"/>
          <p:nvPr/>
        </p:nvSpPr>
        <p:spPr>
          <a:xfrm>
            <a:off x="702345" y="451255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Se H &amp; K G s 33-34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BD2B512-86B9-D141-820D-E81941D94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643" y="915591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sz="1800" i="1" dirty="0"/>
              <a:t>Påverkan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0CA957EA-BA54-0441-83D5-18E237CEEE4D}"/>
              </a:ext>
            </a:extLst>
          </p:cNvPr>
          <p:cNvSpPr/>
          <p:nvPr/>
        </p:nvSpPr>
        <p:spPr>
          <a:xfrm>
            <a:off x="4955564" y="1716797"/>
            <a:ext cx="1310064" cy="8202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/>
              <a:t>Håll engagerad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794F3DEE-F9AF-6D47-9053-65D38FBB6E72}"/>
              </a:ext>
            </a:extLst>
          </p:cNvPr>
          <p:cNvSpPr/>
          <p:nvPr/>
        </p:nvSpPr>
        <p:spPr>
          <a:xfrm>
            <a:off x="4934289" y="3230124"/>
            <a:ext cx="1200647" cy="8202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Håll </a:t>
            </a:r>
            <a:r>
              <a:rPr lang="sv-SE" sz="1200" dirty="0" err="1"/>
              <a:t>inform-erad</a:t>
            </a:r>
            <a:endParaRPr lang="sv-SE" sz="1200" dirty="0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56CC3B9E-B973-D34E-B955-41675273AE3F}"/>
              </a:ext>
            </a:extLst>
          </p:cNvPr>
          <p:cNvSpPr/>
          <p:nvPr/>
        </p:nvSpPr>
        <p:spPr>
          <a:xfrm>
            <a:off x="2676608" y="1658242"/>
            <a:ext cx="1200647" cy="8202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Håll nöjd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3F8EBC60-85B3-324C-8B10-F1FCEC640722}"/>
              </a:ext>
            </a:extLst>
          </p:cNvPr>
          <p:cNvSpPr/>
          <p:nvPr/>
        </p:nvSpPr>
        <p:spPr>
          <a:xfrm>
            <a:off x="2647687" y="3264899"/>
            <a:ext cx="1200647" cy="8202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Håll koll på</a:t>
            </a:r>
          </a:p>
        </p:txBody>
      </p:sp>
    </p:spTree>
    <p:extLst>
      <p:ext uri="{BB962C8B-B14F-4D97-AF65-F5344CB8AC3E}">
        <p14:creationId xmlns:p14="http://schemas.microsoft.com/office/powerpoint/2010/main" val="378679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F7B3047-296B-4A4C-8D0F-C9C4B9D4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>
                <a:ea typeface="ＭＳ Ｐゴシック" panose="020B0600070205080204" pitchFamily="34" charset="-128"/>
              </a:rPr>
              <a:t>Steg 3: Handlingsplan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2314FBF-4414-D64F-8936-3970ABC70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50" y="1485900"/>
            <a:ext cx="5257800" cy="3086100"/>
          </a:xfrm>
        </p:spPr>
        <p:txBody>
          <a:bodyPr/>
          <a:lstStyle/>
          <a:p>
            <a:pPr eaLnBrk="1" hangingPunct="1"/>
            <a:r>
              <a:rPr lang="sv-SE" altLang="sv-SE" sz="1600" dirty="0">
                <a:ea typeface="ＭＳ Ｐゴシック" panose="020B0600070205080204" pitchFamily="34" charset="-128"/>
              </a:rPr>
              <a:t>Hur skulle de kunna bidra till ett positivt resultat?</a:t>
            </a:r>
          </a:p>
          <a:p>
            <a:pPr eaLnBrk="1" hangingPunct="1"/>
            <a:r>
              <a:rPr lang="sv-SE" altLang="sv-SE" sz="1600" dirty="0">
                <a:ea typeface="ＭＳ Ｐゴシック" panose="020B0600070205080204" pitchFamily="34" charset="-128"/>
              </a:rPr>
              <a:t>Hur skulle de kunna bidra till att försvåra projektet? </a:t>
            </a:r>
          </a:p>
          <a:p>
            <a:pPr eaLnBrk="1" hangingPunct="1"/>
            <a:r>
              <a:rPr lang="sv-SE" altLang="sv-SE" sz="1600" dirty="0">
                <a:ea typeface="ＭＳ Ｐゴシック" panose="020B0600070205080204" pitchFamily="34" charset="-128"/>
              </a:rPr>
              <a:t>Hur skapa förutsättningar för samverkan?</a:t>
            </a:r>
          </a:p>
          <a:p>
            <a:pPr eaLnBrk="1" hangingPunct="1">
              <a:buFontTx/>
              <a:buNone/>
            </a:pPr>
            <a:r>
              <a:rPr lang="sv-SE" altLang="sv-SE" sz="1600" i="1" dirty="0">
                <a:ea typeface="ＭＳ Ｐゴシック" panose="020B0600070205080204" pitchFamily="34" charset="-128"/>
              </a:rPr>
              <a:t>Intressentanalysen ger underlag för handling!</a:t>
            </a:r>
          </a:p>
          <a:p>
            <a:pPr eaLnBrk="1" hangingPunct="1"/>
            <a:r>
              <a:rPr lang="sv-SE" altLang="sv-SE" sz="1600" dirty="0">
                <a:ea typeface="ＭＳ Ｐゴシック" panose="020B0600070205080204" pitchFamily="34" charset="-128"/>
              </a:rPr>
              <a:t>Kommunikation? Dokumentation?</a:t>
            </a:r>
          </a:p>
          <a:p>
            <a:pPr eaLnBrk="1" hangingPunct="1"/>
            <a:endParaRPr lang="sv-SE" altLang="sv-SE" dirty="0">
              <a:ea typeface="ＭＳ Ｐゴシック" panose="020B0600070205080204" pitchFamily="34" charset="-128"/>
            </a:endParaRPr>
          </a:p>
          <a:p>
            <a:pPr eaLnBrk="1" hangingPunct="1"/>
            <a:endParaRPr lang="sv-SE" altLang="sv-SE" dirty="0">
              <a:ea typeface="ＭＳ Ｐゴシック" panose="020B0600070205080204" pitchFamily="34" charset="-128"/>
            </a:endParaRPr>
          </a:p>
          <a:p>
            <a:pPr eaLnBrk="1" hangingPunct="1"/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91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MAU — English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F6CB354-DB73-EC44-9280-0B2BD78906F5}" vid="{C493C699-84B8-C54A-9327-687464F809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 — English</Template>
  <TotalTime>44</TotalTime>
  <Words>650</Words>
  <Application>Microsoft Macintosh PowerPoint</Application>
  <PresentationFormat>Bildspel på skärmen (16:9)</PresentationFormat>
  <Paragraphs>129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2" baseType="lpstr">
      <vt:lpstr>Arial</vt:lpstr>
      <vt:lpstr>Calibri</vt:lpstr>
      <vt:lpstr>MAU — English</vt:lpstr>
      <vt:lpstr>Intressenter</vt:lpstr>
      <vt:lpstr>Intressenter</vt:lpstr>
      <vt:lpstr>Vem är intressent?</vt:lpstr>
      <vt:lpstr>Intressentanalys</vt:lpstr>
      <vt:lpstr>Metodik</vt:lpstr>
      <vt:lpstr>Steg 1: Identifikation</vt:lpstr>
      <vt:lpstr>Steg 2: Fastställa relationer</vt:lpstr>
      <vt:lpstr>Steg 2: Makt – och intressentmatris</vt:lpstr>
      <vt:lpstr>Steg 3: Handlingsplan</vt:lpstr>
      <vt:lpstr>Exempel på intressenter</vt:lpstr>
      <vt:lpstr>Brukar-/kund-/användarmedverkan</vt:lpstr>
      <vt:lpstr>Strategisk navigering</vt:lpstr>
      <vt:lpstr>SWOT (H &amp; K G s 35-36)</vt:lpstr>
      <vt:lpstr>Risk-/osäkerhetsanalys</vt:lpstr>
      <vt:lpstr>Risker</vt:lpstr>
      <vt:lpstr>Tre steg</vt:lpstr>
      <vt:lpstr> Minirisk (H &amp; K G s 116 ff)</vt:lpstr>
      <vt:lpstr>Några frågor…</vt:lpstr>
      <vt:lpstr>Viktigt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Intressenter</dc:title>
  <dc:creator>Fredrik Björk</dc:creator>
  <cp:lastModifiedBy>Fredrik Björk</cp:lastModifiedBy>
  <cp:revision>11</cp:revision>
  <dcterms:created xsi:type="dcterms:W3CDTF">2018-09-28T06:27:36Z</dcterms:created>
  <dcterms:modified xsi:type="dcterms:W3CDTF">2020-09-27T13:09:06Z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