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2"/>
  </p:notesMasterIdLst>
  <p:sldIdLst>
    <p:sldId id="273" r:id="rId5"/>
    <p:sldId id="256" r:id="rId6"/>
    <p:sldId id="274" r:id="rId7"/>
    <p:sldId id="258" r:id="rId8"/>
    <p:sldId id="259" r:id="rId9"/>
    <p:sldId id="275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6" r:id="rId20"/>
    <p:sldId id="270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9" autoAdjust="0"/>
    <p:restoredTop sz="83358" autoAdjust="0"/>
  </p:normalViewPr>
  <p:slideViewPr>
    <p:cSldViewPr snapToGrid="0" snapToObjects="1">
      <p:cViewPr varScale="1">
        <p:scale>
          <a:sx n="160" d="100"/>
          <a:sy n="160" d="100"/>
        </p:scale>
        <p:origin x="36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2FA3B-FB1A-744E-AC9C-1D77D3E304CB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07B-78B8-0A41-A6FD-B2454DDAA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8B40CA15-5FEF-D842-8FFE-96E3A38030C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A68D87-F2A9-3A47-BA0B-D428B86C8557}" type="slidenum">
              <a:rPr lang="sv-SE" altLang="sv-SE"/>
              <a:pPr/>
              <a:t>3</a:t>
            </a:fld>
            <a:endParaRPr lang="sv-SE" altLang="sv-SE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1899FCB4-756A-4449-B9D7-7EEA51EE384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6A793FA4-503F-184A-BB1F-4EE8E4B7E77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82806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A4BD113-7683-804D-90D0-9DC6C4B7BFF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AA3389-A5CF-DB4C-B35A-9756773D814B}" type="slidenum">
              <a:rPr lang="sv-SE" altLang="sv-SE"/>
              <a:pPr/>
              <a:t>12</a:t>
            </a:fld>
            <a:endParaRPr lang="sv-SE" altLang="sv-SE"/>
          </a:p>
        </p:txBody>
      </p:sp>
      <p:sp>
        <p:nvSpPr>
          <p:cNvPr id="28673" name="Text Box 1">
            <a:extLst>
              <a:ext uri="{FF2B5EF4-FFF2-40B4-BE49-F238E27FC236}">
                <a16:creationId xmlns:a16="http://schemas.microsoft.com/office/drawing/2014/main" id="{7A092801-4432-824B-B2E0-B5D1E5A51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73E357C3-2DAF-8F4A-A32A-773CDB0DCD35}" type="slidenum">
              <a:rPr lang="sv-SE" altLang="sv-SE" sz="1200"/>
              <a:pPr algn="r">
                <a:buClrTx/>
                <a:buFontTx/>
                <a:buNone/>
              </a:pPr>
              <a:t>12</a:t>
            </a:fld>
            <a:endParaRPr lang="sv-SE" altLang="sv-SE" sz="1200"/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88D25B06-3F8E-6E41-AE6E-25A4B10BF04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9AC39663-1C9C-2349-B78A-373A030E831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243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44456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4881DE8A-AFE2-3D46-8DDE-9D1EEF12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91F3D5-054E-BE46-A35F-349F4077ACA4}" type="slidenum">
              <a:rPr lang="sv-SE" altLang="sv-SE"/>
              <a:pPr/>
              <a:t>13</a:t>
            </a:fld>
            <a:endParaRPr lang="sv-SE" altLang="sv-SE"/>
          </a:p>
        </p:txBody>
      </p:sp>
      <p:sp>
        <p:nvSpPr>
          <p:cNvPr id="29697" name="Text Box 1">
            <a:extLst>
              <a:ext uri="{FF2B5EF4-FFF2-40B4-BE49-F238E27FC236}">
                <a16:creationId xmlns:a16="http://schemas.microsoft.com/office/drawing/2014/main" id="{C8CA69F2-F642-CC4C-B67C-562F14A7F5A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2AF89167-0513-9944-89DD-8FA695961C5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2586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4D4B871-BB3C-CA46-B51F-4578AE28667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59FB72-A2D9-9E45-87F5-462131C9A536}" type="slidenum">
              <a:rPr lang="sv-SE" altLang="sv-SE"/>
              <a:pPr/>
              <a:t>14</a:t>
            </a:fld>
            <a:endParaRPr lang="sv-SE" altLang="sv-SE"/>
          </a:p>
        </p:txBody>
      </p:sp>
      <p:sp>
        <p:nvSpPr>
          <p:cNvPr id="30721" name="Text Box 1">
            <a:extLst>
              <a:ext uri="{FF2B5EF4-FFF2-40B4-BE49-F238E27FC236}">
                <a16:creationId xmlns:a16="http://schemas.microsoft.com/office/drawing/2014/main" id="{E5082B5F-C0B3-A440-881C-94B840486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0BA17100-730C-A149-B183-51A06FD2E006}" type="slidenum">
              <a:rPr lang="sv-SE" altLang="sv-SE" sz="1200"/>
              <a:pPr algn="r">
                <a:buClrTx/>
                <a:buFontTx/>
                <a:buNone/>
              </a:pPr>
              <a:t>14</a:t>
            </a:fld>
            <a:endParaRPr lang="sv-SE" altLang="sv-SE" sz="1200"/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82717E2C-D8D0-F747-B8F7-A6400CB1363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7FB82A56-21EF-C546-82A0-CEEC1F8D364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243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66758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7A499D7-476C-F643-9B53-17AC5757AC6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1DC5C2-D87C-C644-93D6-1F7855B5EF08}" type="slidenum">
              <a:rPr lang="sv-SE" altLang="sv-SE"/>
              <a:pPr/>
              <a:t>15</a:t>
            </a:fld>
            <a:endParaRPr lang="sv-SE" altLang="sv-SE"/>
          </a:p>
        </p:txBody>
      </p:sp>
      <p:sp>
        <p:nvSpPr>
          <p:cNvPr id="31745" name="Text Box 1">
            <a:extLst>
              <a:ext uri="{FF2B5EF4-FFF2-40B4-BE49-F238E27FC236}">
                <a16:creationId xmlns:a16="http://schemas.microsoft.com/office/drawing/2014/main" id="{D6BDE223-11FF-7B49-B2C9-134D8C1E61E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244702CF-D56B-8149-8E10-8BB4F5D44C6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70346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6FEDB47D-B92A-BA4B-814B-2FC4B933C8C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4A1522-7281-5748-A967-938BCBC02722}" type="slidenum">
              <a:rPr lang="sv-SE" altLang="sv-SE"/>
              <a:pPr/>
              <a:t>16</a:t>
            </a:fld>
            <a:endParaRPr lang="sv-SE" altLang="sv-SE"/>
          </a:p>
        </p:txBody>
      </p:sp>
      <p:sp>
        <p:nvSpPr>
          <p:cNvPr id="32769" name="Text Box 1">
            <a:extLst>
              <a:ext uri="{FF2B5EF4-FFF2-40B4-BE49-F238E27FC236}">
                <a16:creationId xmlns:a16="http://schemas.microsoft.com/office/drawing/2014/main" id="{3BB3A17B-3D2B-E745-884D-4B20540EF5D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94948192-8897-5144-B457-57045781858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097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3327255C-10AA-654C-A19D-D3AFDDFA013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8D3A37-AEE2-F74A-A1A7-4AED8939EBC7}" type="slidenum">
              <a:rPr lang="sv-SE" altLang="sv-SE"/>
              <a:pPr/>
              <a:t>4</a:t>
            </a:fld>
            <a:endParaRPr lang="sv-SE" altLang="sv-SE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75C0E7F3-87C5-9341-9E92-AC2D0B74FD3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66D2884E-3009-5B43-A03B-126C348843B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021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0EB2A993-AA22-994A-A3F9-33FDEB7B359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138D6B-0FD1-264D-8E5F-87685BA7C337}" type="slidenum">
              <a:rPr lang="sv-SE" altLang="sv-SE"/>
              <a:pPr/>
              <a:t>5</a:t>
            </a:fld>
            <a:endParaRPr lang="sv-SE" altLang="sv-SE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32823EDE-E3CB-9B48-AF88-2C283079A57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EC4E4EF4-2A59-3647-8D4A-6EAF993B991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5474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E9C89101-CDA2-9942-B7A3-9FC9541774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1F7AA8-19BA-874E-B836-29A42D856C0E}" type="slidenum">
              <a:rPr lang="sv-SE" altLang="sv-SE"/>
              <a:pPr/>
              <a:t>6</a:t>
            </a:fld>
            <a:endParaRPr lang="sv-SE" altLang="sv-SE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C478D8B6-B160-C443-BFD4-58D6231BE98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C397E5A5-1184-754B-B77A-5904457EE12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789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7C55EF7-B372-844A-B92E-6D0EE7BDD2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EECF0E-37DD-8A4E-A134-B6146FF14B21}" type="slidenum">
              <a:rPr lang="sv-SE" altLang="sv-SE"/>
              <a:pPr/>
              <a:t>7</a:t>
            </a:fld>
            <a:endParaRPr lang="sv-SE" altLang="sv-SE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611DBCE1-AE6E-0645-A2A4-4EC19723B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43E09A11-0D77-4E4A-84BC-42FA6082476E}" type="slidenum">
              <a:rPr lang="sv-SE" altLang="sv-SE" sz="1200"/>
              <a:pPr algn="r">
                <a:buClrTx/>
                <a:buFontTx/>
                <a:buNone/>
              </a:pPr>
              <a:t>7</a:t>
            </a:fld>
            <a:endParaRPr lang="sv-SE" altLang="sv-SE" sz="1200"/>
          </a:p>
        </p:txBody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F4C14C70-F822-6B48-850F-6379412876A6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D1352F23-8A2B-7C42-92F4-4603B8F0F07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51476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D7AD085-BC7C-E344-8FDB-C631E211B6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D6E5CF-B1EA-274B-B512-7047383134B0}" type="slidenum">
              <a:rPr lang="sv-SE" altLang="sv-SE"/>
              <a:pPr/>
              <a:t>8</a:t>
            </a:fld>
            <a:endParaRPr lang="sv-SE" altLang="sv-SE"/>
          </a:p>
        </p:txBody>
      </p:sp>
      <p:sp>
        <p:nvSpPr>
          <p:cNvPr id="23553" name="Text Box 1">
            <a:extLst>
              <a:ext uri="{FF2B5EF4-FFF2-40B4-BE49-F238E27FC236}">
                <a16:creationId xmlns:a16="http://schemas.microsoft.com/office/drawing/2014/main" id="{8425499F-AC38-0A43-8BCB-7629567F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E1B24442-272F-2D47-B85A-876F97ECCCDA}" type="slidenum">
              <a:rPr lang="sv-SE" altLang="sv-SE" sz="1200"/>
              <a:pPr algn="r">
                <a:buClrTx/>
                <a:buFontTx/>
                <a:buNone/>
              </a:pPr>
              <a:t>8</a:t>
            </a:fld>
            <a:endParaRPr lang="sv-SE" altLang="sv-SE" sz="1200"/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99CBB34D-A403-F54C-91CC-22B98E7E9E4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05AE340A-AF19-5E41-8A2A-48796409DF5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73286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745473-0CC5-2041-AA91-66E573045A6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0C572E-F841-794D-BCAB-E6E25E1C5382}" type="slidenum">
              <a:rPr lang="sv-SE" altLang="sv-SE"/>
              <a:pPr/>
              <a:t>9</a:t>
            </a:fld>
            <a:endParaRPr lang="sv-SE" altLang="sv-SE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0CF7DD16-7D20-8740-870F-613C19117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C2D68C13-B419-7842-9D6C-E924CA7A8499}" type="slidenum">
              <a:rPr lang="sv-SE" altLang="sv-SE" sz="1200"/>
              <a:pPr algn="r">
                <a:buClrTx/>
                <a:buFontTx/>
                <a:buNone/>
              </a:pPr>
              <a:t>9</a:t>
            </a:fld>
            <a:endParaRPr lang="sv-SE" altLang="sv-SE" sz="1200"/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476FE2FC-E769-BB4F-AD47-A703A76C00A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8E94BED3-F3C1-4F4C-90B2-75C753C2FF0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74740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E5007A-F74A-C246-973E-421B0009CEC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84DAA6-D3AE-4B49-8A58-69BCE4843392}" type="slidenum">
              <a:rPr lang="sv-SE" altLang="sv-SE"/>
              <a:pPr/>
              <a:t>10</a:t>
            </a:fld>
            <a:endParaRPr lang="sv-SE" altLang="sv-SE"/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9C43DBE8-68EF-6C43-8649-E2392979C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C6FCD1BF-0F96-C240-B5FF-D0BAE2D7D7C7}" type="slidenum">
              <a:rPr lang="sv-SE" altLang="sv-SE" sz="1200"/>
              <a:pPr algn="r">
                <a:buClrTx/>
                <a:buFontTx/>
                <a:buNone/>
              </a:pPr>
              <a:t>10</a:t>
            </a:fld>
            <a:endParaRPr lang="sv-SE" altLang="sv-SE" sz="1200"/>
          </a:p>
        </p:txBody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5F2126D2-7AC1-584C-A3F9-7C741B656EA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A117EF62-4463-C047-BE53-404D6C4C7BD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24072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F908BA3-3B0D-3044-A6CC-579E2A8FDF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173504-E772-6E4D-BF09-2D30BC44D104}" type="slidenum">
              <a:rPr lang="sv-SE" altLang="sv-SE"/>
              <a:pPr/>
              <a:t>11</a:t>
            </a:fld>
            <a:endParaRPr lang="sv-SE" altLang="sv-SE"/>
          </a:p>
        </p:txBody>
      </p:sp>
      <p:sp>
        <p:nvSpPr>
          <p:cNvPr id="27649" name="Text Box 1">
            <a:extLst>
              <a:ext uri="{FF2B5EF4-FFF2-40B4-BE49-F238E27FC236}">
                <a16:creationId xmlns:a16="http://schemas.microsoft.com/office/drawing/2014/main" id="{E27809AF-3F2B-A045-83A1-6CC42C1CD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buClrTx/>
              <a:buFontTx/>
              <a:buNone/>
            </a:pPr>
            <a:fld id="{E96B0E87-F84E-2442-933D-4B4FDAD5F329}" type="slidenum">
              <a:rPr lang="sv-SE" altLang="sv-SE" sz="1200"/>
              <a:pPr algn="r">
                <a:buClrTx/>
                <a:buFontTx/>
                <a:buNone/>
              </a:pPr>
              <a:t>11</a:t>
            </a:fld>
            <a:endParaRPr lang="sv-SE" altLang="sv-SE" sz="120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C868E62A-BA8D-D045-8AC7-3A7D86DF43B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745E59A7-D39D-DC40-9088-EC587814183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243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4443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799" y="910853"/>
            <a:ext cx="5391655" cy="2081821"/>
          </a:xfrm>
        </p:spPr>
        <p:txBody>
          <a:bodyPr anchor="b" anchorCtr="0"/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800" y="3206986"/>
            <a:ext cx="5391654" cy="131445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49313" y="4536032"/>
            <a:ext cx="5392737" cy="34607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000">
                <a:solidFill>
                  <a:srgbClr val="CACFCF"/>
                </a:solidFill>
              </a:defRPr>
            </a:lvl1pPr>
          </a:lstStyle>
          <a:p>
            <a:pPr lvl="0"/>
            <a:r>
              <a:rPr lang="sv-SE" dirty="0" err="1"/>
              <a:t>Additional</a:t>
            </a:r>
            <a:r>
              <a:rPr lang="sv-SE" dirty="0"/>
              <a:t>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text w/ covering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94" y="593978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9869"/>
            <a:ext cx="8229600" cy="85725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6721"/>
            <a:ext cx="4038600" cy="29379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6721"/>
            <a:ext cx="4038600" cy="29379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986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2098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1920"/>
            <a:ext cx="4040188" cy="249270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22098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01920"/>
            <a:ext cx="4041775" cy="2492702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65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U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525837" y="1194061"/>
            <a:ext cx="2092325" cy="2462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1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lo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799" y="910853"/>
            <a:ext cx="5391655" cy="2081821"/>
          </a:xfrm>
        </p:spPr>
        <p:txBody>
          <a:bodyPr anchor="b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800" y="3206986"/>
            <a:ext cx="5391654" cy="1314450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49313" y="4536032"/>
            <a:ext cx="5392737" cy="34607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00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dirty="0" err="1"/>
              <a:t>Additional</a:t>
            </a:r>
            <a:r>
              <a:rPr lang="sv-SE" dirty="0"/>
              <a:t> info</a:t>
            </a:r>
            <a:endParaRPr lang="en-US" dirty="0"/>
          </a:p>
        </p:txBody>
      </p:sp>
      <p:sp>
        <p:nvSpPr>
          <p:cNvPr id="6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9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1" y="0"/>
            <a:ext cx="2627485" cy="145711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511" y="1689118"/>
            <a:ext cx="2627485" cy="2880000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5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884613" y="0"/>
            <a:ext cx="5259387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7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39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935" y="0"/>
            <a:ext cx="2627485" cy="145711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2935" y="1689118"/>
            <a:ext cx="2627485" cy="2880000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5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59387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1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in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6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000" y="599870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/>
            </a:lvl1pPr>
            <a:lvl2pPr marL="0" indent="0" algn="ctr">
              <a:spcBef>
                <a:spcPts val="1200"/>
              </a:spcBef>
              <a:buNone/>
              <a:defRPr/>
            </a:lvl2pPr>
            <a:lvl3pPr marL="0" indent="0" algn="ctr">
              <a:spcBef>
                <a:spcPts val="1200"/>
              </a:spcBef>
              <a:buNone/>
              <a:defRPr/>
            </a:lvl3pPr>
            <a:lvl4pPr marL="0" indent="0" algn="ctr">
              <a:spcBef>
                <a:spcPts val="1200"/>
              </a:spcBef>
              <a:buNone/>
              <a:defRPr/>
            </a:lvl4pPr>
            <a:lvl5pPr marL="0" indent="0" algn="ctr">
              <a:spcBef>
                <a:spcPts val="1200"/>
              </a:spcBef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5828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text Colo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94" y="593978"/>
            <a:ext cx="6480000" cy="3644642"/>
          </a:xfrm>
        </p:spPr>
        <p:txBody>
          <a:bodyPr anchor="ctr" anchorCtr="0"/>
          <a:lstStyle>
            <a:lvl1pPr marL="0" indent="0" algn="ctr">
              <a:spcBef>
                <a:spcPts val="120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70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boxe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 hasCustomPrompt="1"/>
          </p:nvPr>
        </p:nvSpPr>
        <p:spPr>
          <a:xfrm>
            <a:off x="3781936" y="1683884"/>
            <a:ext cx="1462642" cy="764191"/>
          </a:xfrm>
          <a:solidFill>
            <a:schemeClr val="accent3"/>
          </a:solidFill>
        </p:spPr>
        <p:txBody>
          <a:bodyPr wrap="square" lIns="216000" tIns="108000" rIns="216000" bIns="90000" anchor="ctr" anchorCtr="1">
            <a:sp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40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928468" y="2375926"/>
            <a:ext cx="1462642" cy="764191"/>
          </a:xfrm>
          <a:solidFill>
            <a:schemeClr val="accent3"/>
          </a:solidFill>
        </p:spPr>
        <p:txBody>
          <a:bodyPr wrap="square" lIns="216000" tIns="108000" rIns="216000" bIns="90000" anchor="ctr" anchorCtr="1">
            <a:spAutoFit/>
          </a:bodyPr>
          <a:lstStyle>
            <a:lvl1pPr marL="0" indent="0" algn="ctr">
              <a:lnSpc>
                <a:spcPct val="90000"/>
              </a:lnSpc>
              <a:spcBef>
                <a:spcPts val="1200"/>
              </a:spcBef>
              <a:buNone/>
              <a:defRPr sz="4000" b="1">
                <a:solidFill>
                  <a:schemeClr val="bg1"/>
                </a:solidFill>
              </a:defRPr>
            </a:lvl1pPr>
            <a:lvl2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 algn="ctr">
              <a:spcBef>
                <a:spcPts val="1200"/>
              </a:spcBef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XXX</a:t>
            </a:r>
          </a:p>
        </p:txBody>
      </p:sp>
      <p:sp>
        <p:nvSpPr>
          <p:cNvPr id="6" name="ClipArt Placeholder 7"/>
          <p:cNvSpPr>
            <a:spLocks noGrp="1"/>
          </p:cNvSpPr>
          <p:nvPr>
            <p:ph type="clipArt" sz="quarter" idx="11"/>
          </p:nvPr>
        </p:nvSpPr>
        <p:spPr>
          <a:xfrm>
            <a:off x="7595866" y="4528090"/>
            <a:ext cx="1247016" cy="410400"/>
          </a:xfr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på ikonen för att lägga till onlinebild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8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2000" y="599869"/>
            <a:ext cx="648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000" y="1689118"/>
            <a:ext cx="6480000" cy="28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
Nivå två
Nivå tre
Nivå fyra
Nivå fem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422" y="4528470"/>
            <a:ext cx="1245459" cy="41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72" r:id="rId2"/>
    <p:sldLayoutId id="2147493457" r:id="rId3"/>
    <p:sldLayoutId id="2147493469" r:id="rId4"/>
    <p:sldLayoutId id="2147493470" r:id="rId5"/>
    <p:sldLayoutId id="2147493471" r:id="rId6"/>
    <p:sldLayoutId id="2147493467" r:id="rId7"/>
    <p:sldLayoutId id="2147493468" r:id="rId8"/>
    <p:sldLayoutId id="2147493491" r:id="rId9"/>
    <p:sldLayoutId id="2147493474" r:id="rId10"/>
    <p:sldLayoutId id="2147493459" r:id="rId11"/>
    <p:sldLayoutId id="2147493460" r:id="rId12"/>
    <p:sldLayoutId id="2147493462" r:id="rId13"/>
    <p:sldLayoutId id="2147493473" r:id="rId14"/>
    <p:sldLayoutId id="2147493490" r:id="rId15"/>
    <p:sldLayoutId id="2147493463" r:id="rId16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457200" rtl="0" eaLnBrk="1" latinLnBrk="0" hangingPunct="1">
        <a:lnSpc>
          <a:spcPct val="110000"/>
        </a:lnSpc>
        <a:spcBef>
          <a:spcPts val="12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457200" rtl="0" eaLnBrk="1" latinLnBrk="0" hangingPunct="1">
        <a:lnSpc>
          <a:spcPct val="110000"/>
        </a:lnSpc>
        <a:spcBef>
          <a:spcPts val="8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457200" rtl="0" eaLnBrk="1" latinLnBrk="0" hangingPunct="1">
        <a:lnSpc>
          <a:spcPct val="110000"/>
        </a:lnSpc>
        <a:spcBef>
          <a:spcPts val="6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457200" rtl="0" eaLnBrk="1" latinLnBrk="0" hangingPunct="1">
        <a:lnSpc>
          <a:spcPct val="110000"/>
        </a:lnSpc>
        <a:spcBef>
          <a:spcPts val="4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457200" rtl="0" eaLnBrk="1" latinLnBrk="0" hangingPunct="1">
        <a:lnSpc>
          <a:spcPct val="110000"/>
        </a:lnSpc>
        <a:spcBef>
          <a:spcPts val="4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920x1080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834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78C78420-7274-CB49-82F0-FFBC35D49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533" y="531983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075" dirty="0">
                <a:solidFill>
                  <a:srgbClr val="465E9C"/>
                </a:solidFill>
                <a:latin typeface="Trebuchet MS" panose="020B0703020202090204" pitchFamily="34" charset="0"/>
              </a:rPr>
              <a:t>Varför projekt inom social innovation/sociala ekonomin?</a:t>
            </a: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CA710D5D-23A7-3C47-9F79-6A2254079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682352"/>
            <a:ext cx="5715000" cy="3255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Finansiering: kontroll på kostnaderna för uppdragsgivare/finansiärer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Styrning: Uppdragsgivare kan styra resultat och inriktning - Projektstöd blir ett sätt att genomföra en politisk agenda 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Samverkan: möjliggör samverkan med andra organisationer – över sektorsgränser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Förändring: Nyskapande-nyrekrytering (”riskkapital”)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Sätt att finansiera löpande verksamhet</a:t>
            </a:r>
          </a:p>
        </p:txBody>
      </p:sp>
    </p:spTree>
    <p:extLst>
      <p:ext uri="{BB962C8B-B14F-4D97-AF65-F5344CB8AC3E}">
        <p14:creationId xmlns:p14="http://schemas.microsoft.com/office/powerpoint/2010/main" val="25579499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1F05DFE4-DA27-7E45-91DF-3D8B1F36C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05979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Projektets faser (process)</a:t>
            </a: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2F47F415-47B1-4141-B61E-28190ED45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391" y="1600200"/>
            <a:ext cx="56578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i="1">
                <a:latin typeface="Trebuchet MS" panose="020B0703020202090204" pitchFamily="34" charset="0"/>
              </a:rPr>
              <a:t>Ett projekt kan indelas i olika faser (exempel på indelning)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b="1" i="1">
                <a:latin typeface="Trebuchet MS" panose="020B0703020202090204" pitchFamily="34" charset="0"/>
              </a:rPr>
              <a:t>In</a:t>
            </a:r>
            <a:r>
              <a:rPr lang="sv-SE" altLang="sv-SE" sz="1500">
                <a:latin typeface="Trebuchet MS" panose="020B0703020202090204" pitchFamily="34" charset="0"/>
              </a:rPr>
              <a:t>itiering (Idégenrering/förundersökning)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b="1" i="1">
                <a:latin typeface="Trebuchet MS" panose="020B0703020202090204" pitchFamily="34" charset="0"/>
              </a:rPr>
              <a:t>Pl</a:t>
            </a:r>
            <a:r>
              <a:rPr lang="sv-SE" altLang="sv-SE" sz="1500">
                <a:latin typeface="Trebuchet MS" panose="020B0703020202090204" pitchFamily="34" charset="0"/>
              </a:rPr>
              <a:t>anering (direktiv - projektplanering - projektorganisation)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b="1" i="1">
                <a:latin typeface="Trebuchet MS" panose="020B0703020202090204" pitchFamily="34" charset="0"/>
              </a:rPr>
              <a:t>Ge</a:t>
            </a:r>
            <a:r>
              <a:rPr lang="sv-SE" altLang="sv-SE" sz="1500">
                <a:latin typeface="Trebuchet MS" panose="020B0703020202090204" pitchFamily="34" charset="0"/>
              </a:rPr>
              <a:t>nomförande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b="1" i="1">
                <a:latin typeface="Trebuchet MS" panose="020B0703020202090204" pitchFamily="34" charset="0"/>
              </a:rPr>
              <a:t>Av</a:t>
            </a:r>
            <a:r>
              <a:rPr lang="sv-SE" altLang="sv-SE" sz="1500">
                <a:latin typeface="Trebuchet MS" panose="020B0703020202090204" pitchFamily="34" charset="0"/>
              </a:rPr>
              <a:t>slutning och avrapportering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38C8BDC2-7CBE-9E41-A84D-2A4B123D8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771900"/>
            <a:ext cx="5200650" cy="119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470885AA-B6B4-644E-97A0-310C6F25D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3714750"/>
            <a:ext cx="1191" cy="114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B477F57D-03F4-824C-BEF9-487D2D067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6300" y="3714750"/>
            <a:ext cx="1191" cy="114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14CBBE36-7CB9-6545-A3CC-66A1E3F24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657600"/>
            <a:ext cx="1191" cy="1714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81F7A9B0-D597-7E48-9420-1050E425A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835" y="3350419"/>
            <a:ext cx="328679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In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4CAF512A-3F8D-954A-9476-DC08F8A34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3293269"/>
            <a:ext cx="341503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Pl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DCBFE8E3-7EFD-F144-9EA7-0E1559B9E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235" y="3293269"/>
            <a:ext cx="444095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Ge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1AD94119-3BB0-F446-B1F9-0125C6C85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535" y="3293269"/>
            <a:ext cx="401456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Av</a:t>
            </a:r>
          </a:p>
        </p:txBody>
      </p:sp>
    </p:spTree>
    <p:extLst>
      <p:ext uri="{BB962C8B-B14F-4D97-AF65-F5344CB8AC3E}">
        <p14:creationId xmlns:p14="http://schemas.microsoft.com/office/powerpoint/2010/main" val="397006758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690BF41C-D68F-A04A-A9DC-909676FB8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160" y="573881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 b="1" i="1">
                <a:solidFill>
                  <a:srgbClr val="465E9C"/>
                </a:solidFill>
                <a:latin typeface="Trebuchet MS" panose="020B0703020202090204" pitchFamily="34" charset="0"/>
              </a:rPr>
              <a:t>Intressenter</a:t>
            </a: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 </a:t>
            </a:r>
            <a:r>
              <a:rPr lang="en-US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–</a:t>
            </a: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 viktiga i projekt</a:t>
            </a:r>
          </a:p>
        </p:txBody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420F1BAC-5B0B-5A4F-B5F5-988DC17C5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815704"/>
            <a:ext cx="5715000" cy="243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>
                <a:latin typeface="Trebuchet MS" panose="020B0703020202090204" pitchFamily="34" charset="0"/>
              </a:rPr>
              <a:t>Intressentanalys </a:t>
            </a:r>
            <a:r>
              <a:rPr lang="en-US" altLang="sv-SE" sz="1500">
                <a:latin typeface="Trebuchet MS" panose="020B0703020202090204" pitchFamily="34" charset="0"/>
              </a:rPr>
              <a:t>–</a:t>
            </a:r>
            <a:r>
              <a:rPr lang="sv-SE" altLang="sv-SE" sz="1500">
                <a:latin typeface="Trebuchet MS" panose="020B0703020202090204" pitchFamily="34" charset="0"/>
              </a:rPr>
              <a:t> för att hitta de som kan ge projektet framgång</a:t>
            </a:r>
          </a:p>
          <a:p>
            <a:pPr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>
                <a:latin typeface="Trebuchet MS" panose="020B0703020202090204" pitchFamily="34" charset="0"/>
              </a:rPr>
              <a:t>Vilka har intresse av att projektet blir - eller inte blir - genomfört?</a:t>
            </a:r>
          </a:p>
          <a:p>
            <a:pPr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>
                <a:latin typeface="Trebuchet MS" panose="020B0703020202090204" pitchFamily="34" charset="0"/>
              </a:rPr>
              <a:t>Vilka har någon form av utbytersrelation med projektet?</a:t>
            </a:r>
          </a:p>
          <a:p>
            <a:pPr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>
                <a:latin typeface="Trebuchet MS" panose="020B0703020202090204" pitchFamily="34" charset="0"/>
              </a:rPr>
              <a:t>primära /sekundära (inte alltid entydig avgränsning)</a:t>
            </a:r>
          </a:p>
          <a:p>
            <a:pPr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>
                <a:latin typeface="Trebuchet MS" panose="020B0703020202090204" pitchFamily="34" charset="0"/>
              </a:rPr>
              <a:t>Analysera m a p utbyte/relationer/makt (ofta Sammanflätade!)</a:t>
            </a:r>
          </a:p>
        </p:txBody>
      </p:sp>
    </p:spTree>
    <p:extLst>
      <p:ext uri="{BB962C8B-B14F-4D97-AF65-F5344CB8AC3E}">
        <p14:creationId xmlns:p14="http://schemas.microsoft.com/office/powerpoint/2010/main" val="189677046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D26C934A-5534-374D-ADB7-A1114F8C2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235" y="411956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075">
                <a:solidFill>
                  <a:srgbClr val="465E9C"/>
                </a:solidFill>
                <a:latin typeface="Trebuchet MS" panose="020B0703020202090204" pitchFamily="34" charset="0"/>
              </a:rPr>
              <a:t>Projektets sammanhang </a:t>
            </a:r>
            <a:r>
              <a:rPr lang="en-US" altLang="sv-SE" sz="3075">
                <a:solidFill>
                  <a:srgbClr val="465E9C"/>
                </a:solidFill>
                <a:latin typeface="Trebuchet MS" panose="020B0703020202090204" pitchFamily="34" charset="0"/>
              </a:rPr>
              <a:t>–</a:t>
            </a:r>
            <a:r>
              <a:rPr lang="sv-SE" altLang="sv-SE" sz="3075">
                <a:solidFill>
                  <a:srgbClr val="465E9C"/>
                </a:solidFill>
                <a:latin typeface="Trebuchet MS" panose="020B0703020202090204" pitchFamily="34" charset="0"/>
              </a:rPr>
              <a:t> hur kan organisationen se ut?</a:t>
            </a:r>
          </a:p>
        </p:txBody>
      </p:sp>
      <p:sp>
        <p:nvSpPr>
          <p:cNvPr id="14338" name="Oval 2">
            <a:extLst>
              <a:ext uri="{FF2B5EF4-FFF2-40B4-BE49-F238E27FC236}">
                <a16:creationId xmlns:a16="http://schemas.microsoft.com/office/drawing/2014/main" id="{21F1A3ED-202F-AB45-86E3-B1183679A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1" y="3219451"/>
            <a:ext cx="1584722" cy="1240631"/>
          </a:xfrm>
          <a:prstGeom prst="ellips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>
            <a:outerShdw dist="17819" dir="2700000" algn="ctr" rotWithShape="0">
              <a:srgbClr val="808080">
                <a:alpha val="7501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 sz="1350"/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FA122B0E-D0D9-2B4A-BFB3-92B813A79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5306" y="2478881"/>
            <a:ext cx="1191" cy="74295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A12FFB37-5B9B-A54E-B48F-F1F7AF877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8841" y="2114550"/>
            <a:ext cx="1136592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Styrgrupp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04F26F93-D3FC-654D-8B94-1DF10728FF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44516" y="1941910"/>
            <a:ext cx="342900" cy="25241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DD9A18BB-F112-BE43-9826-B2B20CA6E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1729" y="1868092"/>
            <a:ext cx="1190" cy="28813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4343" name="Line 7">
            <a:extLst>
              <a:ext uri="{FF2B5EF4-FFF2-40B4-BE49-F238E27FC236}">
                <a16:creationId xmlns:a16="http://schemas.microsoft.com/office/drawing/2014/main" id="{3E9EAC83-24B5-B74E-8AB9-951A571C71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971675"/>
            <a:ext cx="342900" cy="201216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CB57BB66-B76E-0D4B-BC97-0DE16A74A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1578769"/>
            <a:ext cx="1444369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sv-SE" altLang="sv-SE" sz="1800"/>
              <a:t>Projektägare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C4DF6A04-1D00-E64B-90A4-FF7B945B5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3274219"/>
            <a:ext cx="1252008" cy="30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500"/>
              <a:t>projektledare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672C8EA3-8696-354F-A5C8-CA6CA7BB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079" y="1545432"/>
            <a:ext cx="2098394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/>
              <a:t>Samarbetspartners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C31C2D51-4FC9-6546-B3C7-411460A03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710" y="3759994"/>
            <a:ext cx="1418721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/>
              <a:t>projektgrupp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F696FA74-71CD-5742-B453-3FD51F7EC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772" y="2571750"/>
            <a:ext cx="1470017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/>
              <a:t>Följeforskare</a:t>
            </a: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106FA2EB-E2B1-E240-AB99-0FB26F9B25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0241" y="2462213"/>
            <a:ext cx="417909" cy="284560"/>
          </a:xfrm>
          <a:prstGeom prst="line">
            <a:avLst/>
          </a:prstGeom>
          <a:noFill/>
          <a:ln w="25560" cap="sq">
            <a:solidFill>
              <a:srgbClr val="FDA02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A5792B70-AAB5-EE40-ACBE-E4CE8EAE83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178" y="2950369"/>
            <a:ext cx="432197" cy="473869"/>
          </a:xfrm>
          <a:prstGeom prst="line">
            <a:avLst/>
          </a:prstGeom>
          <a:noFill/>
          <a:ln w="25560" cap="sq">
            <a:solidFill>
              <a:srgbClr val="FDA02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350"/>
          </a:p>
        </p:txBody>
      </p:sp>
    </p:spTree>
    <p:extLst>
      <p:ext uri="{BB962C8B-B14F-4D97-AF65-F5344CB8AC3E}">
        <p14:creationId xmlns:p14="http://schemas.microsoft.com/office/powerpoint/2010/main" val="206202209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51F68BF3-C30A-AB4B-852A-F71532CFD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316" y="205979"/>
            <a:ext cx="5437584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Målbegrepp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528B4F08-14E2-A54A-A4BE-9B965CA1E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771650"/>
            <a:ext cx="5829300" cy="165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i="1" dirty="0">
                <a:latin typeface="Trebuchet MS" panose="020B0703020202090204" pitchFamily="34" charset="0"/>
              </a:rPr>
              <a:t>Mål - </a:t>
            </a:r>
            <a:r>
              <a:rPr lang="sv-SE" altLang="sv-SE" sz="1500" dirty="0">
                <a:latin typeface="Trebuchet MS" panose="020B0703020202090204" pitchFamily="34" charset="0"/>
              </a:rPr>
              <a:t>resultat som skall uppnås vid viss tidpunkt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b="1" i="1" dirty="0">
                <a:solidFill>
                  <a:srgbClr val="FF0000"/>
                </a:solidFill>
                <a:latin typeface="Trebuchet MS" panose="020B0703020202090204" pitchFamily="34" charset="0"/>
              </a:rPr>
              <a:t>Projektmål</a:t>
            </a:r>
            <a:r>
              <a:rPr lang="sv-SE" altLang="sv-SE" sz="1500" b="1" dirty="0">
                <a:solidFill>
                  <a:srgbClr val="FF0000"/>
                </a:solidFill>
                <a:latin typeface="Trebuchet MS" panose="020B0703020202090204" pitchFamily="34" charset="0"/>
              </a:rPr>
              <a:t> –</a:t>
            </a:r>
            <a:r>
              <a:rPr lang="sv-SE" altLang="sv-SE" sz="1500" dirty="0">
                <a:latin typeface="Trebuchet MS" panose="020B0703020202090204" pitchFamily="34" charset="0"/>
              </a:rPr>
              <a:t> Samlad beskrivning av vad projektet skall göra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i="1" dirty="0">
                <a:latin typeface="Trebuchet MS" panose="020B0703020202090204" pitchFamily="34" charset="0"/>
              </a:rPr>
              <a:t>Resultat (alt </a:t>
            </a:r>
            <a:r>
              <a:rPr lang="sv-SE" altLang="sv-SE" sz="1500" b="1" dirty="0">
                <a:solidFill>
                  <a:srgbClr val="FF0000"/>
                </a:solidFill>
                <a:latin typeface="Trebuchet MS" panose="020B0703020202090204" pitchFamily="34" charset="0"/>
              </a:rPr>
              <a:t>produktmål</a:t>
            </a:r>
            <a:r>
              <a:rPr lang="sv-SE" altLang="sv-SE" sz="1500" i="1" dirty="0">
                <a:latin typeface="Trebuchet MS" panose="020B0703020202090204" pitchFamily="34" charset="0"/>
              </a:rPr>
              <a:t>) – ’</a:t>
            </a:r>
            <a:r>
              <a:rPr lang="sv-SE" altLang="sv-SE" sz="1500" dirty="0">
                <a:latin typeface="Trebuchet MS" panose="020B0703020202090204" pitchFamily="34" charset="0"/>
              </a:rPr>
              <a:t>antal </a:t>
            </a:r>
            <a:r>
              <a:rPr lang="sv-SE" altLang="sv-SE" sz="1500" dirty="0" err="1">
                <a:latin typeface="Trebuchet MS" panose="020B0703020202090204" pitchFamily="34" charset="0"/>
              </a:rPr>
              <a:t>prod</a:t>
            </a:r>
            <a:r>
              <a:rPr lang="sv-SE" altLang="sv-SE" sz="1500" dirty="0">
                <a:latin typeface="Trebuchet MS" panose="020B0703020202090204" pitchFamily="34" charset="0"/>
              </a:rPr>
              <a:t> enheter’, uppnått önskat läge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i="1" dirty="0">
                <a:latin typeface="Trebuchet MS" panose="020B0703020202090204" pitchFamily="34" charset="0"/>
              </a:rPr>
              <a:t>Syfte - </a:t>
            </a:r>
            <a:r>
              <a:rPr lang="sv-SE" altLang="sv-SE" sz="1500" dirty="0">
                <a:latin typeface="Trebuchet MS" panose="020B0703020202090204" pitchFamily="34" charset="0"/>
              </a:rPr>
              <a:t>inriktning, ej mätbart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b="1" i="1" dirty="0">
                <a:solidFill>
                  <a:srgbClr val="FF0000"/>
                </a:solidFill>
                <a:latin typeface="Trebuchet MS" panose="020B0703020202090204" pitchFamily="34" charset="0"/>
              </a:rPr>
              <a:t>Effekt(mål)</a:t>
            </a:r>
            <a:r>
              <a:rPr lang="sv-SE" altLang="sv-SE" sz="1500" i="1" dirty="0">
                <a:solidFill>
                  <a:srgbClr val="FF0000"/>
                </a:solidFill>
                <a:latin typeface="Trebuchet MS" panose="020B0703020202090204" pitchFamily="34" charset="0"/>
              </a:rPr>
              <a:t> </a:t>
            </a:r>
            <a:r>
              <a:rPr lang="sv-SE" altLang="sv-SE" sz="1500" i="1" dirty="0">
                <a:latin typeface="Trebuchet MS" panose="020B0703020202090204" pitchFamily="34" charset="0"/>
              </a:rPr>
              <a:t>- </a:t>
            </a:r>
            <a:r>
              <a:rPr lang="sv-SE" altLang="sv-SE" sz="1500" dirty="0">
                <a:latin typeface="Trebuchet MS" panose="020B0703020202090204" pitchFamily="34" charset="0"/>
              </a:rPr>
              <a:t>Önskade långsiktiga verkningar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endParaRPr lang="sv-SE" altLang="sv-SE" sz="1500" dirty="0">
              <a:latin typeface="Trebuchet MS" panose="020B0703020202090204" pitchFamily="34" charset="0"/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500" dirty="0">
                <a:latin typeface="Trebuchet MS" panose="020B0703020202090204" pitchFamily="34" charset="0"/>
              </a:rPr>
              <a:t>OBS! Terminologin är inte helt enhetlig/standardiserad</a:t>
            </a:r>
          </a:p>
        </p:txBody>
      </p:sp>
    </p:spTree>
    <p:extLst>
      <p:ext uri="{BB962C8B-B14F-4D97-AF65-F5344CB8AC3E}">
        <p14:creationId xmlns:p14="http://schemas.microsoft.com/office/powerpoint/2010/main" val="518631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>
            <a:extLst>
              <a:ext uri="{FF2B5EF4-FFF2-40B4-BE49-F238E27FC236}">
                <a16:creationId xmlns:a16="http://schemas.microsoft.com/office/drawing/2014/main" id="{8A6E4BF3-77FA-FC41-8152-584CDC76B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80" y="430831"/>
            <a:ext cx="43434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 dirty="0">
                <a:solidFill>
                  <a:srgbClr val="465E9C"/>
                </a:solidFill>
                <a:latin typeface="Trebuchet MS" panose="020B0703020202090204" pitchFamily="34" charset="0"/>
              </a:rPr>
              <a:t>Projektbeskrivningar</a:t>
            </a: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320CB3D3-A711-BC47-B237-9D3489175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418" y="1380079"/>
            <a:ext cx="6449502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i="1" dirty="0">
                <a:latin typeface="Trebuchet MS" panose="020B0703020202090204" pitchFamily="34" charset="0"/>
              </a:rPr>
              <a:t>Projektplan</a:t>
            </a:r>
            <a:r>
              <a:rPr lang="sv-SE" altLang="sv-SE" sz="1650" dirty="0">
                <a:latin typeface="Trebuchet MS" panose="020B0703020202090204" pitchFamily="34" charset="0"/>
              </a:rPr>
              <a:t> - övergripande begrepp (tidsplan, budget, organisation etc.) Skapas i ett tidigt skede och syftar till att kommunicera projektet (internt/externt). Få detaljer - kommer senare i detaljplaner. 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i="1" dirty="0">
                <a:latin typeface="Trebuchet MS" panose="020B0703020202090204" pitchFamily="34" charset="0"/>
              </a:rPr>
              <a:t>Projektbeskrivning</a:t>
            </a:r>
            <a:r>
              <a:rPr lang="sv-SE" altLang="sv-SE" sz="1650" dirty="0">
                <a:latin typeface="Trebuchet MS" panose="020B0703020202090204" pitchFamily="34" charset="0"/>
              </a:rPr>
              <a:t> - </a:t>
            </a:r>
            <a:r>
              <a:rPr lang="ja-JP" altLang="sv-SE" sz="1650">
                <a:latin typeface="Trebuchet MS" panose="020B0703020202090204" pitchFamily="34" charset="0"/>
              </a:rPr>
              <a:t>’</a:t>
            </a:r>
            <a:r>
              <a:rPr lang="sv-SE" altLang="sv-SE" sz="1650" dirty="0">
                <a:latin typeface="Trebuchet MS" panose="020B0703020202090204" pitchFamily="34" charset="0"/>
              </a:rPr>
              <a:t>lösare</a:t>
            </a:r>
            <a:r>
              <a:rPr lang="ja-JP" altLang="sv-SE" sz="1650">
                <a:latin typeface="Trebuchet MS" panose="020B0703020202090204" pitchFamily="34" charset="0"/>
              </a:rPr>
              <a:t>’</a:t>
            </a:r>
            <a:r>
              <a:rPr lang="sv-SE" altLang="sv-SE" sz="1650" dirty="0">
                <a:latin typeface="Trebuchet MS" panose="020B0703020202090204" pitchFamily="34" charset="0"/>
              </a:rPr>
              <a:t> begrepp (’abstract’)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i="1" dirty="0">
                <a:latin typeface="Trebuchet MS" panose="020B0703020202090204" pitchFamily="34" charset="0"/>
              </a:rPr>
              <a:t>Projektansökan </a:t>
            </a:r>
            <a:r>
              <a:rPr lang="sv-SE" altLang="sv-SE" sz="1650" dirty="0">
                <a:latin typeface="Trebuchet MS" panose="020B0703020202090204" pitchFamily="34" charset="0"/>
              </a:rPr>
              <a:t>– skrivs för att erhålla medel</a:t>
            </a:r>
            <a:endParaRPr lang="sv-SE" altLang="sv-SE" sz="1650" i="1" dirty="0">
              <a:latin typeface="Trebuchet MS" panose="020B0703020202090204" pitchFamily="34" charset="0"/>
            </a:endParaRP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i="1" dirty="0">
                <a:latin typeface="Trebuchet MS" panose="020B0703020202090204" pitchFamily="34" charset="0"/>
              </a:rPr>
              <a:t>Uppdragsbeskrivning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i="1" dirty="0">
                <a:latin typeface="Trebuchet MS" panose="020B0703020202090204" pitchFamily="34" charset="0"/>
              </a:rPr>
              <a:t>Etc.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endParaRPr lang="sv-SE" altLang="sv-SE" sz="1650" i="1" dirty="0">
              <a:latin typeface="Trebuchet MS" panose="020B0703020202090204" pitchFamily="34" charset="0"/>
            </a:endParaRPr>
          </a:p>
          <a:p>
            <a:pPr marL="112713" indent="0">
              <a:spcBef>
                <a:spcPts val="413"/>
              </a:spcBef>
              <a:buClr>
                <a:srgbClr val="FDA023"/>
              </a:buClr>
            </a:pPr>
            <a:r>
              <a:rPr lang="sv-SE" altLang="sv-SE" sz="1650" dirty="0">
                <a:latin typeface="Trebuchet MS" panose="020B0703020202090204" pitchFamily="34" charset="0"/>
              </a:rPr>
              <a:t>Olika målgrupper som man kommunicerar med (’inåt’/’utåt’)</a:t>
            </a:r>
          </a:p>
        </p:txBody>
      </p:sp>
    </p:spTree>
    <p:extLst>
      <p:ext uri="{BB962C8B-B14F-4D97-AF65-F5344CB8AC3E}">
        <p14:creationId xmlns:p14="http://schemas.microsoft.com/office/powerpoint/2010/main" val="178680869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F64F8E46-D4B6-CF46-AABB-42E2B6257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05979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sv-SE" sz="3450">
                <a:solidFill>
                  <a:srgbClr val="465E9C"/>
                </a:solidFill>
                <a:latin typeface="Calibri" panose="020F0502020204030204" pitchFamily="34" charset="0"/>
              </a:rPr>
              <a:t>Vad är det viktigaste i projekt?</a:t>
            </a:r>
          </a:p>
        </p:txBody>
      </p:sp>
      <p:cxnSp>
        <p:nvCxnSpPr>
          <p:cNvPr id="17410" name="AutoShape 2">
            <a:extLst>
              <a:ext uri="{FF2B5EF4-FFF2-40B4-BE49-F238E27FC236}">
                <a16:creationId xmlns:a16="http://schemas.microsoft.com/office/drawing/2014/main" id="{345AF114-6598-5143-97D2-BDFF8CE53A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18085" y="2680098"/>
            <a:ext cx="5076825" cy="1190"/>
          </a:xfrm>
          <a:prstGeom prst="straightConnector1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arrow" w="med" len="med"/>
          </a:ln>
          <a:effectLst>
            <a:outerShdw dist="25560" algn="ctr" rotWithShape="0">
              <a:srgbClr val="808080">
                <a:alpha val="6002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1" name="AutoShape 3">
            <a:extLst>
              <a:ext uri="{FF2B5EF4-FFF2-40B4-BE49-F238E27FC236}">
                <a16:creationId xmlns:a16="http://schemas.microsoft.com/office/drawing/2014/main" id="{DF17201B-FA91-8840-9ED5-8EC818102C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81288" y="2895600"/>
            <a:ext cx="1027510" cy="1027510"/>
          </a:xfrm>
          <a:prstGeom prst="straightConnector1">
            <a:avLst/>
          </a:prstGeom>
          <a:noFill/>
          <a:ln w="25560" cap="sq">
            <a:solidFill>
              <a:srgbClr val="FDA023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412" name="AutoShape 4">
            <a:extLst>
              <a:ext uri="{FF2B5EF4-FFF2-40B4-BE49-F238E27FC236}">
                <a16:creationId xmlns:a16="http://schemas.microsoft.com/office/drawing/2014/main" id="{918F8037-EE01-B748-90B9-AE36B64929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54029" y="2895600"/>
            <a:ext cx="2106215" cy="810816"/>
          </a:xfrm>
          <a:prstGeom prst="straightConnector1">
            <a:avLst/>
          </a:prstGeom>
          <a:noFill/>
          <a:ln w="25560" cap="sq">
            <a:solidFill>
              <a:srgbClr val="FDA023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413" name="Freeform 5">
            <a:extLst>
              <a:ext uri="{FF2B5EF4-FFF2-40B4-BE49-F238E27FC236}">
                <a16:creationId xmlns:a16="http://schemas.microsoft.com/office/drawing/2014/main" id="{038D2228-9B36-0E45-8E4C-39C185EB6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794" y="2085976"/>
            <a:ext cx="594122" cy="432197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G35" fmla="+- 1 0 0"/>
              <a:gd name="G36" fmla="+- 1 0 0"/>
              <a:gd name="G37" fmla="+- 1 0 0"/>
              <a:gd name="G38" fmla="+- 1 0 0"/>
              <a:gd name="G39" fmla="+- 1 0 0"/>
              <a:gd name="G40" fmla="+- 1 0 0"/>
              <a:gd name="G41" fmla="+- 1 0 0"/>
              <a:gd name="G42" fmla="+- 1 0 0"/>
              <a:gd name="G43" fmla="+- 1 0 0"/>
              <a:gd name="G44" fmla="+- 1 0 0"/>
              <a:gd name="G45" fmla="+- 1 0 0"/>
              <a:gd name="G46" fmla="+- 1 0 0"/>
              <a:gd name="G47" fmla="+- 1 0 0"/>
              <a:gd name="G48" fmla="+- 1 0 0"/>
              <a:gd name="G49" fmla="+- 1 0 0"/>
              <a:gd name="G50" fmla="+- 1 0 0"/>
              <a:gd name="G51" fmla="+- 1 0 0"/>
              <a:gd name="G52" fmla="+- 1 0 0"/>
              <a:gd name="G53" fmla="+- 1 0 0"/>
              <a:gd name="G54" fmla="+- 1 0 0"/>
              <a:gd name="G55" fmla="+- 1 0 0"/>
              <a:gd name="G56" fmla="+- 1 0 0"/>
              <a:gd name="G57" fmla="+- 1 0 0"/>
              <a:gd name="G58" fmla="+- 1 0 0"/>
              <a:gd name="G59" fmla="+- 1 0 0"/>
              <a:gd name="G60" fmla="+- 1 0 0"/>
              <a:gd name="G61" fmla="+- 1 0 0"/>
              <a:gd name="G62" fmla="+- 1 0 0"/>
              <a:gd name="G63" fmla="+- 1 0 0"/>
              <a:gd name="G64" fmla="+- 1 0 0"/>
              <a:gd name="G65" fmla="+- 1 0 0"/>
              <a:gd name="G66" fmla="+- 1 0 0"/>
              <a:gd name="G67" fmla="+- 1 0 0"/>
              <a:gd name="G68" fmla="+- 0 0 0"/>
              <a:gd name="G69" fmla="+- 1 0 0"/>
              <a:gd name="G70" fmla="+- 1 0 0"/>
              <a:gd name="G71" fmla="+- 1 0 0"/>
              <a:gd name="G72" fmla="+- 1 0 0"/>
              <a:gd name="G73" fmla="+- 1 0 0"/>
              <a:gd name="G74" fmla="+- 1 0 0"/>
              <a:gd name="G75" fmla="+- 1 0 0"/>
              <a:gd name="G76" fmla="+- 1 0 0"/>
              <a:gd name="G77" fmla="+- 1 0 0"/>
              <a:gd name="G78" fmla="+- 1 0 0"/>
              <a:gd name="G79" fmla="+- 1 0 0"/>
              <a:gd name="G80" fmla="+- 1 0 0"/>
              <a:gd name="G81" fmla="+- 1 0 0"/>
              <a:gd name="G82" fmla="+- 1 0 0"/>
              <a:gd name="G83" fmla="+- 0 0 0"/>
              <a:gd name="G84" fmla="+- 1 0 0"/>
              <a:gd name="G85" fmla="+- 1 0 0"/>
              <a:gd name="G86" fmla="+- 1 0 0"/>
              <a:gd name="G87" fmla="+- 1 0 0"/>
              <a:gd name="G88" fmla="+- 1 0 0"/>
              <a:gd name="G89" fmla="+- 1 0 0"/>
              <a:gd name="G90" fmla="+- 6266 0 0"/>
              <a:gd name="G91" fmla="+- 1 0 0"/>
              <a:gd name="G92" fmla="+- 1 0 0"/>
              <a:gd name="G93" fmla="+- 1 0 0"/>
              <a:gd name="G94" fmla="+- 1 0 0"/>
              <a:gd name="G95" fmla="+- 1 0 0"/>
              <a:gd name="G96" fmla="+- 1 0 0"/>
              <a:gd name="G97" fmla="+- 1 0 0"/>
              <a:gd name="G98" fmla="+- 1 0 0"/>
              <a:gd name="G99" fmla="+- 1 0 0"/>
              <a:gd name="G100" fmla="+- 1 0 0"/>
              <a:gd name="G101" fmla="+- 1 0 0"/>
              <a:gd name="G102" fmla="+- 1 0 0"/>
              <a:gd name="G103" fmla="+- 1 0 0"/>
              <a:gd name="G104" fmla="+- 1 0 0"/>
              <a:gd name="G105" fmla="+- 1 0 0"/>
              <a:gd name="G106" fmla="+- 1 0 0"/>
              <a:gd name="G107" fmla="+- 1 0 0"/>
              <a:gd name="T0" fmla="*/ 86056 w 43200"/>
              <a:gd name="T1" fmla="*/ 349186 h 43200"/>
              <a:gd name="T2" fmla="*/ 39608 w 43200"/>
              <a:gd name="T3" fmla="*/ 338555 h 43200"/>
              <a:gd name="T4" fmla="*/ 127039 w 43200"/>
              <a:gd name="T5" fmla="*/ 465532 h 43200"/>
              <a:gd name="T6" fmla="*/ 106722 w 43200"/>
              <a:gd name="T7" fmla="*/ 470615 h 43200"/>
              <a:gd name="T8" fmla="*/ 302159 w 43200"/>
              <a:gd name="T9" fmla="*/ 521438 h 43200"/>
              <a:gd name="T10" fmla="*/ 289910 w 43200"/>
              <a:gd name="T11" fmla="*/ 498227 h 43200"/>
              <a:gd name="T12" fmla="*/ 528604 w 43200"/>
              <a:gd name="T13" fmla="*/ 463558 h 43200"/>
              <a:gd name="T14" fmla="*/ 523708 w 43200"/>
              <a:gd name="T15" fmla="*/ 489023 h 43200"/>
              <a:gd name="T16" fmla="*/ 625827 w 43200"/>
              <a:gd name="T17" fmla="*/ 306193 h 43200"/>
              <a:gd name="T18" fmla="*/ 685441 w 43200"/>
              <a:gd name="T19" fmla="*/ 401383 h 43200"/>
              <a:gd name="T20" fmla="*/ 766454 w 43200"/>
              <a:gd name="T21" fmla="*/ 204813 h 43200"/>
              <a:gd name="T22" fmla="*/ 739902 w 43200"/>
              <a:gd name="T23" fmla="*/ 240510 h 43200"/>
              <a:gd name="T24" fmla="*/ 702751 w 43200"/>
              <a:gd name="T25" fmla="*/ 72380 h 43200"/>
              <a:gd name="T26" fmla="*/ 704145 w 43200"/>
              <a:gd name="T27" fmla="*/ 89241 h 43200"/>
              <a:gd name="T28" fmla="*/ 533206 w 43200"/>
              <a:gd name="T29" fmla="*/ 52717 h 43200"/>
              <a:gd name="T30" fmla="*/ 546813 w 43200"/>
              <a:gd name="T31" fmla="*/ 31214 h 43200"/>
              <a:gd name="T32" fmla="*/ 406002 w 43200"/>
              <a:gd name="T33" fmla="*/ 62962 h 43200"/>
              <a:gd name="T34" fmla="*/ 412585 w 43200"/>
              <a:gd name="T35" fmla="*/ 44420 h 43200"/>
              <a:gd name="T36" fmla="*/ 256719 w 43200"/>
              <a:gd name="T37" fmla="*/ 69258 h 43200"/>
              <a:gd name="T38" fmla="*/ 280558 w 43200"/>
              <a:gd name="T39" fmla="*/ 87240 h 43200"/>
              <a:gd name="T40" fmla="*/ 75677 w 43200"/>
              <a:gd name="T41" fmla="*/ 210616 h 43200"/>
              <a:gd name="T42" fmla="*/ 71515 w 43200"/>
              <a:gd name="T43" fmla="*/ 191687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3200" h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w="43200" h="43200" fill="none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rgbClr val="71685C"/>
          </a:solidFill>
          <a:ln w="12600" cap="flat">
            <a:solidFill>
              <a:srgbClr val="6F6659"/>
            </a:solidFill>
            <a:round/>
            <a:headEnd/>
            <a:tailEnd/>
          </a:ln>
          <a:effectLst>
            <a:outerShdw dist="25560" algn="ctr" rotWithShape="0">
              <a:srgbClr val="000000">
                <a:alpha val="60022"/>
              </a:srgbClr>
            </a:outerShdw>
          </a:effectLst>
        </p:spPr>
        <p:txBody>
          <a:bodyPr wrap="none" anchor="ctr"/>
          <a:lstStyle/>
          <a:p>
            <a:endParaRPr lang="sv-SE" sz="135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E6D56433-9C76-1D4F-B2B9-87B36A2EB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191" y="2139554"/>
            <a:ext cx="1303304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/>
              <a:t>Produktmål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8C83E464-EDFF-2542-A960-5928D0720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594" y="3868341"/>
            <a:ext cx="1995802" cy="3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/>
              <a:t>Lärandeprocesser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48AE54B5-8FC3-B044-9670-6C5A41ADB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085" y="1418341"/>
            <a:ext cx="4727319" cy="62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500" tIns="35100" rIns="67500" bIns="351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sv-SE" sz="1800" dirty="0" err="1"/>
              <a:t>Prioritet</a:t>
            </a:r>
            <a:r>
              <a:rPr lang="en-US" altLang="sv-SE" sz="1800" dirty="0"/>
              <a:t> </a:t>
            </a:r>
            <a:r>
              <a:rPr lang="en-US" altLang="sv-SE" sz="1800" dirty="0" err="1"/>
              <a:t>på</a:t>
            </a:r>
            <a:r>
              <a:rPr lang="en-US" altLang="sv-SE" sz="1800" dirty="0"/>
              <a:t> process (</a:t>
            </a:r>
            <a:r>
              <a:rPr lang="en-US" altLang="sv-SE" sz="1800" dirty="0" err="1"/>
              <a:t>lärande</a:t>
            </a:r>
            <a:r>
              <a:rPr lang="en-US" altLang="sv-SE" sz="1800" dirty="0"/>
              <a:t>) </a:t>
            </a:r>
            <a:r>
              <a:rPr lang="en-US" altLang="sv-SE" sz="1800" dirty="0" err="1"/>
              <a:t>eller</a:t>
            </a:r>
            <a:r>
              <a:rPr lang="en-US" altLang="sv-SE" sz="1800" dirty="0"/>
              <a:t> “</a:t>
            </a:r>
            <a:r>
              <a:rPr lang="en-US" altLang="sv-SE" sz="1800" dirty="0" err="1"/>
              <a:t>produkt</a:t>
            </a:r>
            <a:r>
              <a:rPr lang="en-US" altLang="sv-SE" sz="1800" dirty="0"/>
              <a:t>”?</a:t>
            </a:r>
          </a:p>
          <a:p>
            <a:pPr>
              <a:buClrTx/>
              <a:buFontTx/>
              <a:buNone/>
            </a:pPr>
            <a:r>
              <a:rPr lang="en-US" altLang="sv-SE" sz="1800" i="1" dirty="0" err="1"/>
              <a:t>Målinriktade</a:t>
            </a:r>
            <a:r>
              <a:rPr lang="en-US" altLang="sv-SE" sz="1800" dirty="0"/>
              <a:t> </a:t>
            </a:r>
            <a:r>
              <a:rPr lang="en-US" altLang="sv-SE" sz="1800" dirty="0" err="1"/>
              <a:t>eller</a:t>
            </a:r>
            <a:r>
              <a:rPr lang="en-US" altLang="sv-SE" sz="1800" dirty="0"/>
              <a:t> </a:t>
            </a:r>
            <a:r>
              <a:rPr lang="en-US" altLang="sv-SE" sz="1800" i="1" dirty="0" err="1"/>
              <a:t>målsökande</a:t>
            </a:r>
            <a:endParaRPr lang="en-US" altLang="sv-SE" sz="1800" i="1" dirty="0"/>
          </a:p>
        </p:txBody>
      </p:sp>
    </p:spTree>
    <p:extLst>
      <p:ext uri="{BB962C8B-B14F-4D97-AF65-F5344CB8AC3E}">
        <p14:creationId xmlns:p14="http://schemas.microsoft.com/office/powerpoint/2010/main" val="143252961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13258" y="1109440"/>
            <a:ext cx="1252739" cy="125273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49225" y="1109440"/>
            <a:ext cx="1252739" cy="125273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63405" y="1109440"/>
            <a:ext cx="1252739" cy="125273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13258" y="2775942"/>
            <a:ext cx="1252739" cy="125273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949225" y="2775942"/>
            <a:ext cx="1252739" cy="125273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63405" y="2775942"/>
            <a:ext cx="1252739" cy="125273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4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/>
              <a:t>Introduktion</a:t>
            </a:r>
            <a:r>
              <a:rPr lang="en-US" sz="4000" dirty="0"/>
              <a:t> till </a:t>
            </a:r>
            <a:r>
              <a:rPr lang="en-US" sz="4000" dirty="0" err="1"/>
              <a:t>projektledning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sv-SE" altLang="sv-SE" dirty="0">
                <a:latin typeface="Trebuchet MS" panose="020B0703020202090204" pitchFamily="34" charset="0"/>
              </a:rPr>
              <a:t>Projektledning med inriktning mot social innovation och samhällsentreprenörskap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Fredrik Björk, Dept. Urban Studies, Malmö University || </a:t>
            </a:r>
            <a:r>
              <a:rPr lang="sv-SE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fredrik.bjork@mau.se</a:t>
            </a:r>
            <a:r>
              <a:rPr lang="sv-SE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|| </a:t>
            </a:r>
            <a:fld id="{F9E380E2-0BFE-1F40-BAA3-1F2566CF9DC2}" type="datetime1">
              <a:rPr lang="sv-SE" smtClean="0">
                <a:solidFill>
                  <a:schemeClr val="bg2">
                    <a:lumMod val="75000"/>
                  </a:schemeClr>
                </a:solidFill>
              </a:rPr>
              <a:t>2020-09-07</a:t>
            </a:fld>
            <a:r>
              <a:rPr lang="sv-SE" dirty="0">
                <a:solidFill>
                  <a:schemeClr val="bg2">
                    <a:lumMod val="75000"/>
                  </a:schemeClr>
                </a:solidFill>
              </a:rPr>
              <a:t>||</a:t>
            </a:r>
          </a:p>
        </p:txBody>
      </p:sp>
    </p:spTree>
    <p:extLst>
      <p:ext uri="{BB962C8B-B14F-4D97-AF65-F5344CB8AC3E}">
        <p14:creationId xmlns:p14="http://schemas.microsoft.com/office/powerpoint/2010/main" val="295883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F8C41F8A-01EE-AD45-B99A-09C34A1A8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507" y="635349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 dirty="0">
                <a:solidFill>
                  <a:srgbClr val="465E9C"/>
                </a:solidFill>
                <a:latin typeface="Cambria" panose="02040503050406030204" pitchFamily="18" charset="0"/>
              </a:rPr>
              <a:t>Projekt kan ses som 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FE1D676-2976-3742-BD34-1B12CBCA2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533" y="1836255"/>
            <a:ext cx="5715000" cy="2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Calibri" panose="020F0502020204030204" pitchFamily="34" charset="0"/>
              </a:rPr>
              <a:t>Organiseringsform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Calibri" panose="020F0502020204030204" pitchFamily="34" charset="0"/>
              </a:rPr>
              <a:t>Finansieringsform</a:t>
            </a:r>
          </a:p>
        </p:txBody>
      </p:sp>
    </p:spTree>
    <p:extLst>
      <p:ext uri="{BB962C8B-B14F-4D97-AF65-F5344CB8AC3E}">
        <p14:creationId xmlns:p14="http://schemas.microsoft.com/office/powerpoint/2010/main" val="752906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FDFD8C2-4DC0-4841-85C1-A2595D248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435" y="547885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 dirty="0">
                <a:solidFill>
                  <a:srgbClr val="465E9C"/>
                </a:solidFill>
                <a:latin typeface="Cambria" panose="02040503050406030204" pitchFamily="18" charset="0"/>
              </a:rPr>
              <a:t>Projekt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91644678-0AE4-E941-8A1B-0B4C396DC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435" y="1649150"/>
            <a:ext cx="5715000" cy="184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Calibri" panose="020F0502020204030204" pitchFamily="34" charset="0"/>
              </a:rPr>
              <a:t>Projektlitteraturen – ofta fast i industriellt tänkande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Calibri" panose="020F0502020204030204" pitchFamily="34" charset="0"/>
              </a:rPr>
              <a:t>Projekt – för en del skapar det frihet, handlingsutrymme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Calibri" panose="020F0502020204030204" pitchFamily="34" charset="0"/>
              </a:rPr>
              <a:t>För andra – ”projektsjuka”</a:t>
            </a:r>
          </a:p>
        </p:txBody>
      </p:sp>
    </p:spTree>
    <p:extLst>
      <p:ext uri="{BB962C8B-B14F-4D97-AF65-F5344CB8AC3E}">
        <p14:creationId xmlns:p14="http://schemas.microsoft.com/office/powerpoint/2010/main" val="19127949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1AF23B53-2701-1345-8690-5EE632995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086" y="847124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075" dirty="0">
                <a:solidFill>
                  <a:srgbClr val="465E9C"/>
                </a:solidFill>
                <a:latin typeface="Trebuchet MS" panose="020B0703020202090204" pitchFamily="34" charset="0"/>
              </a:rPr>
              <a:t>Fem karakteristika:</a:t>
            </a:r>
            <a:br>
              <a:rPr lang="en-US" altLang="sv-SE" sz="3075" dirty="0">
                <a:solidFill>
                  <a:srgbClr val="465E9C"/>
                </a:solidFill>
                <a:latin typeface="Trebuchet MS" panose="020B0703020202090204" pitchFamily="34" charset="0"/>
              </a:rPr>
            </a:br>
            <a:r>
              <a:rPr lang="sv-SE" altLang="sv-SE" sz="3075" dirty="0">
                <a:solidFill>
                  <a:srgbClr val="465E9C"/>
                </a:solidFill>
                <a:latin typeface="Trebuchet MS" panose="020B0703020202090204" pitchFamily="34" charset="0"/>
              </a:rPr>
              <a:t>utmärker de flesta projekt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9CBB18BA-EFE5-F247-AAFD-9154EDFB0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924050"/>
            <a:ext cx="57150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>
                <a:latin typeface="Trebuchet MS" panose="020B0703020202090204" pitchFamily="34" charset="0"/>
              </a:rPr>
              <a:t>Tillfälliga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>
                <a:latin typeface="Trebuchet MS" panose="020B0703020202090204" pitchFamily="34" charset="0"/>
              </a:rPr>
              <a:t>Skapande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>
                <a:latin typeface="Trebuchet MS" panose="020B0703020202090204" pitchFamily="34" charset="0"/>
              </a:rPr>
              <a:t>Engångskaraktär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>
                <a:latin typeface="Trebuchet MS" panose="020B0703020202090204" pitchFamily="34" charset="0"/>
              </a:rPr>
              <a:t>Viktiga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>
                <a:latin typeface="Trebuchet MS" panose="020B0703020202090204" pitchFamily="34" charset="0"/>
              </a:rPr>
              <a:t>Omfattande, komplexa</a:t>
            </a:r>
          </a:p>
        </p:txBody>
      </p:sp>
    </p:spTree>
    <p:extLst>
      <p:ext uri="{BB962C8B-B14F-4D97-AF65-F5344CB8AC3E}">
        <p14:creationId xmlns:p14="http://schemas.microsoft.com/office/powerpoint/2010/main" val="4278539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>
            <a:extLst>
              <a:ext uri="{FF2B5EF4-FFF2-40B4-BE49-F238E27FC236}">
                <a16:creationId xmlns:a16="http://schemas.microsoft.com/office/drawing/2014/main" id="{A8DA07A2-8DE2-7C49-80A4-3C1AF9A45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939" y="789312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Hur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 </a:t>
            </a: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hänger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 </a:t>
            </a: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projektledning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 </a:t>
            </a: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och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 </a:t>
            </a: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samhällsentreprenörskap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 </a:t>
            </a:r>
            <a:r>
              <a:rPr lang="en-US" altLang="sv-SE" dirty="0" err="1">
                <a:solidFill>
                  <a:srgbClr val="465E9C"/>
                </a:solidFill>
                <a:latin typeface="Calibri" panose="020F0502020204030204" pitchFamily="34" charset="0"/>
              </a:rPr>
              <a:t>ihop</a:t>
            </a:r>
            <a:r>
              <a:rPr lang="en-US" altLang="sv-SE" dirty="0">
                <a:solidFill>
                  <a:srgbClr val="465E9C"/>
                </a:solidFill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35E54CB4-8856-3249-B00F-12CFF2A5F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815775"/>
            <a:ext cx="6172200" cy="253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en-US" altLang="sv-SE" sz="1800" dirty="0" err="1">
                <a:latin typeface="Calibri" panose="020F0502020204030204" pitchFamily="34" charset="0"/>
              </a:rPr>
              <a:t>Projekt</a:t>
            </a:r>
            <a:r>
              <a:rPr lang="en-US" altLang="sv-SE" sz="1800" dirty="0">
                <a:latin typeface="Calibri" panose="020F0502020204030204" pitchFamily="34" charset="0"/>
              </a:rPr>
              <a:t>: </a:t>
            </a:r>
            <a:r>
              <a:rPr lang="en-US" altLang="sv-SE" sz="1800" dirty="0" err="1">
                <a:latin typeface="Calibri" panose="020F0502020204030204" pitchFamily="34" charset="0"/>
              </a:rPr>
              <a:t>förändringsfokus</a:t>
            </a:r>
            <a:endParaRPr lang="en-US" altLang="sv-SE" sz="1800" dirty="0">
              <a:latin typeface="Calibri" panose="020F0502020204030204" pitchFamily="34" charset="0"/>
            </a:endParaRP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en-US" altLang="sv-SE" sz="1800" dirty="0" err="1">
                <a:latin typeface="Calibri" panose="020F0502020204030204" pitchFamily="34" charset="0"/>
              </a:rPr>
              <a:t>Många</a:t>
            </a:r>
            <a:r>
              <a:rPr lang="en-US" altLang="sv-SE" sz="1800" dirty="0">
                <a:latin typeface="Calibri" panose="020F0502020204030204" pitchFamily="34" charset="0"/>
              </a:rPr>
              <a:t> SHE-</a:t>
            </a:r>
            <a:r>
              <a:rPr lang="en-US" altLang="sv-SE" sz="1800" dirty="0" err="1">
                <a:latin typeface="Calibri" panose="020F0502020204030204" pitchFamily="34" charset="0"/>
              </a:rPr>
              <a:t>initiativ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dirty="0" err="1">
                <a:latin typeface="Calibri" panose="020F0502020204030204" pitchFamily="34" charset="0"/>
              </a:rPr>
              <a:t>startas</a:t>
            </a:r>
            <a:r>
              <a:rPr lang="en-US" altLang="sv-SE" sz="1800" dirty="0">
                <a:latin typeface="Calibri" panose="020F0502020204030204" pitchFamily="34" charset="0"/>
              </a:rPr>
              <a:t> med </a:t>
            </a:r>
            <a:r>
              <a:rPr lang="en-US" altLang="sv-SE" sz="1800" dirty="0" err="1">
                <a:latin typeface="Calibri" panose="020F0502020204030204" pitchFamily="34" charset="0"/>
              </a:rPr>
              <a:t>projektstöd</a:t>
            </a:r>
            <a:endParaRPr lang="en-US" altLang="sv-SE" sz="1800" dirty="0">
              <a:latin typeface="Calibri" panose="020F0502020204030204" pitchFamily="34" charset="0"/>
            </a:endParaRP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en-US" altLang="sv-SE" sz="1800" dirty="0" err="1">
                <a:latin typeface="Calibri" panose="020F0502020204030204" pitchFamily="34" charset="0"/>
              </a:rPr>
              <a:t>Som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dirty="0" err="1">
                <a:latin typeface="Calibri" panose="020F0502020204030204" pitchFamily="34" charset="0"/>
              </a:rPr>
              <a:t>projektledare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dirty="0" err="1">
                <a:latin typeface="Calibri" panose="020F0502020204030204" pitchFamily="34" charset="0"/>
              </a:rPr>
              <a:t>efterfrågas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dirty="0" err="1">
                <a:latin typeface="Calibri" panose="020F0502020204030204" pitchFamily="34" charset="0"/>
              </a:rPr>
              <a:t>ofta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i="1" dirty="0" err="1">
                <a:latin typeface="Calibri" panose="020F0502020204030204" pitchFamily="34" charset="0"/>
              </a:rPr>
              <a:t>entreprenöriella</a:t>
            </a:r>
            <a:r>
              <a:rPr lang="en-US" altLang="sv-SE" sz="1800" dirty="0">
                <a:latin typeface="Calibri" panose="020F0502020204030204" pitchFamily="34" charset="0"/>
              </a:rPr>
              <a:t> </a:t>
            </a:r>
            <a:r>
              <a:rPr lang="en-US" altLang="sv-SE" sz="1800" dirty="0" err="1">
                <a:latin typeface="Calibri" panose="020F0502020204030204" pitchFamily="34" charset="0"/>
              </a:rPr>
              <a:t>egenskaper</a:t>
            </a:r>
            <a:r>
              <a:rPr lang="en-US" altLang="sv-SE" sz="1800" dirty="0">
                <a:latin typeface="Calibri" panose="020F0502020204030204" pitchFamily="34" charset="0"/>
              </a:rPr>
              <a:t> (</a:t>
            </a:r>
            <a:r>
              <a:rPr lang="en-US" altLang="sv-SE" sz="1800" dirty="0" err="1">
                <a:latin typeface="Calibri" panose="020F0502020204030204" pitchFamily="34" charset="0"/>
              </a:rPr>
              <a:t>lösningsfokus</a:t>
            </a:r>
            <a:r>
              <a:rPr lang="en-US" altLang="sv-SE" sz="1800" dirty="0">
                <a:latin typeface="Calibri" panose="020F0502020204030204" pitchFamily="34" charset="0"/>
              </a:rPr>
              <a:t>, </a:t>
            </a:r>
            <a:r>
              <a:rPr lang="en-US" altLang="sv-SE" sz="1800" dirty="0" err="1">
                <a:latin typeface="Calibri" panose="020F0502020204030204" pitchFamily="34" charset="0"/>
              </a:rPr>
              <a:t>organisationsbyggande</a:t>
            </a:r>
            <a:r>
              <a:rPr lang="en-US" altLang="sv-SE" sz="1800" dirty="0">
                <a:latin typeface="Calibri" panose="020F0502020204030204" pitchFamily="34" charset="0"/>
              </a:rPr>
              <a:t> etc.)</a:t>
            </a:r>
          </a:p>
        </p:txBody>
      </p:sp>
    </p:spTree>
    <p:extLst>
      <p:ext uri="{BB962C8B-B14F-4D97-AF65-F5344CB8AC3E}">
        <p14:creationId xmlns:p14="http://schemas.microsoft.com/office/powerpoint/2010/main" val="3489043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id="{8F6A2A99-9EBF-2A45-A91C-4A1906C88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05979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Projektbegreppets historia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86B3BA25-941B-814F-8150-45507D9A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377709"/>
            <a:ext cx="5829300" cy="335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413"/>
              </a:spcBef>
            </a:pPr>
            <a:r>
              <a:rPr lang="sv-SE" altLang="sv-SE" sz="1650" b="1" dirty="0">
                <a:latin typeface="Trebuchet MS" panose="020B0703020202090204" pitchFamily="34" charset="0"/>
              </a:rPr>
              <a:t>BAKGRUND – samhällsförändring under 1900-t andra hälft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 ’Efterkrigstiden’ (c. 1945-1973) stark ekonomisk tillväxt - växande offentlig sektor – sedan akut ekonomisk kris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 Stora offentliga underskott (80-90-talen)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 </a:t>
            </a:r>
            <a:r>
              <a:rPr lang="sv-SE" altLang="sv-SE" sz="1650" i="1" dirty="0">
                <a:latin typeface="Trebuchet MS" panose="020B0703020202090204" pitchFamily="34" charset="0"/>
              </a:rPr>
              <a:t>New Public Management </a:t>
            </a:r>
            <a:r>
              <a:rPr lang="sv-SE" altLang="sv-SE" sz="1650" dirty="0">
                <a:latin typeface="Trebuchet MS" panose="020B0703020202090204" pitchFamily="34" charset="0"/>
              </a:rPr>
              <a:t>(Thatcher/Nyliberalism)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 Offentlig sektor: mer ’kundorienterad’ (beställare-</a:t>
            </a:r>
            <a:r>
              <a:rPr lang="sv-SE" altLang="sv-SE" sz="1650" dirty="0" err="1">
                <a:latin typeface="Trebuchet MS" panose="020B0703020202090204" pitchFamily="34" charset="0"/>
              </a:rPr>
              <a:t>utföraremodeller</a:t>
            </a:r>
            <a:r>
              <a:rPr lang="sv-SE" altLang="sv-SE" sz="1650" dirty="0">
                <a:latin typeface="Trebuchet MS" panose="020B0703020202090204" pitchFamily="34" charset="0"/>
              </a:rPr>
              <a:t>); hitta lösningar från näringslivet </a:t>
            </a:r>
            <a:r>
              <a:rPr lang="en-US" altLang="sv-SE" sz="1650" dirty="0">
                <a:latin typeface="Trebuchet MS" panose="020B0703020202090204" pitchFamily="34" charset="0"/>
              </a:rPr>
              <a:t>–</a:t>
            </a:r>
            <a:r>
              <a:rPr lang="sv-SE" altLang="sv-SE" sz="1650" dirty="0">
                <a:latin typeface="Trebuchet MS" panose="020B0703020202090204" pitchFamily="34" charset="0"/>
              </a:rPr>
              <a:t> som per definition var </a:t>
            </a:r>
            <a:r>
              <a:rPr lang="ja-JP" altLang="sv-SE" sz="1650">
                <a:latin typeface="Trebuchet MS" panose="020B0703020202090204" pitchFamily="34" charset="0"/>
              </a:rPr>
              <a:t>”</a:t>
            </a:r>
            <a:r>
              <a:rPr lang="sv-SE" altLang="sv-SE" sz="1650" dirty="0">
                <a:latin typeface="Trebuchet MS" panose="020B0703020202090204" pitchFamily="34" charset="0"/>
              </a:rPr>
              <a:t>bättre</a:t>
            </a:r>
            <a:r>
              <a:rPr lang="ja-JP" altLang="sv-SE" sz="1650">
                <a:latin typeface="Trebuchet MS" panose="020B0703020202090204" pitchFamily="34" charset="0"/>
              </a:rPr>
              <a:t>”</a:t>
            </a:r>
          </a:p>
          <a:p>
            <a:pPr>
              <a:lnSpc>
                <a:spcPct val="90000"/>
              </a:lnSpc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 Bygger på rationell, industriell logik </a:t>
            </a:r>
            <a:r>
              <a:rPr lang="en-US" altLang="sv-SE" sz="1650" dirty="0">
                <a:latin typeface="Trebuchet MS" panose="020B0703020202090204" pitchFamily="34" charset="0"/>
              </a:rPr>
              <a:t>–</a:t>
            </a:r>
            <a:r>
              <a:rPr lang="sv-SE" altLang="sv-SE" sz="1650" dirty="0">
                <a:latin typeface="Trebuchet MS" panose="020B0703020202090204" pitchFamily="34" charset="0"/>
              </a:rPr>
              <a:t> även </a:t>
            </a:r>
            <a:r>
              <a:rPr lang="ja-JP" altLang="sv-SE" sz="1650">
                <a:latin typeface="Trebuchet MS" panose="020B0703020202090204" pitchFamily="34" charset="0"/>
              </a:rPr>
              <a:t>’</a:t>
            </a:r>
            <a:r>
              <a:rPr lang="sv-SE" altLang="sv-SE" sz="1650" dirty="0">
                <a:latin typeface="Trebuchet MS" panose="020B0703020202090204" pitchFamily="34" charset="0"/>
              </a:rPr>
              <a:t>outsourcing</a:t>
            </a:r>
            <a:r>
              <a:rPr lang="ja-JP" altLang="sv-SE" sz="1650">
                <a:latin typeface="Trebuchet MS" panose="020B0703020202090204" pitchFamily="34" charset="0"/>
              </a:rPr>
              <a:t>’</a:t>
            </a:r>
            <a:r>
              <a:rPr lang="sv-SE" altLang="sv-SE" sz="1650" dirty="0">
                <a:latin typeface="Trebuchet MS" panose="020B0703020202090204" pitchFamily="34" charset="0"/>
              </a:rPr>
              <a:t> - offentliga uppgifter utförs av andra organisationer mot ersättning</a:t>
            </a:r>
          </a:p>
        </p:txBody>
      </p:sp>
    </p:spTree>
    <p:extLst>
      <p:ext uri="{BB962C8B-B14F-4D97-AF65-F5344CB8AC3E}">
        <p14:creationId xmlns:p14="http://schemas.microsoft.com/office/powerpoint/2010/main" val="3487686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6FAE943B-DFD9-6C48-A81F-5F10FA084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05979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450">
                <a:solidFill>
                  <a:srgbClr val="465E9C"/>
                </a:solidFill>
                <a:latin typeface="Trebuchet MS" panose="020B0703020202090204" pitchFamily="34" charset="0"/>
              </a:rPr>
              <a:t>Projektbegreppets historia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C6229A15-92E3-C74A-AEF6-D5388A8B5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1200150"/>
            <a:ext cx="57150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Från latinets </a:t>
            </a:r>
            <a:r>
              <a:rPr lang="ja-JP" altLang="sv-SE" sz="1800">
                <a:latin typeface="Trebuchet MS" panose="020B0703020202090204" pitchFamily="34" charset="0"/>
              </a:rPr>
              <a:t>’</a:t>
            </a:r>
            <a:r>
              <a:rPr lang="sv-SE" altLang="sv-SE" sz="1800" dirty="0" err="1">
                <a:latin typeface="Trebuchet MS" panose="020B0703020202090204" pitchFamily="34" charset="0"/>
              </a:rPr>
              <a:t>projicere</a:t>
            </a:r>
            <a:r>
              <a:rPr lang="ja-JP" altLang="sv-SE" sz="1800">
                <a:latin typeface="Trebuchet MS" panose="020B0703020202090204" pitchFamily="34" charset="0"/>
              </a:rPr>
              <a:t>’</a:t>
            </a:r>
            <a:r>
              <a:rPr lang="sv-SE" altLang="sv-SE" sz="1800" dirty="0">
                <a:latin typeface="Trebuchet MS" panose="020B0703020202090204" pitchFamily="34" charset="0"/>
              </a:rPr>
              <a:t> - kasta fram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I </a:t>
            </a:r>
            <a:r>
              <a:rPr lang="sv-SE" altLang="sv-SE" sz="1800" dirty="0" err="1">
                <a:latin typeface="Trebuchet MS" panose="020B0703020202090204" pitchFamily="34" charset="0"/>
              </a:rPr>
              <a:t>projektbegreppet</a:t>
            </a:r>
            <a:r>
              <a:rPr lang="sv-SE" altLang="sv-SE" sz="1800" dirty="0">
                <a:latin typeface="Trebuchet MS" panose="020B0703020202090204" pitchFamily="34" charset="0"/>
              </a:rPr>
              <a:t> - att skapa, att förändra</a:t>
            </a:r>
          </a:p>
          <a:p>
            <a:pPr marL="257175" indent="-170260">
              <a:spcBef>
                <a:spcPts val="450"/>
              </a:spcBef>
            </a:pPr>
            <a:r>
              <a:rPr lang="sv-SE" altLang="sv-SE" sz="1800" b="1" dirty="0">
                <a:latin typeface="Trebuchet MS" panose="020B0703020202090204" pitchFamily="34" charset="0"/>
              </a:rPr>
              <a:t>Industriell utveckling</a:t>
            </a:r>
            <a:r>
              <a:rPr lang="sv-SE" altLang="sv-SE" sz="1800" dirty="0">
                <a:latin typeface="Trebuchet MS" panose="020B0703020202090204" pitchFamily="34" charset="0"/>
              </a:rPr>
              <a:t> – ( fr sena 1800-talet) 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Allt mer tankar om verksamhetsorganisering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Storskalighet, </a:t>
            </a:r>
            <a:r>
              <a:rPr lang="ja-JP" altLang="sv-SE" sz="1800">
                <a:latin typeface="Trebuchet MS" panose="020B0703020202090204" pitchFamily="34" charset="0"/>
              </a:rPr>
              <a:t>’</a:t>
            </a:r>
            <a:r>
              <a:rPr lang="sv-SE" altLang="sv-SE" sz="1800" dirty="0">
                <a:latin typeface="Trebuchet MS" panose="020B0703020202090204" pitchFamily="34" charset="0"/>
              </a:rPr>
              <a:t>löpande band</a:t>
            </a:r>
            <a:r>
              <a:rPr lang="ja-JP" altLang="sv-SE" sz="1800">
                <a:latin typeface="Trebuchet MS" panose="020B0703020202090204" pitchFamily="34" charset="0"/>
              </a:rPr>
              <a:t>’</a:t>
            </a:r>
            <a:r>
              <a:rPr lang="sv-SE" altLang="sv-SE" sz="1800" dirty="0">
                <a:latin typeface="Trebuchet MS" panose="020B0703020202090204" pitchFamily="34" charset="0"/>
              </a:rPr>
              <a:t> (Taylorism)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1930-talet - förändring, rationalisering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WWII - nya lösningar (’Det militärindustriella komplexet’)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1960-80 Industriella utvecklingsprojekt (ofta samverkan stat-näringsliv)</a:t>
            </a:r>
          </a:p>
          <a:p>
            <a:pPr>
              <a:spcBef>
                <a:spcPts val="450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800" dirty="0">
                <a:latin typeface="Trebuchet MS" panose="020B0703020202090204" pitchFamily="34" charset="0"/>
              </a:rPr>
              <a:t>Idag – inom alla sektorer</a:t>
            </a:r>
          </a:p>
        </p:txBody>
      </p:sp>
    </p:spTree>
    <p:extLst>
      <p:ext uri="{BB962C8B-B14F-4D97-AF65-F5344CB8AC3E}">
        <p14:creationId xmlns:p14="http://schemas.microsoft.com/office/powerpoint/2010/main" val="42725146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3B862E90-0165-8541-885A-315BD5744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166" y="611496"/>
            <a:ext cx="57150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v-SE" altLang="sv-SE" sz="3075" dirty="0">
                <a:solidFill>
                  <a:srgbClr val="465E9C"/>
                </a:solidFill>
                <a:latin typeface="Trebuchet MS" panose="020B0703020202090204" pitchFamily="34" charset="0"/>
              </a:rPr>
              <a:t>Svårigheter och hinder för att arbeta i projektform</a:t>
            </a:r>
          </a:p>
        </p:txBody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7D2E8142-0D82-084A-A02D-80B7E5C7F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532" y="1929681"/>
            <a:ext cx="6203011" cy="145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286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Långsiktighet svårt eftersom projekt är avgränsade i tid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Stora arbetsinsatser (uppfinna hjulet varje gång…), skapa nya strukturer och rutiner i varje nytt projekt</a:t>
            </a:r>
          </a:p>
          <a:p>
            <a:pPr>
              <a:spcBef>
                <a:spcPts val="413"/>
              </a:spcBef>
              <a:buClr>
                <a:srgbClr val="FDA023"/>
              </a:buClr>
              <a:buFont typeface="Arial" panose="020B0604020202020204" pitchFamily="34" charset="0"/>
              <a:buChar char="•"/>
            </a:pPr>
            <a:r>
              <a:rPr lang="sv-SE" altLang="sv-SE" sz="1650" dirty="0">
                <a:latin typeface="Trebuchet MS" panose="020B0703020202090204" pitchFamily="34" charset="0"/>
              </a:rPr>
              <a:t>Överföra projektresultat till kontinuerlig verksamhet</a:t>
            </a:r>
          </a:p>
        </p:txBody>
      </p:sp>
    </p:spTree>
    <p:extLst>
      <p:ext uri="{BB962C8B-B14F-4D97-AF65-F5344CB8AC3E}">
        <p14:creationId xmlns:p14="http://schemas.microsoft.com/office/powerpoint/2010/main" val="1418078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U — English">
  <a:themeElements>
    <a:clrScheme name="MAU">
      <a:dk1>
        <a:srgbClr val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MAU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Aria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CB9DFDE-A7F0-DB43-9B12-022BB448E39C}" vid="{62DCD146-0421-594E-9CBB-83D79030D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MAU — English</Template>
  <TotalTime>22</TotalTime>
  <Words>634</Words>
  <Application>Microsoft Macintosh PowerPoint</Application>
  <PresentationFormat>Bildspel på skärmen (16:9)</PresentationFormat>
  <Paragraphs>112</Paragraphs>
  <Slides>17</Slides>
  <Notes>14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Trebuchet MS</vt:lpstr>
      <vt:lpstr>MAU — English</vt:lpstr>
      <vt:lpstr>PowerPoint-presentation</vt:lpstr>
      <vt:lpstr>Introduktion till projektledning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Björk</dc:creator>
  <cp:lastModifiedBy>Fredrik Björk</cp:lastModifiedBy>
  <cp:revision>9</cp:revision>
  <dcterms:created xsi:type="dcterms:W3CDTF">2020-09-07T04:45:27Z</dcterms:created>
  <dcterms:modified xsi:type="dcterms:W3CDTF">2020-09-07T05:08:18Z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