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sldIdLst>
    <p:sldId id="273" r:id="rId5"/>
    <p:sldId id="256" r:id="rId6"/>
    <p:sldId id="275" r:id="rId7"/>
    <p:sldId id="258" r:id="rId8"/>
    <p:sldId id="259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67" r:id="rId25"/>
    <p:sldId id="289" r:id="rId26"/>
    <p:sldId id="268" r:id="rId27"/>
    <p:sldId id="269" r:id="rId28"/>
    <p:sldId id="288" r:id="rId29"/>
    <p:sldId id="290" r:id="rId30"/>
    <p:sldId id="27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83358" autoAdjust="0"/>
  </p:normalViewPr>
  <p:slideViewPr>
    <p:cSldViewPr snapToGrid="0" snapToObjects="1">
      <p:cViewPr varScale="1">
        <p:scale>
          <a:sx n="139" d="100"/>
          <a:sy n="139" d="100"/>
        </p:scale>
        <p:origin x="736" y="1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05D72A03-1F3B-574F-A517-0F6742F0AF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F23802E3-2913-5445-8DE8-E60A4EB961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1073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44E07012-52C6-E849-B00D-E9DFC24086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1219C4BB-3DC3-F543-9916-71FA4B487D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5234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45A1C7-4350-A642-B227-2A53B7C12C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7DE50-1F33-934B-9694-4E996B7927F9}" type="slidenum">
              <a:rPr lang="sv-SE" altLang="sv-SE"/>
              <a:pPr/>
              <a:t>13</a:t>
            </a:fld>
            <a:endParaRPr lang="sv-SE" altLang="sv-SE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EDA8118E-9825-E442-8106-22BC1FC1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479F3E-42AA-CE4E-8D0F-AF9919903704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13</a:t>
            </a:fld>
            <a:endParaRPr lang="sv-SE" altLang="sv-SE" sz="1200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3FFA5A6-6AA7-304C-9A3E-C1EEFE364F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2A930D8-D3A0-EE41-89E5-DBB3766874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7927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7206309-D930-DA43-876C-F0A45462DE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13C617-5BA7-0648-9F72-25A64AB2CE42}" type="slidenum">
              <a:rPr lang="sv-SE" altLang="sv-SE"/>
              <a:pPr/>
              <a:t>14</a:t>
            </a:fld>
            <a:endParaRPr lang="sv-SE" altLang="sv-SE"/>
          </a:p>
        </p:txBody>
      </p:sp>
      <p:sp>
        <p:nvSpPr>
          <p:cNvPr id="19457" name="Text Box 1">
            <a:extLst>
              <a:ext uri="{FF2B5EF4-FFF2-40B4-BE49-F238E27FC236}">
                <a16:creationId xmlns:a16="http://schemas.microsoft.com/office/drawing/2014/main" id="{9B437AE4-A84A-EE4D-9509-D99535A5E6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7ACBDB55-A066-C440-AECD-03D1BB433D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9221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3B77FC4-553E-574D-B815-5BECBB2202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86CE2-FD02-7841-8AA1-96357ED5B614}" type="slidenum">
              <a:rPr lang="sv-SE" altLang="sv-SE"/>
              <a:pPr/>
              <a:t>15</a:t>
            </a:fld>
            <a:endParaRPr lang="sv-SE" altLang="sv-SE"/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9B1666BC-1560-DC4A-8D72-C18AFC36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909522C9-6860-1948-893F-0E81F86345C3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15</a:t>
            </a:fld>
            <a:endParaRPr lang="sv-SE" altLang="sv-SE" sz="1200"/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2AA07FA0-459C-654C-B24F-037B422391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CE9F3E00-A0D2-A14E-AC8A-50C930D8A8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351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587D319-ECE2-7E4D-A395-3CFA3BBF6B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74D75-8FB8-3F43-80A4-F59CE911711E}" type="slidenum">
              <a:rPr lang="sv-SE" altLang="sv-SE"/>
              <a:pPr/>
              <a:t>16</a:t>
            </a:fld>
            <a:endParaRPr lang="sv-SE" altLang="sv-SE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E5EAE90A-9A1B-0E43-8E75-D5F5D8662BC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5BC5E628-91EB-2747-954F-B97E451FF7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8483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2C66E4-5CDF-224F-B55E-CE4DC4CDDD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901188-8745-F64D-89A0-C70589B6C09E}" type="slidenum">
              <a:rPr lang="sv-SE" altLang="sv-SE"/>
              <a:pPr/>
              <a:t>17</a:t>
            </a:fld>
            <a:endParaRPr lang="sv-SE" altLang="sv-SE"/>
          </a:p>
        </p:txBody>
      </p:sp>
      <p:sp>
        <p:nvSpPr>
          <p:cNvPr id="22529" name="Text Box 1">
            <a:extLst>
              <a:ext uri="{FF2B5EF4-FFF2-40B4-BE49-F238E27FC236}">
                <a16:creationId xmlns:a16="http://schemas.microsoft.com/office/drawing/2014/main" id="{02A25CD3-E43D-F049-801A-B21A4BA6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DF2C3C47-38D4-8641-9B13-12D8B00046CD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17</a:t>
            </a:fld>
            <a:endParaRPr lang="sv-SE" altLang="sv-SE" sz="1200"/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A763E61-81FA-4842-8119-1076E0FE74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A936A7B-62CE-554D-9A91-278249878A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2414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937767-635E-9443-8569-E5D7D890E79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807139-A5C6-034A-AAA0-88AEA5752E50}" type="slidenum">
              <a:rPr lang="sv-SE" altLang="sv-SE"/>
              <a:pPr/>
              <a:t>18</a:t>
            </a:fld>
            <a:endParaRPr lang="sv-SE" altLang="sv-SE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4A17AA60-74E8-A64A-AB6E-26A656EED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300"/>
              </a:spcBef>
              <a:buFont typeface="Arial" panose="020B0604020202020204" pitchFamily="34" charset="0"/>
              <a:buChar char="•"/>
            </a:pPr>
            <a:fld id="{C6249575-3B94-E741-8228-62B4A79DC897}" type="slidenum">
              <a:rPr lang="sv-SE" altLang="sv-SE" sz="1200"/>
              <a:pPr algn="r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t>18</a:t>
            </a:fld>
            <a:endParaRPr lang="sv-SE" altLang="sv-SE" sz="1200"/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6A39FACD-3F16-1645-A300-5F8DDF5C60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384ACFD7-AE92-6046-981C-48C8EA6B90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243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6638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E4DAD04-F754-AE4B-A00C-A1BD90F1F2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9F5FD8-8A06-D84A-8881-E2328F41612D}" type="slidenum">
              <a:rPr lang="sv-SE" altLang="sv-SE"/>
              <a:pPr/>
              <a:t>19</a:t>
            </a:fld>
            <a:endParaRPr lang="sv-SE" altLang="sv-SE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31E896CE-E975-984A-B2AA-F7F4803BC65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6F34FB9-343C-1C40-B676-EDA2DDDA6B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6868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D38D6D49-BBED-F040-8D0D-55C1998DDA7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172CC-C83C-134B-932A-18E68F6F8190}" type="slidenum">
              <a:rPr lang="sv-SE" altLang="sv-SE"/>
              <a:pPr/>
              <a:t>20</a:t>
            </a:fld>
            <a:endParaRPr lang="sv-SE" altLang="sv-SE"/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64D828C7-77C8-7549-A4B7-FC7C1DB1586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C4F124C0-36C7-8049-95D7-DCAD4A4CB86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04729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9D64432D-42F8-6C4E-B0AD-9F7DFA2248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68711-C64E-4A41-9734-CBF5F5E638CA}" type="slidenum">
              <a:rPr lang="sv-SE" altLang="sv-SE"/>
              <a:pPr/>
              <a:t>21</a:t>
            </a:fld>
            <a:endParaRPr lang="sv-SE" altLang="sv-SE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E7D97C26-82C4-A64D-B14F-FEF5FB940B6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BBC502FE-9D76-1D45-A323-B3915D75A4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9125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8FC22BCC-1778-2B4B-BCF5-D39BF6DB61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2B8D0541-0F7D-4F47-BF18-80BCD5EEAA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6029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35B776B-9D94-4E4F-8C50-4AA6A6D89F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475F4-04C0-8446-A451-B225803C89B2}" type="slidenum">
              <a:rPr lang="sv-SE" altLang="sv-SE"/>
              <a:pPr/>
              <a:t>23</a:t>
            </a:fld>
            <a:endParaRPr lang="sv-SE" altLang="sv-SE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744AAFCF-F2C2-FA40-9B4D-D830A4B910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88E90154-F073-4540-8DD7-4A451A6FEC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3344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A98FA0D-7576-1F40-9AC7-683D4B7802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5BC5B1-8077-2D4D-925A-454BDC406047}" type="slidenum">
              <a:rPr lang="sv-SE" altLang="sv-SE"/>
              <a:pPr/>
              <a:t>24</a:t>
            </a:fld>
            <a:endParaRPr lang="sv-SE" altLang="sv-SE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B45E8A40-7B7A-FD44-BC86-0C7D530624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7D20FEC-73BA-D14D-A70B-A4ADBA15DE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2350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435820B8-3F74-1D40-BD4E-B3D83352CD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2A4DA9-ACDC-0A48-A72B-349699BB906B}" type="slidenum">
              <a:rPr lang="sv-SE" altLang="sv-SE"/>
              <a:pPr/>
              <a:t>25</a:t>
            </a:fld>
            <a:endParaRPr lang="sv-SE" altLang="sv-SE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DE38EC37-F67B-6248-9EC2-771C8FD78D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C8C6034E-3AB0-AB49-970C-5FFA85F3EDC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6177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5FC63560-ADDC-D446-AC8E-16C078D291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0105989B-51C6-C74E-9C4B-875B75470DF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604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16581163-8A66-2145-AD66-7107BEEE395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79A144E-0203-CF41-8E60-44FC703B14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0484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B955BD0F-C5AB-9B47-A14B-EE875282CDE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218B8A47-BD73-6E4B-AC95-0AF48A3771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9359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75898740-6316-D246-959C-7CCEE386D5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63E64546-A57D-9B43-9570-A25C6BBB22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9215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3ABAC69E-9904-2D41-ABA6-6F192AA3DC0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476276E-AA92-0D4C-BBE5-DD47FC7BBC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1848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354194DA-9849-404D-95F0-92A8C691F3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6A6E7C71-CE32-C74A-87CF-E382D2C0D5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2316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27F3EAE3-F56F-0944-86A2-5823AB61E30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4FF55200-A671-854E-93D9-FB36ECAC24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0266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tagande.se/Affarsplane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D8B5FFD2-603E-834C-8006-17DEA7E7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Nu är ansatsen analyserad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27CE140-C74A-9E41-81A6-0E3D7147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7" b="-10657"/>
          <a:stretch>
            <a:fillRect/>
          </a:stretch>
        </p:blipFill>
        <p:spPr bwMode="auto">
          <a:xfrm>
            <a:off x="1527572" y="1050131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10657" b="-106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1F8ABC8-0401-2E43-ABAF-E90DAB2AE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152526"/>
            <a:ext cx="2743200" cy="34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Gå vidare när man har </a:t>
            </a:r>
            <a:r>
              <a:rPr lang="sv-SE" altLang="sv-SE" sz="1650" i="1">
                <a:latin typeface="Calibri" panose="020F0502020204030204" pitchFamily="34" charset="0"/>
              </a:rPr>
              <a:t>tillräcklig</a:t>
            </a:r>
            <a:r>
              <a:rPr lang="sv-SE" altLang="sv-SE" sz="1650">
                <a:latin typeface="Calibri" panose="020F0502020204030204" pitchFamily="34" charset="0"/>
              </a:rPr>
              <a:t> kunskap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Dags att börja tänka på </a:t>
            </a:r>
            <a:r>
              <a:rPr lang="sv-SE" altLang="sv-SE" sz="1650" i="1">
                <a:latin typeface="Calibri" panose="020F0502020204030204" pitchFamily="34" charset="0"/>
              </a:rPr>
              <a:t>produktmål </a:t>
            </a:r>
            <a:r>
              <a:rPr lang="sv-SE" altLang="sv-SE" sz="1650">
                <a:latin typeface="Calibri" panose="020F0502020204030204" pitchFamily="34" charset="0"/>
              </a:rPr>
              <a:t>= vad skall vara projektets slutgiltiga produkt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i="1">
                <a:latin typeface="Calibri" panose="020F0502020204030204" pitchFamily="34" charset="0"/>
              </a:rPr>
              <a:t>Hur skall detta definieras?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Samt projektets </a:t>
            </a:r>
            <a:r>
              <a:rPr lang="sv-SE" altLang="sv-SE" sz="1650" i="1">
                <a:latin typeface="Calibri" panose="020F0502020204030204" pitchFamily="34" charset="0"/>
              </a:rPr>
              <a:t>effektmål </a:t>
            </a:r>
            <a:r>
              <a:rPr lang="sv-SE" altLang="sv-SE" sz="1650">
                <a:latin typeface="Calibri" panose="020F0502020204030204" pitchFamily="34" charset="0"/>
              </a:rPr>
              <a:t>= vad skall vara projektets långsiktiga konsekvenser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>
                <a:latin typeface="Calibri" panose="020F0502020204030204" pitchFamily="34" charset="0"/>
              </a:rPr>
              <a:t>I stora drag </a:t>
            </a:r>
            <a:r>
              <a:rPr lang="en-US" altLang="sv-SE" sz="1650">
                <a:latin typeface="Calibri" panose="020F0502020204030204" pitchFamily="34" charset="0"/>
              </a:rPr>
              <a:t>–</a:t>
            </a:r>
            <a:r>
              <a:rPr lang="sv-SE" altLang="sv-SE" sz="1650">
                <a:latin typeface="Calibri" panose="020F0502020204030204" pitchFamily="34" charset="0"/>
              </a:rPr>
              <a:t> inte på detaljnivå</a:t>
            </a:r>
          </a:p>
        </p:txBody>
      </p:sp>
    </p:spTree>
    <p:extLst>
      <p:ext uri="{BB962C8B-B14F-4D97-AF65-F5344CB8AC3E}">
        <p14:creationId xmlns:p14="http://schemas.microsoft.com/office/powerpoint/2010/main" val="372444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6A2FF072-1CE4-3348-AE9D-4CB24A87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Resursbehov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C827617-F32A-9241-9610-3778CA31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9394"/>
          <a:stretch>
            <a:fillRect/>
          </a:stretch>
        </p:blipFill>
        <p:spPr bwMode="auto">
          <a:xfrm>
            <a:off x="1485900" y="1152526"/>
            <a:ext cx="2743200" cy="344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9394" b="193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1B46D357-E448-E940-B0D5-BD437A32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152525"/>
            <a:ext cx="2743200" cy="19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Vilka kompetenser kommer att behövas? Var kan vi hitta dessa?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Vilka resurser i stort kommer att behövas? Var kan vi finna dessa?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>
                <a:latin typeface="Calibri" panose="020F0502020204030204" pitchFamily="34" charset="0"/>
              </a:rPr>
              <a:t>Finansiering</a:t>
            </a:r>
            <a:r>
              <a:rPr lang="sv-SE" altLang="sv-SE" sz="1500">
                <a:latin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86076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5B50E1FD-826F-114B-8C2F-F1FE4951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Vilka skall vara med?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71E66BF-E849-4440-ADBA-18677F447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545431"/>
            <a:ext cx="274320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Hur kan de bidra?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Vilken roll skall de spela?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Vilken roll skall jag spela?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>
                <a:latin typeface="Calibri" panose="020F0502020204030204" pitchFamily="34" charset="0"/>
              </a:rPr>
              <a:t>(Förankra i sin organisation)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E2F8861B-2C3B-EC4E-B924-9663F0C9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00500"/>
            <a:ext cx="3771900" cy="4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1350" i="1">
                <a:latin typeface="Calibri" panose="020F0502020204030204" pitchFamily="34" charset="0"/>
              </a:rPr>
              <a:t>Nu kan det vara dags att ge sig på att göra en projektplan/projektansökan!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E054D3A-EC09-B042-902E-AE643834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1" b="-30821"/>
          <a:stretch>
            <a:fillRect/>
          </a:stretch>
        </p:blipFill>
        <p:spPr bwMode="auto">
          <a:xfrm>
            <a:off x="4405313" y="903685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821" b="-308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06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515F3B03-B11A-5342-9218-1AC1C076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28751"/>
            <a:ext cx="5657850" cy="19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4950">
                <a:solidFill>
                  <a:srgbClr val="465E9C"/>
                </a:solidFill>
                <a:latin typeface="Cambria" panose="02040503050406030204" pitchFamily="18" charset="0"/>
              </a:rPr>
              <a:t>Planering och organisering </a:t>
            </a:r>
          </a:p>
        </p:txBody>
      </p:sp>
    </p:spTree>
    <p:extLst>
      <p:ext uri="{BB962C8B-B14F-4D97-AF65-F5344CB8AC3E}">
        <p14:creationId xmlns:p14="http://schemas.microsoft.com/office/powerpoint/2010/main" val="260563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6BDB822C-8EE7-4241-8CF2-1157676AE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libri" panose="020F0502020204030204" pitchFamily="34" charset="0"/>
              </a:rPr>
              <a:t>Planering tar tid…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7374E2-EA55-634F-98DD-2B350B75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81" r="32402" b="-42181"/>
          <a:stretch>
            <a:fillRect/>
          </a:stretch>
        </p:blipFill>
        <p:spPr bwMode="auto">
          <a:xfrm>
            <a:off x="1421892" y="229531"/>
            <a:ext cx="5052060" cy="470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42181" r="32402" b="-421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08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A2686C27-E65D-1748-BA4F-15B72DFC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Syftet med planering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5BA59636-1676-E149-B659-B4B2F564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1482710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Att hantera osäkerhet </a:t>
            </a:r>
            <a:r>
              <a:rPr lang="en-US" altLang="sv-SE" sz="1800" i="1" dirty="0">
                <a:latin typeface="Calibri" panose="020F0502020204030204" pitchFamily="34" charset="0"/>
              </a:rPr>
              <a:t>&gt;</a:t>
            </a:r>
            <a:r>
              <a:rPr lang="sv-SE" altLang="sv-SE" sz="1800" i="1" dirty="0">
                <a:latin typeface="Calibri" panose="020F0502020204030204" pitchFamily="34" charset="0"/>
              </a:rPr>
              <a:t> ju mindre osäkerhet man kan acceptera i ett projekt, desto mer detaljplanering behövs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VAKSAMHET så att inte planeringen dödar kreativiteten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Överblick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Struktur, organisation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Kommunikation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Resursfördelning</a:t>
            </a:r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</p:txBody>
      </p:sp>
    </p:spTree>
    <p:extLst>
      <p:ext uri="{BB962C8B-B14F-4D97-AF65-F5344CB8AC3E}">
        <p14:creationId xmlns:p14="http://schemas.microsoft.com/office/powerpoint/2010/main" val="1841979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AB4754B4-2D90-C644-9147-AB7A133B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Övergripande projektplan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72B07A3-5BF3-074B-94E6-441CD699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1418702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Kommunikationsverktyg </a:t>
            </a:r>
            <a:r>
              <a:rPr lang="en-US" altLang="sv-SE" sz="1800" dirty="0">
                <a:latin typeface="Calibri" panose="020F0502020204030204" pitchFamily="34" charset="0"/>
              </a:rPr>
              <a:t>–</a:t>
            </a:r>
            <a:r>
              <a:rPr lang="sv-SE" altLang="sv-SE" sz="1800" dirty="0">
                <a:latin typeface="Calibri" panose="020F0502020204030204" pitchFamily="34" charset="0"/>
              </a:rPr>
              <a:t> ett sätt att berätta för andra vad projektet skall handla om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Syftar till att ge en </a:t>
            </a:r>
            <a:r>
              <a:rPr lang="ja-JP" altLang="sv-SE" sz="1800">
                <a:latin typeface="Calibri" panose="020F0502020204030204" pitchFamily="34" charset="0"/>
              </a:rPr>
              <a:t>”</a:t>
            </a:r>
            <a:r>
              <a:rPr lang="sv-SE" altLang="sv-SE" sz="1800" dirty="0">
                <a:latin typeface="Calibri" panose="020F0502020204030204" pitchFamily="34" charset="0"/>
              </a:rPr>
              <a:t>helikopterbild</a:t>
            </a:r>
            <a:r>
              <a:rPr lang="ja-JP" altLang="sv-SE" sz="1800">
                <a:latin typeface="Calibri" panose="020F0502020204030204" pitchFamily="34" charset="0"/>
              </a:rPr>
              <a:t>”</a:t>
            </a:r>
            <a:r>
              <a:rPr lang="sv-SE" altLang="sv-SE" sz="1800" dirty="0">
                <a:latin typeface="Calibri" panose="020F0502020204030204" pitchFamily="34" charset="0"/>
              </a:rPr>
              <a:t> av projektet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 dirty="0">
                <a:latin typeface="Calibri" panose="020F0502020204030204" pitchFamily="34" charset="0"/>
              </a:rPr>
              <a:t>Parallell i företagssammanhang: Affärsplan (se ex. </a:t>
            </a:r>
            <a:r>
              <a:rPr lang="en-US" altLang="sv-SE" sz="1800" dirty="0">
                <a:solidFill>
                  <a:srgbClr val="D83E2C"/>
                </a:solidFill>
                <a:latin typeface="Calibri" panose="020F0502020204030204" pitchFamily="34" charset="0"/>
                <a:hlinkClick r:id="rId3"/>
              </a:rPr>
              <a:t>http://www.foretagande.se/Affarsplanen.html</a:t>
            </a:r>
            <a:r>
              <a:rPr lang="en-US" altLang="sv-SE" sz="1800" dirty="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800" dirty="0" err="1">
                <a:latin typeface="Calibri" panose="020F0502020204030204" pitchFamily="34" charset="0"/>
              </a:rPr>
              <a:t>Viktigt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att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fånga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intresset</a:t>
            </a:r>
            <a:r>
              <a:rPr lang="en-US" altLang="sv-SE" sz="1800" dirty="0">
                <a:latin typeface="Calibri" panose="020F0502020204030204" pitchFamily="34" charset="0"/>
              </a:rPr>
              <a:t> &gt; </a:t>
            </a:r>
            <a:r>
              <a:rPr lang="en-US" altLang="sv-SE" sz="1800" i="1" dirty="0" err="1">
                <a:latin typeface="Calibri" panose="020F0502020204030204" pitchFamily="34" charset="0"/>
              </a:rPr>
              <a:t>berätta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varför</a:t>
            </a:r>
            <a:r>
              <a:rPr lang="en-US" altLang="sv-SE" sz="1800" dirty="0">
                <a:latin typeface="Calibri" panose="020F0502020204030204" pitchFamily="34" charset="0"/>
              </a:rPr>
              <a:t> just </a:t>
            </a:r>
            <a:r>
              <a:rPr lang="en-US" altLang="sv-SE" sz="1800" dirty="0" err="1">
                <a:latin typeface="Calibri" panose="020F0502020204030204" pitchFamily="34" charset="0"/>
              </a:rPr>
              <a:t>detta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projektet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är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så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viktigt</a:t>
            </a:r>
            <a:r>
              <a:rPr lang="en-US" altLang="sv-SE" sz="1800" dirty="0">
                <a:latin typeface="Calibri" panose="020F0502020204030204" pitchFamily="34" charset="0"/>
              </a:rPr>
              <a:t>! </a:t>
            </a:r>
            <a:r>
              <a:rPr lang="en-US" altLang="sv-SE" sz="1800" dirty="0" err="1">
                <a:latin typeface="Calibri" panose="020F0502020204030204" pitchFamily="34" charset="0"/>
              </a:rPr>
              <a:t>Vad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är</a:t>
            </a:r>
            <a:r>
              <a:rPr lang="en-US" altLang="sv-SE" sz="1800" dirty="0">
                <a:latin typeface="Calibri" panose="020F0502020204030204" pitchFamily="34" charset="0"/>
              </a:rPr>
              <a:t> det </a:t>
            </a:r>
            <a:r>
              <a:rPr lang="en-US" altLang="sv-SE" sz="1800" dirty="0" err="1">
                <a:latin typeface="Calibri" panose="020F0502020204030204" pitchFamily="34" charset="0"/>
              </a:rPr>
              <a:t>som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gör</a:t>
            </a:r>
            <a:r>
              <a:rPr lang="en-US" altLang="sv-SE" sz="1800" dirty="0">
                <a:latin typeface="Calibri" panose="020F0502020204030204" pitchFamily="34" charset="0"/>
              </a:rPr>
              <a:t> det </a:t>
            </a:r>
            <a:r>
              <a:rPr lang="en-US" altLang="sv-SE" sz="1800" dirty="0" err="1">
                <a:latin typeface="Calibri" panose="020F0502020204030204" pitchFamily="34" charset="0"/>
              </a:rPr>
              <a:t>värt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att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satsa</a:t>
            </a:r>
            <a:r>
              <a:rPr lang="en-US" altLang="sv-SE" sz="1800" dirty="0">
                <a:latin typeface="Calibri" panose="020F0502020204030204" pitchFamily="34" charset="0"/>
              </a:rPr>
              <a:t> </a:t>
            </a:r>
            <a:r>
              <a:rPr lang="en-US" altLang="sv-SE" sz="1800" dirty="0" err="1">
                <a:latin typeface="Calibri" panose="020F0502020204030204" pitchFamily="34" charset="0"/>
              </a:rPr>
              <a:t>på</a:t>
            </a:r>
            <a:r>
              <a:rPr lang="en-US" altLang="sv-SE" sz="1800" dirty="0">
                <a:latin typeface="Calibri" panose="020F0502020204030204" pitchFamily="34" charset="0"/>
              </a:rPr>
              <a:t>?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800" dirty="0">
                <a:latin typeface="Calibri" panose="020F0502020204030204" pitchFamily="34" charset="0"/>
              </a:rPr>
              <a:t>Olika </a:t>
            </a:r>
            <a:r>
              <a:rPr lang="en-US" altLang="sv-SE" sz="1800" dirty="0" err="1">
                <a:latin typeface="Calibri" panose="020F0502020204030204" pitchFamily="34" charset="0"/>
              </a:rPr>
              <a:t>typer</a:t>
            </a:r>
            <a:r>
              <a:rPr lang="en-US" altLang="sv-SE" sz="1800" dirty="0">
                <a:latin typeface="Calibri" panose="020F0502020204030204" pitchFamily="34" charset="0"/>
              </a:rPr>
              <a:t> av </a:t>
            </a:r>
            <a:r>
              <a:rPr lang="en-US" altLang="sv-SE" sz="1800" dirty="0" err="1">
                <a:latin typeface="Calibri" panose="020F0502020204030204" pitchFamily="34" charset="0"/>
              </a:rPr>
              <a:t>mottagare</a:t>
            </a:r>
            <a:r>
              <a:rPr lang="en-US" altLang="sv-SE" sz="1800" dirty="0">
                <a:latin typeface="Calibri" panose="020F0502020204030204" pitchFamily="34" charset="0"/>
              </a:rPr>
              <a:t>: </a:t>
            </a:r>
            <a:r>
              <a:rPr lang="en-US" altLang="sv-SE" sz="1800" dirty="0" err="1">
                <a:latin typeface="Calibri" panose="020F0502020204030204" pitchFamily="34" charset="0"/>
              </a:rPr>
              <a:t>Projektmedlemmar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samarbetspartners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finansiärer</a:t>
            </a:r>
            <a:r>
              <a:rPr lang="en-US" altLang="sv-SE" sz="1800" dirty="0">
                <a:latin typeface="Calibri" panose="020F0502020204030204" pitchFamily="34" charset="0"/>
              </a:rPr>
              <a:t>, </a:t>
            </a:r>
            <a:r>
              <a:rPr lang="en-US" altLang="sv-SE" sz="1800" dirty="0" err="1">
                <a:latin typeface="Calibri" panose="020F0502020204030204" pitchFamily="34" charset="0"/>
              </a:rPr>
              <a:t>målgruppen</a:t>
            </a:r>
            <a:endParaRPr lang="en-US" altLang="sv-S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2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F37FA26C-BE07-4846-89F9-9CC9F972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41" y="1221581"/>
            <a:ext cx="4400550" cy="3501440"/>
          </a:xfrm>
          <a:prstGeom prst="rect">
            <a:avLst/>
          </a:prstGeom>
          <a:solidFill>
            <a:srgbClr val="C0C0C0">
              <a:alpha val="6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marL="341313" indent="-341313"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Sammanfattning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Bakgrundsbeskrivning – </a:t>
            </a:r>
            <a:r>
              <a:rPr lang="sv-SE" altLang="sv-SE" sz="1800" i="1">
                <a:latin typeface="Calibri" panose="020F0502020204030204" pitchFamily="34" charset="0"/>
              </a:rPr>
              <a:t>motivering till projektet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Målformulering (produktmål/effektmål) – </a:t>
            </a:r>
            <a:r>
              <a:rPr lang="sv-SE" altLang="sv-SE" sz="1800" i="1">
                <a:latin typeface="Calibri" panose="020F0502020204030204" pitchFamily="34" charset="0"/>
              </a:rPr>
              <a:t>vad skall projektet göra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Avgränsning (tid, plats, målgrupp etc)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Översiktlig aktivitetsplan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Översiktlig tidsplan - </a:t>
            </a:r>
            <a:r>
              <a:rPr lang="sv-SE" altLang="sv-SE" sz="1800" i="1">
                <a:latin typeface="Calibri" panose="020F0502020204030204" pitchFamily="34" charset="0"/>
              </a:rPr>
              <a:t>milstolpar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Projektbudget</a:t>
            </a:r>
          </a:p>
          <a:p>
            <a:pPr>
              <a:lnSpc>
                <a:spcPct val="80000"/>
              </a:lnSpc>
              <a:spcBef>
                <a:spcPts val="1125"/>
              </a:spcBef>
              <a:buFont typeface="Wingdings" pitchFamily="2" charset="2"/>
              <a:buChar char=""/>
            </a:pPr>
            <a:r>
              <a:rPr lang="sv-SE" altLang="sv-SE" sz="1800">
                <a:latin typeface="Calibri" panose="020F0502020204030204" pitchFamily="34" charset="0"/>
              </a:rPr>
              <a:t>Organisationsplan (-struktur) &gt; Intern/extern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43A90DF-68FF-5146-9EC5-F3C79580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Övergripande projektplan</a:t>
            </a:r>
          </a:p>
        </p:txBody>
      </p:sp>
    </p:spTree>
    <p:extLst>
      <p:ext uri="{BB962C8B-B14F-4D97-AF65-F5344CB8AC3E}">
        <p14:creationId xmlns:p14="http://schemas.microsoft.com/office/powerpoint/2010/main" val="4131107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BFE4D8A-A053-714F-813E-B7DE64F8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Milstolpar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6D837179-7F55-1E4F-AB88-7FCC62CC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0" y="1221581"/>
            <a:ext cx="522327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38175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Ett givet resultat uppnått vid en fastlagd tidpunkt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Typer av milstolpar: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Beslutspunkter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Koordinationstillfällen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Godkännande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Färdigställande </a:t>
            </a:r>
          </a:p>
          <a:p>
            <a:pPr lvl="1">
              <a:spcBef>
                <a:spcPts val="450"/>
              </a:spcBef>
              <a:buClr>
                <a:srgbClr val="AA2B1E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Ansvarsöverlämnanden </a:t>
            </a:r>
          </a:p>
        </p:txBody>
      </p:sp>
    </p:spTree>
    <p:extLst>
      <p:ext uri="{BB962C8B-B14F-4D97-AF65-F5344CB8AC3E}">
        <p14:creationId xmlns:p14="http://schemas.microsoft.com/office/powerpoint/2010/main" val="3959223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FE28EB83-70AC-1F4A-B2E4-DC0FF952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25">
                <a:solidFill>
                  <a:srgbClr val="465E9C"/>
                </a:solidFill>
                <a:latin typeface="Cambria" panose="02040503050406030204" pitchFamily="18" charset="0"/>
              </a:rPr>
              <a:t>Exempel på milstolpar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D400835B-F58B-404D-BA21-92BA7857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41" y="1437085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Undersökningar färdiga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Planer godkända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Kunskap och kompetenser har uppnåtts 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Resultat har utvärderats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Prioriteter har satts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Beslut har tagits</a:t>
            </a:r>
            <a:endParaRPr lang="sv-SE" altLang="sv-SE" sz="1650" dirty="0"/>
          </a:p>
          <a:p>
            <a:pPr>
              <a:spcBef>
                <a:spcPts val="413"/>
              </a:spcBef>
              <a:buClr>
                <a:srgbClr val="FDA023"/>
              </a:buClr>
            </a:pPr>
            <a:endParaRPr lang="sv-SE" altLang="sv-SE" sz="1650" dirty="0"/>
          </a:p>
        </p:txBody>
      </p:sp>
    </p:spTree>
    <p:extLst>
      <p:ext uri="{BB962C8B-B14F-4D97-AF65-F5344CB8AC3E}">
        <p14:creationId xmlns:p14="http://schemas.microsoft.com/office/powerpoint/2010/main" val="89590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Från</a:t>
            </a:r>
            <a:r>
              <a:rPr lang="en-US" sz="4000" dirty="0"/>
              <a:t> </a:t>
            </a:r>
            <a:r>
              <a:rPr lang="en-US" sz="4000" dirty="0" err="1"/>
              <a:t>idé</a:t>
            </a:r>
            <a:r>
              <a:rPr lang="en-US" sz="4000" dirty="0"/>
              <a:t> till </a:t>
            </a:r>
            <a:r>
              <a:rPr lang="en-US" sz="4000" dirty="0" err="1"/>
              <a:t>projekt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dirty="0">
                <a:solidFill>
                  <a:srgbClr val="C00000"/>
                </a:solidFill>
                <a:latin typeface="Trebuchet MS" panose="020B0703020202090204" pitchFamily="34" charset="0"/>
              </a:rPr>
              <a:t>Projektledning med inriktning mot social innovation och samhällsentreprenörskap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|| HT20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fld id="{F9E380E2-0BFE-1F40-BAA3-1F2566CF9DC2}" type="datetime1">
              <a:rPr lang="sv-SE" smtClean="0">
                <a:solidFill>
                  <a:schemeClr val="bg2">
                    <a:lumMod val="75000"/>
                  </a:schemeClr>
                </a:solidFill>
              </a:rPr>
              <a:t>2020-09-08</a:t>
            </a:fld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</a:t>
            </a: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0946F879-D0DD-BB45-9437-BB7577311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25">
                <a:solidFill>
                  <a:srgbClr val="465E9C"/>
                </a:solidFill>
                <a:latin typeface="Cambria" panose="02040503050406030204" pitchFamily="18" charset="0"/>
              </a:rPr>
              <a:t>Bra milstolpar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46D19F5-5E2D-8C4B-88F6-7CC128E1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1491854"/>
            <a:ext cx="5829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är </a:t>
            </a:r>
            <a:r>
              <a:rPr lang="sv-SE" altLang="sv-SE" sz="1800" i="1">
                <a:latin typeface="Calibri" panose="020F0502020204030204" pitchFamily="34" charset="0"/>
              </a:rPr>
              <a:t>begripliga</a:t>
            </a:r>
            <a:r>
              <a:rPr lang="sv-SE" altLang="sv-SE" sz="1800">
                <a:latin typeface="Calibri" panose="020F0502020204030204" pitchFamily="34" charset="0"/>
              </a:rPr>
              <a:t> (för en utomstående part) 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anknyter till </a:t>
            </a:r>
            <a:r>
              <a:rPr lang="sv-SE" altLang="sv-SE" sz="1800" i="1">
                <a:latin typeface="Calibri" panose="020F0502020204030204" pitchFamily="34" charset="0"/>
              </a:rPr>
              <a:t>mål </a:t>
            </a:r>
            <a:r>
              <a:rPr lang="sv-SE" altLang="sv-SE" sz="1800">
                <a:latin typeface="Calibri" panose="020F0502020204030204" pitchFamily="34" charset="0"/>
              </a:rPr>
              <a:t>i projektet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utgör en </a:t>
            </a:r>
            <a:r>
              <a:rPr lang="sv-SE" altLang="sv-SE" sz="1800" i="1">
                <a:latin typeface="Calibri" panose="020F0502020204030204" pitchFamily="34" charset="0"/>
              </a:rPr>
              <a:t>meningsfull</a:t>
            </a:r>
            <a:r>
              <a:rPr lang="sv-SE" altLang="sv-SE" sz="1800">
                <a:latin typeface="Calibri" panose="020F0502020204030204" pitchFamily="34" charset="0"/>
              </a:rPr>
              <a:t> del av ett projektförlopp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är </a:t>
            </a:r>
            <a:r>
              <a:rPr lang="sv-SE" altLang="sv-SE" sz="1800" i="1">
                <a:latin typeface="Calibri" panose="020F0502020204030204" pitchFamily="34" charset="0"/>
              </a:rPr>
              <a:t>hanterbara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viktiga beslutspunkter i projektet måste vara milstolpar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bra som </a:t>
            </a:r>
            <a:r>
              <a:rPr lang="sv-SE" altLang="sv-SE" sz="1800" i="1">
                <a:latin typeface="Calibri" panose="020F0502020204030204" pitchFamily="34" charset="0"/>
              </a:rPr>
              <a:t>motivationsfaktor </a:t>
            </a:r>
            <a:r>
              <a:rPr lang="sv-SE" altLang="sv-SE" sz="1800">
                <a:latin typeface="Calibri" panose="020F0502020204030204" pitchFamily="34" charset="0"/>
              </a:rPr>
              <a:t>och </a:t>
            </a:r>
            <a:r>
              <a:rPr lang="sv-SE" altLang="sv-SE" sz="1800" i="1">
                <a:latin typeface="Calibri" panose="020F0502020204030204" pitchFamily="34" charset="0"/>
              </a:rPr>
              <a:t>kommunikationsmedel</a:t>
            </a:r>
          </a:p>
          <a:p>
            <a:pPr>
              <a:spcBef>
                <a:spcPts val="450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800">
                <a:latin typeface="Calibri" panose="020F0502020204030204" pitchFamily="34" charset="0"/>
              </a:rPr>
              <a:t>Innebär en bra överlämning till nästa etapp (staffettlopp)</a:t>
            </a:r>
          </a:p>
          <a:p>
            <a:pPr>
              <a:spcBef>
                <a:spcPts val="450"/>
              </a:spcBef>
              <a:buClr>
                <a:srgbClr val="FDA023"/>
              </a:buClr>
            </a:pPr>
            <a:endParaRPr lang="sv-SE" altLang="sv-SE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02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C5117458-F03C-DB4C-9FB8-103EF35DC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  <a:latin typeface="Cambria" panose="02040503050406030204" pitchFamily="18" charset="0"/>
              </a:rPr>
              <a:t>Vad är en organisation?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1687D841-8C70-F84D-A27B-509A0FAC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674829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”Ordnandet av olika delar till inbördes samverkan, eller en större sammanslutning” ”en samling individer”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Varför organisationer? </a:t>
            </a:r>
            <a:r>
              <a:rPr lang="sv-SE" altLang="sv-SE" sz="1650" i="1" dirty="0">
                <a:latin typeface="Calibri" panose="020F0502020204030204" pitchFamily="34" charset="0"/>
              </a:rPr>
              <a:t>Medvetet, stabilt och målinriktat samarbete; samordna resurser för större påverkan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Formella och informella organisationer (nätverk)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En organisation har medlemmar (som kan ha olika roller och inflytande – formellt eller informellt)</a:t>
            </a:r>
          </a:p>
        </p:txBody>
      </p:sp>
    </p:spTree>
    <p:extLst>
      <p:ext uri="{BB962C8B-B14F-4D97-AF65-F5344CB8AC3E}">
        <p14:creationId xmlns:p14="http://schemas.microsoft.com/office/powerpoint/2010/main" val="423196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1C3A0-9488-3841-A957-8A4E0459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Projekt: temporär (tillfällig) organisation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Motsats: kontinuerlig (rutin-) organisation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Genomsyrar verksamheten – </a:t>
            </a:r>
            <a:r>
              <a:rPr lang="sv-SE" altLang="sv-SE" i="1" dirty="0">
                <a:latin typeface="Calibri" panose="020F0502020204030204" pitchFamily="34" charset="0"/>
              </a:rPr>
              <a:t>påverkar beslut</a:t>
            </a:r>
          </a:p>
          <a:p>
            <a:pPr>
              <a:lnSpc>
                <a:spcPct val="80000"/>
              </a:lnSpc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dirty="0">
                <a:latin typeface="Calibri" panose="020F0502020204030204" pitchFamily="34" charset="0"/>
              </a:rPr>
              <a:t>Ex. i ett projekt hyr man gärna utrustning - i en kontinuerlig organisation väljer man kanske hellre att köpa.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ED310A0A-2FB8-ED49-AE95-AF647E208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71500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  <a:latin typeface="Cambria" panose="02040503050406030204" pitchFamily="18" charset="0"/>
              </a:rPr>
              <a:t>Projekt vs. kontinuerlig org.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A460CC70-DF6F-434C-AC81-C77E4273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68196"/>
            <a:ext cx="54292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Hur hänger </a:t>
            </a:r>
            <a:r>
              <a:rPr lang="sv-SE" altLang="sv-SE" sz="1650" i="1" dirty="0">
                <a:latin typeface="Calibri" panose="020F0502020204030204" pitchFamily="34" charset="0"/>
              </a:rPr>
              <a:t>organisationsformen</a:t>
            </a:r>
            <a:r>
              <a:rPr lang="sv-SE" altLang="sv-SE" sz="1650" dirty="0">
                <a:latin typeface="Calibri" panose="020F0502020204030204" pitchFamily="34" charset="0"/>
              </a:rPr>
              <a:t> samman med: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Effektivitet?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Flexibilitet?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Kreativitet?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Förändring/kontinuitet?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Lärande/erfarenheter?</a:t>
            </a:r>
          </a:p>
        </p:txBody>
      </p:sp>
    </p:spTree>
    <p:extLst>
      <p:ext uri="{BB962C8B-B14F-4D97-AF65-F5344CB8AC3E}">
        <p14:creationId xmlns:p14="http://schemas.microsoft.com/office/powerpoint/2010/main" val="58819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ABD6B56-DDD8-234C-9832-A715ABF1A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35" y="411956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Projektets sammanhang </a:t>
            </a:r>
            <a:r>
              <a:rPr lang="en-US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–</a:t>
            </a:r>
            <a:r>
              <a:rPr lang="sv-SE" altLang="sv-SE" sz="3075">
                <a:solidFill>
                  <a:srgbClr val="465E9C"/>
                </a:solidFill>
                <a:latin typeface="Trebuchet MS" panose="020B0703020202090204" pitchFamily="34" charset="0"/>
              </a:rPr>
              <a:t> hur kan organisationen se ut?</a:t>
            </a:r>
          </a:p>
        </p:txBody>
      </p:sp>
      <p:sp>
        <p:nvSpPr>
          <p:cNvPr id="16386" name="Oval 2">
            <a:extLst>
              <a:ext uri="{FF2B5EF4-FFF2-40B4-BE49-F238E27FC236}">
                <a16:creationId xmlns:a16="http://schemas.microsoft.com/office/drawing/2014/main" id="{D7AA25CB-B3C1-914F-9849-8F1FD3A8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1" y="3219451"/>
            <a:ext cx="1584722" cy="1240631"/>
          </a:xfrm>
          <a:prstGeom prst="ellips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>
            <a:outerShdw dist="17819" dir="2700000" algn="ctr" rotWithShape="0">
              <a:srgbClr val="80808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FF3EC930-E98D-C848-B77A-FED412A9A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306" y="2478881"/>
            <a:ext cx="1191" cy="742950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D5FD6FE-7E42-9C48-8988-3D3920AB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841" y="2114550"/>
            <a:ext cx="1136592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sv-SE" altLang="sv-SE" sz="1800"/>
              <a:t>Styrgrupp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FDBF0060-58F0-F544-8CDC-0065B5DA9C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4516" y="1941910"/>
            <a:ext cx="342900" cy="25241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FFE35E6E-7B8E-8847-B7FF-93080F07ED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1729" y="1868092"/>
            <a:ext cx="1190" cy="28813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19EB81D4-C2D8-4346-B4C7-3234C5EF1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4900" y="1971675"/>
            <a:ext cx="342900" cy="20121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E665E696-F7AA-5748-ACEA-EBE85AC9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1578769"/>
            <a:ext cx="1444369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sv-SE" altLang="sv-SE" sz="1800"/>
              <a:t>Projektägare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F6CAD628-6CA0-364C-B15F-02A29684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274219"/>
            <a:ext cx="1252008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</a:pPr>
            <a:r>
              <a:rPr lang="en-US" altLang="sv-SE" sz="1500"/>
              <a:t>projektledare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25513364-D3A5-134C-B77C-FA239743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079" y="1545432"/>
            <a:ext cx="2098394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Samarbetspartners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6C9DA818-1603-BB4A-8BFC-79645BF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710" y="3759994"/>
            <a:ext cx="1418721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projektgrupp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EBD172B5-EFBA-B540-BCF1-AEB5E84B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772" y="2571750"/>
            <a:ext cx="1470017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</a:pPr>
            <a:r>
              <a:rPr lang="en-US" altLang="sv-SE" sz="1800"/>
              <a:t>Följeforskare</a:t>
            </a:r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BEBCD816-08BE-AA42-9A2B-1D8CB71B3E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0241" y="2462213"/>
            <a:ext cx="417909" cy="284560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751D4403-3CCB-9742-92EE-A07868834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178" y="2950369"/>
            <a:ext cx="432197" cy="473869"/>
          </a:xfrm>
          <a:prstGeom prst="line">
            <a:avLst/>
          </a:prstGeom>
          <a:noFill/>
          <a:ln w="25560" cap="sq">
            <a:solidFill>
              <a:srgbClr val="FDA02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871759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9F639FEA-4BF6-5A45-90B0-30F9AC5C3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  <a:latin typeface="Cambria" panose="02040503050406030204" pitchFamily="18" charset="0"/>
              </a:rPr>
              <a:t>Projektroller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5CD3932-E402-384E-A4DD-D887DA9A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1200150"/>
            <a:ext cx="5715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Projektägare</a:t>
            </a:r>
            <a:r>
              <a:rPr lang="sv-SE" altLang="sv-SE" sz="1650">
                <a:latin typeface="Calibri" panose="020F0502020204030204" pitchFamily="34" charset="0"/>
              </a:rPr>
              <a:t>: ”organisation som ansökt och fått stöd för en projektansökan” (typ </a:t>
            </a:r>
            <a:r>
              <a:rPr lang="sv-SE" altLang="sv-SE" sz="1650" i="1">
                <a:latin typeface="Calibri" panose="020F0502020204030204" pitchFamily="34" charset="0"/>
              </a:rPr>
              <a:t>strukturfondsprojekt</a:t>
            </a:r>
            <a:r>
              <a:rPr lang="sv-SE" altLang="sv-SE" sz="1650">
                <a:latin typeface="Calibri" panose="020F0502020204030204" pitchFamily="34" charset="0"/>
              </a:rPr>
              <a:t>) // Projektbeställare – person (typ </a:t>
            </a:r>
            <a:r>
              <a:rPr lang="sv-SE" altLang="sv-SE" sz="1650" i="1">
                <a:latin typeface="Calibri" panose="020F0502020204030204" pitchFamily="34" charset="0"/>
              </a:rPr>
              <a:t>projekt inom näringsliv</a:t>
            </a:r>
            <a:r>
              <a:rPr lang="sv-SE" altLang="sv-SE" sz="1650"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Styrgrupp</a:t>
            </a:r>
            <a:r>
              <a:rPr lang="sv-SE" altLang="sv-SE" sz="1650">
                <a:latin typeface="Calibri" panose="020F0502020204030204" pitchFamily="34" charset="0"/>
              </a:rPr>
              <a:t> (obs ej </a:t>
            </a:r>
            <a:r>
              <a:rPr lang="sv-SE" altLang="sv-SE" sz="1650" i="1">
                <a:latin typeface="Calibri" panose="020F0502020204030204" pitchFamily="34" charset="0"/>
              </a:rPr>
              <a:t>styrelse</a:t>
            </a:r>
            <a:r>
              <a:rPr lang="sv-SE" altLang="sv-SE" sz="1650">
                <a:latin typeface="Calibri" panose="020F0502020204030204" pitchFamily="34" charset="0"/>
              </a:rPr>
              <a:t>): Beslutsforum, har ansvar för kontroll och styrning av projektet.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Projektledare</a:t>
            </a:r>
            <a:r>
              <a:rPr lang="sv-SE" altLang="sv-SE" sz="1650">
                <a:latin typeface="Calibri" panose="020F0502020204030204" pitchFamily="34" charset="0"/>
              </a:rPr>
              <a:t>: Ansvar och uppgifter kan variera mellan projekt, beroende på omfattning osv. Oftast har man ett arbetsledar- men inte personalansvar.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>
                <a:latin typeface="Calibri" panose="020F0502020204030204" pitchFamily="34" charset="0"/>
              </a:rPr>
              <a:t>Projektgrupp</a:t>
            </a:r>
            <a:r>
              <a:rPr lang="sv-SE" altLang="sv-SE" sz="1650">
                <a:latin typeface="Calibri" panose="020F0502020204030204" pitchFamily="34" charset="0"/>
              </a:rPr>
              <a:t>: Varierande storlek och engagemangsgrad – i multiprojektmiljöer kan individer vara medlemmar i ett stort antal projektgrupper</a:t>
            </a:r>
          </a:p>
        </p:txBody>
      </p:sp>
    </p:spTree>
    <p:extLst>
      <p:ext uri="{BB962C8B-B14F-4D97-AF65-F5344CB8AC3E}">
        <p14:creationId xmlns:p14="http://schemas.microsoft.com/office/powerpoint/2010/main" val="3138203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33C1EF3-F529-BD4A-859C-428F8D9D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3258" y="1109440"/>
            <a:ext cx="1252739" cy="12527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49225" y="1109440"/>
            <a:ext cx="1252739" cy="12527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3405" y="1109440"/>
            <a:ext cx="1252739" cy="1252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13258" y="2775942"/>
            <a:ext cx="1252739" cy="12527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49225" y="2775942"/>
            <a:ext cx="1252739" cy="1252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63405" y="2775942"/>
            <a:ext cx="1252739" cy="125273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A865A9F-BBF4-5947-AF85-B4C35175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Initiering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2DF9F6-DD13-ED4E-BB9F-019CF673C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29" b="-31229"/>
          <a:stretch>
            <a:fillRect/>
          </a:stretch>
        </p:blipFill>
        <p:spPr bwMode="auto">
          <a:xfrm>
            <a:off x="859536" y="628043"/>
            <a:ext cx="3844195" cy="415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1229" b="-312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282BBFF5-1E39-6E40-AEFC-0F34B77B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1485900"/>
            <a:ext cx="3435858" cy="24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00" dirty="0">
                <a:latin typeface="Calibri" panose="020F0502020204030204" pitchFamily="34" charset="0"/>
              </a:rPr>
              <a:t>Projektet befinner sig i </a:t>
            </a:r>
            <a:r>
              <a:rPr lang="sv-SE" altLang="sv-SE" sz="1600" b="1" i="1" dirty="0">
                <a:latin typeface="Calibri" panose="020F0502020204030204" pitchFamily="34" charset="0"/>
              </a:rPr>
              <a:t>initierings- eller designfasen</a:t>
            </a:r>
            <a:r>
              <a:rPr lang="sv-SE" altLang="sv-SE" sz="1600" dirty="0">
                <a:latin typeface="Calibri" panose="020F0502020204030204" pitchFamily="34" charset="0"/>
              </a:rPr>
              <a:t> </a:t>
            </a:r>
            <a:r>
              <a:rPr lang="en-US" altLang="sv-SE" sz="1600" dirty="0">
                <a:latin typeface="Calibri" panose="020F0502020204030204" pitchFamily="34" charset="0"/>
              </a:rPr>
              <a:t>–</a:t>
            </a:r>
            <a:r>
              <a:rPr lang="sv-SE" altLang="sv-SE" sz="1600" dirty="0">
                <a:latin typeface="Calibri" panose="020F0502020204030204" pitchFamily="34" charset="0"/>
              </a:rPr>
              <a:t> denna del av projektet kallas ibland för </a:t>
            </a:r>
            <a:r>
              <a:rPr lang="sv-SE" altLang="sv-SE" sz="1600" b="1" i="1" dirty="0" err="1">
                <a:latin typeface="Calibri" panose="020F0502020204030204" pitchFamily="34" charset="0"/>
              </a:rPr>
              <a:t>prejekt</a:t>
            </a:r>
            <a:endParaRPr lang="sv-SE" altLang="sv-SE" sz="1600" b="1" i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en-US" altLang="sv-SE" sz="1600" dirty="0">
                <a:latin typeface="Calibri" panose="020F0502020204030204" pitchFamily="34" charset="0"/>
              </a:rPr>
              <a:t>I</a:t>
            </a:r>
            <a:r>
              <a:rPr lang="sv-SE" altLang="sv-SE" sz="1600" dirty="0">
                <a:latin typeface="Calibri" panose="020F0502020204030204" pitchFamily="34" charset="0"/>
              </a:rPr>
              <a:t> denna fas är det viktigt att ha en öppen inställning </a:t>
            </a:r>
            <a:r>
              <a:rPr lang="en-US" altLang="sv-SE" sz="1600" dirty="0">
                <a:latin typeface="Calibri" panose="020F0502020204030204" pitchFamily="34" charset="0"/>
              </a:rPr>
              <a:t>–</a:t>
            </a:r>
            <a:r>
              <a:rPr lang="sv-SE" altLang="sv-SE" sz="1600" dirty="0">
                <a:latin typeface="Calibri" panose="020F0502020204030204" pitchFamily="34" charset="0"/>
              </a:rPr>
              <a:t> exakt hur projektet skall se ut skall fortfarande vara rätt öppet för förändringar</a:t>
            </a:r>
          </a:p>
          <a:p>
            <a:pPr>
              <a:lnSpc>
                <a:spcPct val="90000"/>
              </a:lnSpc>
              <a:spcBef>
                <a:spcPts val="356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00" dirty="0">
                <a:latin typeface="Calibri" panose="020F0502020204030204" pitchFamily="34" charset="0"/>
              </a:rPr>
              <a:t>Undvika att direkt kasta sig över ”lösningar”</a:t>
            </a:r>
          </a:p>
        </p:txBody>
      </p:sp>
    </p:spTree>
    <p:extLst>
      <p:ext uri="{BB962C8B-B14F-4D97-AF65-F5344CB8AC3E}">
        <p14:creationId xmlns:p14="http://schemas.microsoft.com/office/powerpoint/2010/main" val="3561121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FBBE5F72-B5FA-F04E-927E-CCF697A0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Var börjar projektet?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C98EF6-21EA-9D44-B6AE-41FEAD2B2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51" r="-9251"/>
          <a:stretch>
            <a:fillRect/>
          </a:stretch>
        </p:blipFill>
        <p:spPr bwMode="auto">
          <a:xfrm>
            <a:off x="1485900" y="1485900"/>
            <a:ext cx="2457450" cy="265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9251" r="-92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87B9E816-8D77-184C-96D4-931DBD56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485901"/>
            <a:ext cx="3543300" cy="200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Ett </a:t>
            </a:r>
            <a:r>
              <a:rPr lang="sv-SE" altLang="sv-SE" sz="1500" b="1" i="1" dirty="0">
                <a:latin typeface="Calibri" panose="020F0502020204030204" pitchFamily="34" charset="0"/>
              </a:rPr>
              <a:t>problem </a:t>
            </a:r>
            <a:r>
              <a:rPr lang="sv-SE" altLang="sv-SE" sz="1500" i="1" dirty="0">
                <a:latin typeface="Calibri" panose="020F0502020204030204" pitchFamily="34" charset="0"/>
              </a:rPr>
              <a:t>som behöver lösas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En </a:t>
            </a:r>
            <a:r>
              <a:rPr lang="sv-SE" altLang="sv-SE" sz="1500" b="1" i="1" dirty="0">
                <a:latin typeface="Calibri" panose="020F0502020204030204" pitchFamily="34" charset="0"/>
              </a:rPr>
              <a:t>vision</a:t>
            </a:r>
            <a:r>
              <a:rPr lang="sv-SE" altLang="sv-SE" sz="1500" i="1" dirty="0">
                <a:latin typeface="Calibri" panose="020F0502020204030204" pitchFamily="34" charset="0"/>
              </a:rPr>
              <a:t> om förändring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i="1" dirty="0">
                <a:latin typeface="Calibri" panose="020F0502020204030204" pitchFamily="34" charset="0"/>
              </a:rPr>
              <a:t>En </a:t>
            </a:r>
            <a:r>
              <a:rPr lang="sv-SE" altLang="sv-SE" sz="1500" b="1" i="1" dirty="0">
                <a:latin typeface="Calibri" panose="020F0502020204030204" pitchFamily="34" charset="0"/>
              </a:rPr>
              <a:t>idé </a:t>
            </a:r>
            <a:r>
              <a:rPr lang="sv-SE" altLang="sv-SE" sz="1500" i="1" dirty="0">
                <a:latin typeface="Calibri" panose="020F0502020204030204" pitchFamily="34" charset="0"/>
              </a:rPr>
              <a:t>som man vill genomföra</a:t>
            </a:r>
          </a:p>
        </p:txBody>
      </p:sp>
    </p:spTree>
    <p:extLst>
      <p:ext uri="{BB962C8B-B14F-4D97-AF65-F5344CB8AC3E}">
        <p14:creationId xmlns:p14="http://schemas.microsoft.com/office/powerpoint/2010/main" val="1912836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2684C946-62DB-7742-B58A-150333E4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Projektdesign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D6D65EE-6657-C146-A111-C2FB6338F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35" y="1314451"/>
            <a:ext cx="5616178" cy="21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Identifiera utmaning – </a:t>
            </a:r>
            <a:r>
              <a:rPr lang="sv-SE" altLang="sv-SE" sz="1650" i="1" dirty="0">
                <a:latin typeface="Calibri" panose="020F0502020204030204" pitchFamily="34" charset="0"/>
              </a:rPr>
              <a:t>situationsanalys</a:t>
            </a:r>
            <a:br>
              <a:rPr lang="sv-SE" altLang="sv-SE" sz="1650" i="1" dirty="0">
                <a:latin typeface="Calibri" panose="020F0502020204030204" pitchFamily="34" charset="0"/>
              </a:rPr>
            </a:br>
            <a:r>
              <a:rPr lang="sv-SE" altLang="sv-SE" sz="1650" dirty="0">
                <a:latin typeface="Calibri" panose="020F0502020204030204" pitchFamily="34" charset="0"/>
              </a:rPr>
              <a:t>(LFA-metoden: ”problemträd”)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Backcasting – </a:t>
            </a:r>
            <a:r>
              <a:rPr lang="sv-SE" altLang="sv-SE" sz="1650" i="1" dirty="0">
                <a:latin typeface="Calibri" panose="020F0502020204030204" pitchFamily="34" charset="0"/>
              </a:rPr>
              <a:t>analys av ett önskvärt </a:t>
            </a:r>
            <a:r>
              <a:rPr lang="sv-SE" altLang="sv-SE" sz="1650" i="1" dirty="0" err="1">
                <a:latin typeface="Calibri" panose="020F0502020204030204" pitchFamily="34" charset="0"/>
              </a:rPr>
              <a:t>framtidsläge</a:t>
            </a:r>
            <a:endParaRPr lang="sv-SE" altLang="sv-SE" sz="1650" i="1" dirty="0">
              <a:latin typeface="Calibri" panose="020F0502020204030204" pitchFamily="34" charset="0"/>
            </a:endParaRP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Förändringsteori &gt; </a:t>
            </a:r>
            <a:r>
              <a:rPr lang="sv-SE" altLang="sv-SE" sz="1650" i="1" dirty="0">
                <a:latin typeface="Calibri" panose="020F0502020204030204" pitchFamily="34" charset="0"/>
              </a:rPr>
              <a:t>”hur skall vi komma härifrån till dit?</a:t>
            </a:r>
            <a:r>
              <a:rPr lang="sv-SE" altLang="sv-SE" sz="1650" dirty="0">
                <a:latin typeface="Calibri" panose="020F0502020204030204" pitchFamily="34" charset="0"/>
              </a:rPr>
              <a:t>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Systemiskt/processinriktat förhållningssätt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Analytiskt/rationellt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Förutsägbarhet/</a:t>
            </a:r>
            <a:r>
              <a:rPr lang="sv-SE" altLang="sv-SE" sz="1650" b="1" dirty="0" err="1">
                <a:latin typeface="Calibri" panose="020F0502020204030204" pitchFamily="34" charset="0"/>
              </a:rPr>
              <a:t>linearitet</a:t>
            </a:r>
            <a:endParaRPr lang="sv-SE" altLang="sv-SE" sz="165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87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101BB3FB-CB24-8B4E-850F-2ED68DCEF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443484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</a:rPr>
              <a:t>En idé man vill genomföra?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9C1F743-4395-EB4B-8E60-9EA5FDFA3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2" y="1613916"/>
            <a:ext cx="5291138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”En möjlighet som öppnar sig”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dirty="0">
                <a:latin typeface="Calibri" panose="020F0502020204030204" pitchFamily="34" charset="0"/>
              </a:rPr>
              <a:t>”Skulle man inte kunna göra…”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Handlingsinriktat</a:t>
            </a: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 err="1">
                <a:latin typeface="Calibri" panose="020F0502020204030204" pitchFamily="34" charset="0"/>
              </a:rPr>
              <a:t>Entreprenöriellt</a:t>
            </a:r>
            <a:endParaRPr lang="sv-SE" altLang="sv-SE" sz="1650" b="1" dirty="0">
              <a:latin typeface="Calibri" panose="020F0502020204030204" pitchFamily="34" charset="0"/>
            </a:endParaRPr>
          </a:p>
          <a:p>
            <a:pPr>
              <a:spcBef>
                <a:spcPts val="413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650" b="1" dirty="0">
                <a:latin typeface="Calibri" panose="020F0502020204030204" pitchFamily="34" charset="0"/>
              </a:rPr>
              <a:t>Oförutsägbart, ”magkänsla”</a:t>
            </a:r>
          </a:p>
        </p:txBody>
      </p:sp>
    </p:spTree>
    <p:extLst>
      <p:ext uri="{BB962C8B-B14F-4D97-AF65-F5344CB8AC3E}">
        <p14:creationId xmlns:p14="http://schemas.microsoft.com/office/powerpoint/2010/main" val="302940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32A894BF-1934-834E-89E1-EA7B68FB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"/>
            <a:ext cx="4972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Kunskapsutveckling i projektet</a:t>
            </a:r>
          </a:p>
        </p:txBody>
      </p:sp>
      <p:sp>
        <p:nvSpPr>
          <p:cNvPr id="8194" name="Line 2">
            <a:extLst>
              <a:ext uri="{FF2B5EF4-FFF2-40B4-BE49-F238E27FC236}">
                <a16:creationId xmlns:a16="http://schemas.microsoft.com/office/drawing/2014/main" id="{2177EB9B-C66A-0A49-AC82-4B185679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1977629"/>
            <a:ext cx="1191" cy="1828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DF2745A7-5F98-FC4A-BA4E-738A3FE1D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3813573"/>
            <a:ext cx="3657600" cy="119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C0E6AFF9-BF27-3540-8E95-8F0DA9F3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1924050"/>
            <a:ext cx="3771900" cy="1676400"/>
          </a:xfrm>
          <a:custGeom>
            <a:avLst/>
            <a:gdLst>
              <a:gd name="G0" fmla="+- 432 0 0"/>
              <a:gd name="G1" fmla="+- 1 0 0"/>
              <a:gd name="G2" fmla="+- 1 0 0"/>
              <a:gd name="G3" fmla="+- 1 0 0"/>
              <a:gd name="G4" fmla="+- 1 0 0"/>
              <a:gd name="G5" fmla="+- 800 0 0"/>
              <a:gd name="G6" fmla="+- 0 0 0"/>
              <a:gd name="G7" fmla="+- 1216 0 0"/>
              <a:gd name="G8" fmla="+- 1 0 0"/>
              <a:gd name="G9" fmla="+- 1 0 0"/>
              <a:gd name="G10" fmla="+- 1 0 0"/>
              <a:gd name="G11" fmla="+- 1 0 0"/>
              <a:gd name="G12" fmla="+- 1392 0 0"/>
              <a:gd name="T0" fmla="*/ 0 w 3168"/>
              <a:gd name="T1" fmla="*/ 2147483647 h 1408"/>
              <a:gd name="T2" fmla="*/ 2147483647 w 3168"/>
              <a:gd name="T3" fmla="*/ 2147483647 h 1408"/>
              <a:gd name="T4" fmla="*/ 2147483647 w 3168"/>
              <a:gd name="T5" fmla="*/ 2147483647 h 1408"/>
              <a:gd name="T6" fmla="*/ 2147483647 w 3168"/>
              <a:gd name="T7" fmla="*/ 2147483647 h 1408"/>
              <a:gd name="T8" fmla="*/ 2147483647 w 3168"/>
              <a:gd name="T9" fmla="*/ 2147483647 h 1408"/>
              <a:gd name="T10" fmla="*/ 0 w 3168"/>
              <a:gd name="T11" fmla="*/ 0 h 1408"/>
              <a:gd name="T12" fmla="*/ 3168 w 3168"/>
              <a:gd name="T13" fmla="*/ 1408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8" h="1408">
                <a:moveTo>
                  <a:pt x="0" y="432"/>
                </a:moveTo>
                <a:cubicBezTo>
                  <a:pt x="176" y="216"/>
                  <a:pt x="352" y="0"/>
                  <a:pt x="672" y="96"/>
                </a:cubicBezTo>
                <a:cubicBezTo>
                  <a:pt x="992" y="192"/>
                  <a:pt x="1536" y="800"/>
                  <a:pt x="1920" y="1008"/>
                </a:cubicBezTo>
                <a:cubicBezTo>
                  <a:pt x="2304" y="1216"/>
                  <a:pt x="2784" y="1280"/>
                  <a:pt x="2976" y="1344"/>
                </a:cubicBezTo>
                <a:cubicBezTo>
                  <a:pt x="3168" y="1408"/>
                  <a:pt x="3120" y="1400"/>
                  <a:pt x="3072" y="1392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B70DCA4-26E5-9C45-BD6A-7CE9814124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9363" y="1760935"/>
            <a:ext cx="1191" cy="23098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D79A66F6-3AF2-3141-A5E5-D1C53210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441" y="3813573"/>
            <a:ext cx="285750" cy="119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8199" name="Freeform 7">
            <a:extLst>
              <a:ext uri="{FF2B5EF4-FFF2-40B4-BE49-F238E27FC236}">
                <a16:creationId xmlns:a16="http://schemas.microsoft.com/office/drawing/2014/main" id="{01AE1472-8B85-504C-9713-E4A961A4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1" y="1815704"/>
            <a:ext cx="3371850" cy="1771650"/>
          </a:xfrm>
          <a:custGeom>
            <a:avLst/>
            <a:gdLst>
              <a:gd name="G0" fmla="+- 1488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0 0 0"/>
              <a:gd name="T0" fmla="*/ 0 w 2832"/>
              <a:gd name="T1" fmla="*/ 2147483647 h 1488"/>
              <a:gd name="T2" fmla="*/ 2147483647 w 2832"/>
              <a:gd name="T3" fmla="*/ 2147483647 h 1488"/>
              <a:gd name="T4" fmla="*/ 2147483647 w 2832"/>
              <a:gd name="T5" fmla="*/ 2147483647 h 1488"/>
              <a:gd name="T6" fmla="*/ 2147483647 w 2832"/>
              <a:gd name="T7" fmla="*/ 0 h 1488"/>
              <a:gd name="T8" fmla="*/ 0 w 2832"/>
              <a:gd name="T9" fmla="*/ 0 h 1488"/>
              <a:gd name="T10" fmla="*/ 2832 w 2832"/>
              <a:gd name="T11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832" h="1488">
                <a:moveTo>
                  <a:pt x="0" y="1488"/>
                </a:moveTo>
                <a:cubicBezTo>
                  <a:pt x="340" y="1400"/>
                  <a:pt x="680" y="1312"/>
                  <a:pt x="1056" y="1152"/>
                </a:cubicBezTo>
                <a:cubicBezTo>
                  <a:pt x="1432" y="992"/>
                  <a:pt x="1960" y="720"/>
                  <a:pt x="2256" y="528"/>
                </a:cubicBezTo>
                <a:cubicBezTo>
                  <a:pt x="2552" y="336"/>
                  <a:pt x="2692" y="168"/>
                  <a:pt x="2832" y="0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350"/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85928EAD-4DDB-F44B-A57B-67E32492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606" y="3912394"/>
            <a:ext cx="15430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Projektförlopp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ADB4BFB5-40B5-7C4D-BDCC-CA4E2B94A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10" y="1653779"/>
            <a:ext cx="205740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Beslutens betydelse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F924EB4-32DD-DA46-87AA-30AC2147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1275160"/>
            <a:ext cx="2159794" cy="55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985"/>
              </a:spcBef>
            </a:pPr>
            <a:r>
              <a:rPr lang="sv-SE" altLang="sv-SE" sz="1575" i="1">
                <a:latin typeface="Times New Roman" panose="02020603050405020304" pitchFamily="18" charset="0"/>
              </a:rPr>
              <a:t>Tillgänglig information &amp; kunskap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9B55D147-24CE-7745-BA27-25E7D453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6" y="3868341"/>
            <a:ext cx="7429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04003AFC-D9DD-B24F-8252-1F0B3CC5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704" y="3868341"/>
            <a:ext cx="857250" cy="3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985"/>
              </a:spcBef>
            </a:pPr>
            <a:r>
              <a:rPr lang="sv-SE" altLang="sv-SE" sz="1575">
                <a:latin typeface="Times New Roman" panose="02020603050405020304" pitchFamily="18" charset="0"/>
              </a:rPr>
              <a:t>Slut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D85C6745-2EA7-AD47-B72E-87BA521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203" y="4526756"/>
            <a:ext cx="2882263" cy="3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ja-JP" altLang="sv-SE" sz="1500">
                <a:latin typeface="Calibri" panose="020F0502020204030204" pitchFamily="34" charset="0"/>
              </a:rPr>
              <a:t>”</a:t>
            </a:r>
            <a:r>
              <a:rPr lang="sv-SE" altLang="sv-SE" sz="1500">
                <a:latin typeface="Calibri" panose="020F0502020204030204" pitchFamily="34" charset="0"/>
              </a:rPr>
              <a:t>Projektplanläggningens dilemma</a:t>
            </a:r>
            <a:r>
              <a:rPr lang="ja-JP" altLang="sv-SE" sz="1500"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59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905BADA2-6C69-5742-A4D4-414C3414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05979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>
                <a:solidFill>
                  <a:srgbClr val="465E9C"/>
                </a:solidFill>
              </a:rPr>
              <a:t>Analysera!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257B43C-FD35-1241-97BC-8F4A287C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34" b="-30934"/>
          <a:stretch>
            <a:fillRect/>
          </a:stretch>
        </p:blipFill>
        <p:spPr bwMode="auto">
          <a:xfrm>
            <a:off x="1494235" y="1040606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0934" b="-3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DC9E4592-DED4-9E47-9A4E-52730FF19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265" y="1207103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I rimlig utsträckning – </a:t>
            </a:r>
            <a:r>
              <a:rPr lang="sv-SE" altLang="sv-SE" sz="1500" i="1" dirty="0">
                <a:latin typeface="Calibri" panose="020F0502020204030204" pitchFamily="34" charset="0"/>
              </a:rPr>
              <a:t>beroende på omfattning och risker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Försöka ställa frågor man </a:t>
            </a:r>
            <a:r>
              <a:rPr lang="sv-SE" altLang="sv-SE" sz="1500" i="1" dirty="0">
                <a:latin typeface="Calibri" panose="020F0502020204030204" pitchFamily="34" charset="0"/>
              </a:rPr>
              <a:t>normalt</a:t>
            </a:r>
            <a:r>
              <a:rPr lang="sv-SE" altLang="sv-SE" sz="1500" dirty="0">
                <a:latin typeface="Calibri" panose="020F0502020204030204" pitchFamily="34" charset="0"/>
              </a:rPr>
              <a:t> inte ställer </a:t>
            </a:r>
            <a:r>
              <a:rPr lang="en-US" altLang="sv-SE" sz="1500" dirty="0">
                <a:latin typeface="Calibri" panose="020F0502020204030204" pitchFamily="34" charset="0"/>
              </a:rPr>
              <a:t>–</a:t>
            </a:r>
            <a:r>
              <a:rPr lang="sv-SE" altLang="sv-SE" sz="1500" dirty="0">
                <a:latin typeface="Calibri" panose="020F0502020204030204" pitchFamily="34" charset="0"/>
              </a:rPr>
              <a:t> vända och vrida på saker/ ifrågasätta vardagliga föreställningar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Bakomliggande faktorer?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Förutsättningar (sociala, ekonomiska, politiska etc.; lokala /globala)?</a:t>
            </a:r>
          </a:p>
          <a:p>
            <a:pPr>
              <a:spcBef>
                <a:spcPts val="375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00" dirty="0">
                <a:latin typeface="Calibri" panose="020F0502020204030204" pitchFamily="34" charset="0"/>
              </a:rPr>
              <a:t>Bryta ner i aktörer/krafter/processer</a:t>
            </a:r>
          </a:p>
        </p:txBody>
      </p:sp>
    </p:spTree>
    <p:extLst>
      <p:ext uri="{BB962C8B-B14F-4D97-AF65-F5344CB8AC3E}">
        <p14:creationId xmlns:p14="http://schemas.microsoft.com/office/powerpoint/2010/main" val="2378617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D73A73B-F918-BF40-9DE9-4E97F3D5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206" y="324851"/>
            <a:ext cx="5715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sv-SE" altLang="sv-SE" sz="3450" dirty="0">
                <a:solidFill>
                  <a:srgbClr val="465E9C"/>
                </a:solidFill>
              </a:rPr>
              <a:t>Jag. Vi.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F4C648C-51D2-1F4D-AF7A-3CB49E01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41" b="-34941"/>
          <a:stretch>
            <a:fillRect/>
          </a:stretch>
        </p:blipFill>
        <p:spPr bwMode="auto">
          <a:xfrm>
            <a:off x="1648206" y="1028700"/>
            <a:ext cx="2857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-34941" b="-349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40A70B2D-818D-7B4B-AA44-D7A9C5F98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466" y="1271326"/>
            <a:ext cx="2743200" cy="29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Varför är det här viktigt för mig? 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Vilken roll vill jag spela i </a:t>
            </a:r>
            <a:r>
              <a:rPr lang="sv-SE" altLang="sv-SE" sz="1575" dirty="0" err="1">
                <a:latin typeface="Calibri" panose="020F0502020204030204" pitchFamily="34" charset="0"/>
              </a:rPr>
              <a:t>projeket</a:t>
            </a:r>
            <a:r>
              <a:rPr lang="sv-SE" altLang="sv-SE" sz="1575" dirty="0">
                <a:latin typeface="Calibri" panose="020F0502020204030204" pitchFamily="34" charset="0"/>
              </a:rPr>
              <a:t> – </a:t>
            </a:r>
            <a:r>
              <a:rPr lang="sv-SE" altLang="sv-SE" sz="1575" i="1" dirty="0">
                <a:latin typeface="Calibri" panose="020F0502020204030204" pitchFamily="34" charset="0"/>
              </a:rPr>
              <a:t>vad vill jag skall hända efter projektets slut?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i="1" dirty="0">
                <a:latin typeface="Calibri" panose="020F0502020204030204" pitchFamily="34" charset="0"/>
              </a:rPr>
              <a:t>Varför skall just jag/vi göra projektet – vilka särskilda resurser/förmågor/behov har jag/vi?</a:t>
            </a:r>
          </a:p>
          <a:p>
            <a:pPr>
              <a:spcBef>
                <a:spcPts val="394"/>
              </a:spcBef>
              <a:buClr>
                <a:srgbClr val="FDA023"/>
              </a:buClr>
              <a:buFont typeface="Arial" panose="020B0604020202020204" pitchFamily="34" charset="0"/>
              <a:buChar char="•"/>
            </a:pPr>
            <a:r>
              <a:rPr lang="sv-SE" altLang="sv-SE" sz="1575" dirty="0">
                <a:latin typeface="Calibri" panose="020F0502020204030204" pitchFamily="34" charset="0"/>
              </a:rPr>
              <a:t>Värdegrund/principer</a:t>
            </a:r>
          </a:p>
          <a:p>
            <a:pPr>
              <a:spcBef>
                <a:spcPts val="394"/>
              </a:spcBef>
              <a:buClr>
                <a:srgbClr val="FDA023"/>
              </a:buClr>
            </a:pPr>
            <a:endParaRPr lang="sv-SE" altLang="sv-SE" sz="1575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27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CB9DFDE-A7F0-DB43-9B12-022BB448E39C}" vid="{62DCD146-0421-594E-9CBB-83D79030D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English</Template>
  <TotalTime>23</TotalTime>
  <Words>911</Words>
  <Application>Microsoft Macintosh PowerPoint</Application>
  <PresentationFormat>Bildspel på skärmen (16:9)</PresentationFormat>
  <Paragraphs>149</Paragraphs>
  <Slides>27</Slides>
  <Notes>22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Trebuchet MS</vt:lpstr>
      <vt:lpstr>Wingdings</vt:lpstr>
      <vt:lpstr>MAU — English</vt:lpstr>
      <vt:lpstr>PowerPoint-presentation</vt:lpstr>
      <vt:lpstr>Från idé till projekt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Björk</dc:creator>
  <cp:lastModifiedBy>Fredrik Björk</cp:lastModifiedBy>
  <cp:revision>6</cp:revision>
  <dcterms:created xsi:type="dcterms:W3CDTF">2020-09-08T12:54:33Z</dcterms:created>
  <dcterms:modified xsi:type="dcterms:W3CDTF">2020-09-08T13:32:41Z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