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sldIdLst>
    <p:sldId id="256" r:id="rId5"/>
    <p:sldId id="261" r:id="rId6"/>
    <p:sldId id="268" r:id="rId7"/>
    <p:sldId id="286" r:id="rId8"/>
    <p:sldId id="285" r:id="rId9"/>
    <p:sldId id="290" r:id="rId10"/>
    <p:sldId id="281" r:id="rId11"/>
    <p:sldId id="282" r:id="rId12"/>
    <p:sldId id="269" r:id="rId13"/>
    <p:sldId id="293" r:id="rId14"/>
    <p:sldId id="276" r:id="rId15"/>
    <p:sldId id="272" r:id="rId16"/>
    <p:sldId id="288" r:id="rId17"/>
    <p:sldId id="274" r:id="rId18"/>
    <p:sldId id="275" r:id="rId19"/>
    <p:sldId id="289" r:id="rId20"/>
    <p:sldId id="262" r:id="rId21"/>
    <p:sldId id="294" r:id="rId22"/>
    <p:sldId id="295" r:id="rId23"/>
    <p:sldId id="264" r:id="rId24"/>
    <p:sldId id="302" r:id="rId25"/>
    <p:sldId id="278" r:id="rId26"/>
    <p:sldId id="292" r:id="rId27"/>
    <p:sldId id="291" r:id="rId28"/>
    <p:sldId id="26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3356" autoAdjust="0"/>
  </p:normalViewPr>
  <p:slideViewPr>
    <p:cSldViewPr snapToGrid="0" snapToObjects="1">
      <p:cViewPr varScale="1">
        <p:scale>
          <a:sx n="144" d="100"/>
          <a:sy n="144" d="100"/>
        </p:scale>
        <p:origin x="133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93FCABC-9029-164C-AF4D-515E001A0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3ADCE9-BDA9-224A-B55D-18A6DB3D2B90}" type="slidenum">
              <a:rPr lang="sv-SE" altLang="sv-SE" sz="1200"/>
              <a:pPr/>
              <a:t>2</a:t>
            </a:fld>
            <a:endParaRPr lang="sv-SE" altLang="sv-SE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7E82470-5AB5-E245-A7A6-08FBBB2F1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179EC5-E43F-DB40-885A-97EBC576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1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E825781-04D0-144D-BFDE-940FACF97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4DDBE1-32D0-B74C-9D47-F9B771D43F40}" type="slidenum">
              <a:rPr lang="sv-SE" altLang="sv-SE" sz="1200"/>
              <a:pPr/>
              <a:t>3</a:t>
            </a:fld>
            <a:endParaRPr lang="sv-SE" altLang="sv-SE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1CC39A-34E2-F14A-9511-ACB6B9A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7BA40BE-DAE4-FF4B-A5E5-38145BE3D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43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FDB7090-6E99-994E-88B3-32CDE40D1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3FAC514-EDC0-8D4A-B251-6D99F34D4B2F}" type="slidenum">
              <a:rPr lang="sv-SE" altLang="sv-SE" sz="1200"/>
              <a:pPr/>
              <a:t>8</a:t>
            </a:fld>
            <a:endParaRPr lang="sv-SE" altLang="sv-SE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7082279-DC33-5448-85D4-77604C95A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FDBAC7-A1EF-204B-B800-08CBE9B65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93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281AC9E-1F9B-904B-AC40-989FC580B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B5E6866-BAE3-A54E-9933-2518E6D8BBC5}" type="slidenum">
              <a:rPr lang="sv-SE" altLang="sv-SE" sz="1200"/>
              <a:pPr/>
              <a:t>17</a:t>
            </a:fld>
            <a:endParaRPr lang="sv-SE" altLang="sv-SE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7A1D5C9-D662-F941-A3C1-2D873F891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97A2ADF-CDE4-6143-91FF-8A4927439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4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www.sagepub.com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/sites/default/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upm-binaries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/59330_Chapter_7.pdf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DECF046-9BD1-F44A-BF07-EFD17C6AA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D8E35C-15EB-034C-8EC5-9C566EC133C0}" type="slidenum">
              <a:rPr lang="sv-SE" altLang="sv-SE" sz="1200"/>
              <a:pPr/>
              <a:t>20</a:t>
            </a:fld>
            <a:endParaRPr lang="sv-SE" altLang="sv-SE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395A66-CC8A-D648-8E9A-C5A593E03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3BAF60D-4957-7949-89CD-22595A98C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97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www.fabriciusresurs.se</a:t>
            </a:r>
            <a:r>
              <a:rPr lang="sv-SE" dirty="0"/>
              <a:t>/</a:t>
            </a:r>
            <a:r>
              <a:rPr lang="sv-SE" dirty="0" err="1"/>
              <a:t>bocker</a:t>
            </a:r>
            <a:r>
              <a:rPr lang="sv-SE" dirty="0"/>
              <a:t>/teori-u-introduktion-och-perspektiv/</a:t>
            </a:r>
          </a:p>
          <a:p>
            <a:endParaRPr lang="sv-SE" dirty="0"/>
          </a:p>
          <a:p>
            <a:r>
              <a:rPr lang="sv-SE" dirty="0"/>
              <a:t>Kort sammanfattning av </a:t>
            </a:r>
            <a:r>
              <a:rPr lang="sv-SE" dirty="0" err="1"/>
              <a:t>Theory</a:t>
            </a:r>
            <a:r>
              <a:rPr lang="sv-SE" dirty="0"/>
              <a:t> U med Otto </a:t>
            </a:r>
            <a:r>
              <a:rPr lang="sv-SE" dirty="0" err="1"/>
              <a:t>Scharmer</a:t>
            </a:r>
            <a:r>
              <a:rPr lang="sv-SE" dirty="0"/>
              <a:t>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youtu.be</a:t>
            </a:r>
            <a:r>
              <a:rPr lang="sv-SE" dirty="0"/>
              <a:t>/wtpztsl96tM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[Change formatting by using</a:t>
            </a:r>
            <a:r>
              <a:rPr lang="en-US" baseline="0" dirty="0"/>
              <a:t> the indentation buttons.</a:t>
            </a:r>
            <a:r>
              <a:rPr lang="en-US" dirty="0"/>
              <a:t>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[Change background color with Format &gt;</a:t>
            </a:r>
            <a:r>
              <a:rPr lang="en-US" baseline="0" dirty="0"/>
              <a:t> Slide Background... </a:t>
            </a:r>
            <a:r>
              <a:rPr lang="en-US"/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76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  <p:sldLayoutId id="2147493492" r:id="rId1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noProof="0" dirty="0"/>
              <a:t>Ledarskap !?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OL108A || Samhällsentreprenör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9799" y="4562710"/>
            <a:ext cx="5392737" cy="346075"/>
          </a:xfrm>
        </p:spPr>
        <p:txBody>
          <a:bodyPr/>
          <a:lstStyle/>
          <a:p>
            <a:r>
              <a:rPr lang="sv-SE" noProof="0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2020-11-11 ||</a:t>
            </a:r>
            <a:endParaRPr lang="sv-SE" noProof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462BAA-5995-CB4D-AE45-BFC634FB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Ledning som </a:t>
            </a:r>
            <a:r>
              <a:rPr lang="sv-SE" dirty="0" err="1"/>
              <a:t>gruppdynamisk</a:t>
            </a:r>
            <a:r>
              <a:rPr lang="sv-SE" dirty="0"/>
              <a:t> process</a:t>
            </a:r>
          </a:p>
        </p:txBody>
      </p:sp>
      <p:sp>
        <p:nvSpPr>
          <p:cNvPr id="5" name="Platshållare för onlinebild 4">
            <a:extLst>
              <a:ext uri="{FF2B5EF4-FFF2-40B4-BE49-F238E27FC236}">
                <a16:creationId xmlns:a16="http://schemas.microsoft.com/office/drawing/2014/main" id="{FAEA9563-23FF-AE4F-9042-69E8C20BF394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190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1D6D622-6FD0-5345-9619-0AC2AEE36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770" y="467751"/>
            <a:ext cx="7024385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Ledning/ledarskap som social/</a:t>
            </a:r>
            <a:r>
              <a:rPr lang="sv-SE" altLang="sv-SE" dirty="0" err="1">
                <a:ea typeface="ＭＳ Ｐゴシック" panose="020B0600070205080204" pitchFamily="34" charset="-128"/>
              </a:rPr>
              <a:t>gruppdynamisk</a:t>
            </a:r>
            <a:r>
              <a:rPr lang="sv-SE" altLang="sv-SE" dirty="0">
                <a:ea typeface="ＭＳ Ｐゴシック" panose="020B0600070205080204" pitchFamily="34" charset="-128"/>
              </a:rPr>
              <a:t> process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8DCB6EE-451E-D544-9DEC-41E106868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1337" y="1589649"/>
            <a:ext cx="5429250" cy="3086100"/>
          </a:xfrm>
        </p:spPr>
        <p:txBody>
          <a:bodyPr>
            <a:normAutofit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Ledningen av gruppen bygger på en gemensam överenskommelse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Viktigt att se ledningen av teamet som en angelägenhet för HELA teamet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Att göra sig </a:t>
            </a:r>
            <a:r>
              <a:rPr lang="sv-SE" altLang="sv-SE" i="1" dirty="0" err="1">
                <a:ea typeface="ＭＳ Ｐゴシック" panose="020B0600070205080204" pitchFamily="34" charset="-128"/>
              </a:rPr>
              <a:t>ledningsbar</a:t>
            </a:r>
            <a:endParaRPr lang="sv-SE" altLang="sv-SE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Kan jag lösa uppgiften?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Vill jag lösa uppgiften?</a:t>
            </a:r>
          </a:p>
        </p:txBody>
      </p:sp>
    </p:spTree>
    <p:extLst>
      <p:ext uri="{BB962C8B-B14F-4D97-AF65-F5344CB8AC3E}">
        <p14:creationId xmlns:p14="http://schemas.microsoft.com/office/powerpoint/2010/main" val="32059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974325B-39F9-A249-A7B0-C6676A065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600" y="566003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Reflexivitet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BFE00C5-C329-D045-ADAF-EC9C9FFA8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8928" y="1722967"/>
            <a:ext cx="5429250" cy="2095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2100" dirty="0">
                <a:ea typeface="ＭＳ Ｐゴシック" panose="020B0600070205080204" pitchFamily="34" charset="-128"/>
              </a:rPr>
              <a:t>Graden av social </a:t>
            </a:r>
            <a:r>
              <a:rPr lang="sv-SE" altLang="sv-SE" sz="2100" dirty="0" err="1">
                <a:ea typeface="ＭＳ Ｐゴシック" panose="020B0600070205080204" pitchFamily="34" charset="-128"/>
              </a:rPr>
              <a:t>reflexivitet</a:t>
            </a:r>
            <a:r>
              <a:rPr lang="sv-SE" altLang="sv-SE" sz="2100" dirty="0">
                <a:ea typeface="ＭＳ Ｐゴシック" panose="020B0600070205080204" pitchFamily="34" charset="-128"/>
              </a:rPr>
              <a:t> resp. </a:t>
            </a:r>
            <a:r>
              <a:rPr lang="sv-SE" altLang="sv-SE" sz="2100" dirty="0" err="1">
                <a:ea typeface="ＭＳ Ｐゴシック" panose="020B0600070205080204" pitchFamily="34" charset="-128"/>
              </a:rPr>
              <a:t>uppgiftsreflexivitet</a:t>
            </a:r>
            <a:endParaRPr lang="sv-SE" altLang="sv-SE" sz="21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Reflektera över socialt klimat, konflikthantering och stöd för gruppen/teamet resp. reflektera över uppgiften, strategier, processer och arbetsmetoder</a:t>
            </a:r>
          </a:p>
        </p:txBody>
      </p:sp>
    </p:spTree>
    <p:extLst>
      <p:ext uri="{BB962C8B-B14F-4D97-AF65-F5344CB8AC3E}">
        <p14:creationId xmlns:p14="http://schemas.microsoft.com/office/powerpoint/2010/main" val="5178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3E27DB3-92E6-374D-937D-5E5F5089D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1322" y="369871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’The paradox </a:t>
            </a:r>
            <a:r>
              <a:rPr lang="sv-SE" altLang="sv-SE" dirty="0" err="1">
                <a:ea typeface="ＭＳ Ｐゴシック" panose="020B0600070205080204" pitchFamily="34" charset="-128"/>
              </a:rPr>
              <a:t>of</a:t>
            </a:r>
            <a:r>
              <a:rPr lang="sv-SE" altLang="sv-SE" dirty="0">
                <a:ea typeface="ＭＳ Ｐゴシック" panose="020B0600070205080204" pitchFamily="34" charset="-128"/>
              </a:rPr>
              <a:t> teamwork’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36103E-114E-2246-80FC-4B273FEEC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5134" y="1359056"/>
            <a:ext cx="5429250" cy="30861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Stora fördelar med teamarbete (ex skapa mönster/personkännedom inför framtida insatser), </a:t>
            </a:r>
            <a:r>
              <a:rPr lang="sv-SE" altLang="sv-SE" sz="1600" i="1" dirty="0">
                <a:ea typeface="ＭＳ Ｐゴシック" panose="020B0600070205080204" pitchFamily="34" charset="-128"/>
              </a:rPr>
              <a:t>men</a:t>
            </a:r>
          </a:p>
          <a:p>
            <a:pPr eaLnBrk="1" hangingPunct="1"/>
            <a:r>
              <a:rPr lang="sv-SE" altLang="sv-SE" sz="1600" dirty="0">
                <a:ea typeface="ＭＳ Ｐゴシック" panose="020B0600070205080204" pitchFamily="34" charset="-128"/>
              </a:rPr>
              <a:t>Även negativa effekter vad gäller insats, beslutsfattande och kreativitet. Allt görs inte bättre i grupp!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Det gäller att hitta former för teamarbete där man utnyttjar fördelarna men undviker de negativa sidorna (dvs både äta kakan och ha den kvar…)</a:t>
            </a:r>
          </a:p>
          <a:p>
            <a:pPr lvl="1" eaLnBrk="1" hangingPunct="1"/>
            <a:r>
              <a:rPr lang="sv-SE" altLang="sv-SE" dirty="0">
                <a:ea typeface="ＭＳ Ｐゴシック" panose="020B0600070205080204" pitchFamily="34" charset="-128"/>
              </a:rPr>
              <a:t>Kräver viss kännedom om gruppmedlemmarna och om uppgiften </a:t>
            </a:r>
            <a:r>
              <a:rPr lang="en-US" altLang="sv-SE" dirty="0">
                <a:ea typeface="ＭＳ Ｐゴシック" panose="020B0600070205080204" pitchFamily="34" charset="-128"/>
              </a:rPr>
              <a:t>–</a:t>
            </a:r>
            <a:r>
              <a:rPr lang="sv-SE" altLang="sv-SE" dirty="0">
                <a:ea typeface="ＭＳ Ｐゴシック" panose="020B0600070205080204" pitchFamily="34" charset="-128"/>
              </a:rPr>
              <a:t> vad gör vi bäst tillsammans resp. individuellt</a:t>
            </a:r>
          </a:p>
        </p:txBody>
      </p:sp>
    </p:spTree>
    <p:extLst>
      <p:ext uri="{BB962C8B-B14F-4D97-AF65-F5344CB8AC3E}">
        <p14:creationId xmlns:p14="http://schemas.microsoft.com/office/powerpoint/2010/main" val="22010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B33B707-AA70-6645-92F4-F41D4C81A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2670" y="141683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Barriärer för effektivt teamarbete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CA0F0949-FD95-044E-82EC-ACFE6C7E7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6447" y="1221582"/>
            <a:ext cx="5429250" cy="3780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sv-SE" dirty="0" err="1">
                <a:ea typeface="ＭＳ Ｐゴシック" panose="020B0600070205080204" pitchFamily="34" charset="-128"/>
              </a:rPr>
              <a:t>Hiearki</a:t>
            </a:r>
            <a:r>
              <a:rPr lang="sv-SE" altLang="sv-SE" dirty="0">
                <a:ea typeface="ＭＳ Ｐゴシック" panose="020B0600070205080204" pitchFamily="34" charset="-128"/>
              </a:rPr>
              <a:t>-effekter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Personlighetsbaserade motsättningar</a:t>
            </a:r>
          </a:p>
          <a:p>
            <a:pPr eaLnBrk="1" hangingPunct="1">
              <a:lnSpc>
                <a:spcPct val="90000"/>
              </a:lnSpc>
            </a:pP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Social </a:t>
            </a:r>
            <a:r>
              <a:rPr lang="sv-SE" altLang="ja-JP" dirty="0" err="1">
                <a:ea typeface="ＭＳ Ｐゴシック" panose="020B0600070205080204" pitchFamily="34" charset="-128"/>
              </a:rPr>
              <a:t>loafing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 / 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 err="1">
                <a:ea typeface="ＭＳ Ｐゴシック" panose="020B0600070205080204" pitchFamily="34" charset="-128"/>
              </a:rPr>
              <a:t>Free-riding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Vi utnyttjar bara 75% av vår egen förmåga i gruppsituationer… Om andra gör mindre gör jag mindre...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Bortkastad energi (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process </a:t>
            </a:r>
            <a:r>
              <a:rPr lang="sv-SE" altLang="ja-JP" dirty="0" err="1">
                <a:ea typeface="ＭＳ Ｐゴシック" panose="020B0600070205080204" pitchFamily="34" charset="-128"/>
              </a:rPr>
              <a:t>losses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) beroende på koordinations- och kommunikationsproblem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Dålig problemlösning (!) &amp; beslutsfattande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Låg kreativitet</a:t>
            </a:r>
          </a:p>
        </p:txBody>
      </p:sp>
    </p:spTree>
    <p:extLst>
      <p:ext uri="{BB962C8B-B14F-4D97-AF65-F5344CB8AC3E}">
        <p14:creationId xmlns:p14="http://schemas.microsoft.com/office/powerpoint/2010/main" val="4819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76AD011-48C5-314A-A41F-2384EC74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650" y="411025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Hur bygger vi effektiva Team?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220488-BB4D-0C4C-8F16-17E830FFA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539576"/>
            <a:ext cx="537210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Teamet skall ha intressanta – och utmanande arbetsuppgifter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Individerna ska känna sig betydelsefulla för verksamhetens resultat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Individerna ska ha intressanta arbetsuppgifter 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Klara målsättningar för teamet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Feedback</a:t>
            </a:r>
          </a:p>
          <a:p>
            <a:pPr eaLnBrk="1" hangingPunct="1">
              <a:lnSpc>
                <a:spcPct val="90000"/>
              </a:lnSpc>
            </a:pPr>
            <a:endParaRPr lang="sv-SE" altLang="sv-SE" sz="21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E65652D-3E99-A340-BBBC-B2509B7A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66" y="631149"/>
            <a:ext cx="6480000" cy="3644642"/>
          </a:xfrm>
        </p:spPr>
        <p:txBody>
          <a:bodyPr/>
          <a:lstStyle/>
          <a:p>
            <a:r>
              <a:rPr lang="sv-SE" dirty="0"/>
              <a:t>Ledarskapsstilar</a:t>
            </a:r>
          </a:p>
        </p:txBody>
      </p:sp>
      <p:sp>
        <p:nvSpPr>
          <p:cNvPr id="9" name="Platshållare för onlinebild 8">
            <a:extLst>
              <a:ext uri="{FF2B5EF4-FFF2-40B4-BE49-F238E27FC236}">
                <a16:creationId xmlns:a16="http://schemas.microsoft.com/office/drawing/2014/main" id="{9B6D4889-9457-CD42-A353-53F2157183C3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229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ED1D366-2750-7F4A-9A04-20F42CF2B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290" y="556610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Klassiska ledarskapsstilar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(</a:t>
            </a:r>
            <a:r>
              <a:rPr lang="sv-SE" altLang="sv-SE" i="1" dirty="0">
                <a:ea typeface="ＭＳ Ｐゴシック" panose="020B0600070205080204" pitchFamily="34" charset="-128"/>
              </a:rPr>
              <a:t>deskriptiva kategorier</a:t>
            </a:r>
            <a:r>
              <a:rPr lang="sv-SE" altLang="sv-SE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FBDF8D3-F8FE-2141-920A-EE0A179F0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0565" y="1883420"/>
            <a:ext cx="5200650" cy="173226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Auktoritärt</a:t>
            </a: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Låt gå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r>
              <a:rPr lang="sv-SE" altLang="ja-JP" dirty="0">
                <a:ea typeface="ＭＳ Ｐゴシック" panose="020B0600070205080204" pitchFamily="34" charset="-128"/>
              </a:rPr>
              <a:t>Demokratiskt ledarskap</a:t>
            </a:r>
          </a:p>
          <a:p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1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92F1B-B58B-084D-975A-23ADEC44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00" y="361537"/>
            <a:ext cx="6480000" cy="857250"/>
          </a:xfrm>
        </p:spPr>
        <p:txBody>
          <a:bodyPr/>
          <a:lstStyle/>
          <a:p>
            <a:r>
              <a:rPr lang="sv-SE" dirty="0"/>
              <a:t>Samtida (normativa) perspektiv – transformativt ledarskap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DBF359-AB95-7B4B-9AB3-C8B09342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267" y="1439247"/>
            <a:ext cx="6480000" cy="3366851"/>
          </a:xfrm>
        </p:spPr>
        <p:txBody>
          <a:bodyPr>
            <a:normAutofit lnSpcReduction="10000"/>
          </a:bodyPr>
          <a:lstStyle/>
          <a:p>
            <a:r>
              <a:rPr lang="sv-SE" i="1" dirty="0"/>
              <a:t>Transformativt ledarskap </a:t>
            </a:r>
            <a:r>
              <a:rPr lang="sv-SE" dirty="0"/>
              <a:t>- "</a:t>
            </a:r>
            <a:r>
              <a:rPr lang="sv-SE" dirty="0" err="1"/>
              <a:t>leaders</a:t>
            </a:r>
            <a:r>
              <a:rPr lang="sv-SE" dirty="0"/>
              <a:t> and </a:t>
            </a:r>
            <a:r>
              <a:rPr lang="sv-SE" dirty="0" err="1"/>
              <a:t>followers</a:t>
            </a:r>
            <a:r>
              <a:rPr lang="sv-SE" dirty="0"/>
              <a:t> make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advance</a:t>
            </a:r>
            <a:r>
              <a:rPr lang="sv-SE" dirty="0"/>
              <a:t> to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morality</a:t>
            </a:r>
            <a:r>
              <a:rPr lang="sv-SE" dirty="0"/>
              <a:t> and motivation.”</a:t>
            </a:r>
          </a:p>
          <a:p>
            <a:r>
              <a:rPr lang="sv-SE" dirty="0"/>
              <a:t>Identitet och vision, att stärka ”medskaparnas” känsla för ägarskap av projektet</a:t>
            </a:r>
          </a:p>
          <a:p>
            <a:r>
              <a:rPr lang="sv-SE" dirty="0"/>
              <a:t>Ledaren som förebild</a:t>
            </a:r>
          </a:p>
          <a:p>
            <a:r>
              <a:rPr lang="sv-SE" dirty="0"/>
              <a:t>Ledaren ska erbjuda meningsfulla utmaningar</a:t>
            </a:r>
          </a:p>
          <a:p>
            <a:r>
              <a:rPr lang="sv-SE" dirty="0"/>
              <a:t>Stimulera innovation och kreativitet</a:t>
            </a:r>
          </a:p>
          <a:p>
            <a:r>
              <a:rPr lang="sv-SE" dirty="0"/>
              <a:t>Individualiserad ledning (mentorskap/coaching)</a:t>
            </a:r>
          </a:p>
        </p:txBody>
      </p:sp>
    </p:spTree>
    <p:extLst>
      <p:ext uri="{BB962C8B-B14F-4D97-AF65-F5344CB8AC3E}">
        <p14:creationId xmlns:p14="http://schemas.microsoft.com/office/powerpoint/2010/main" val="26233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96C56-6D04-444B-9EA3-F8B76B18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Samtida (normativa) perspektiv – autentiskt ledarskap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6D99EF-5A47-4D4D-BF13-62850F5A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Autentiskt ledarskap </a:t>
            </a:r>
            <a:r>
              <a:rPr lang="sv-SE" dirty="0"/>
              <a:t>– ”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Self Be </a:t>
            </a:r>
            <a:r>
              <a:rPr lang="sv-SE" dirty="0" err="1"/>
              <a:t>True</a:t>
            </a:r>
            <a:r>
              <a:rPr lang="sv-SE" dirty="0"/>
              <a:t>”</a:t>
            </a:r>
          </a:p>
          <a:p>
            <a:r>
              <a:rPr lang="sv-SE" dirty="0"/>
              <a:t>Självförståelse</a:t>
            </a:r>
          </a:p>
          <a:p>
            <a:r>
              <a:rPr lang="sv-SE" dirty="0"/>
              <a:t>Balans och öppenhet – bevara objektivitet</a:t>
            </a:r>
          </a:p>
          <a:p>
            <a:r>
              <a:rPr lang="sv-SE" dirty="0"/>
              <a:t>Internaliserad moralisk hållning</a:t>
            </a:r>
          </a:p>
          <a:p>
            <a:r>
              <a:rPr lang="sv-SE" dirty="0"/>
              <a:t>Relationell </a:t>
            </a:r>
            <a:r>
              <a:rPr lang="sv-SE" dirty="0" err="1"/>
              <a:t>transparans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22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95E5365-766F-B045-983F-E89A716A3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663" y="329492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Ledarskap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9C61C-CA26-D743-961C-6F3F6A9B3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1264" y="1368605"/>
            <a:ext cx="5372100" cy="3086100"/>
          </a:xfrm>
        </p:spPr>
        <p:txBody>
          <a:bodyPr>
            <a:normAutofit lnSpcReduction="1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Skillnaden mellan ledning och ledarskap?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Ledning – funktion/struktur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Ledarskap – ofta personligt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Skillnaden mellan ledning och styrning?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Rattmetaforen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: 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Ledning</a:t>
            </a:r>
            <a:r>
              <a:rPr lang="sv-SE" altLang="sv-SE" dirty="0">
                <a:ea typeface="ＭＳ Ｐゴシック" panose="020B0600070205080204" pitchFamily="34" charset="-128"/>
              </a:rPr>
              <a:t> är att se till att bilen har en ratt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Styrning</a:t>
            </a:r>
            <a:r>
              <a:rPr lang="sv-SE" altLang="sv-SE" dirty="0">
                <a:ea typeface="ＭＳ Ｐゴシック" panose="020B0600070205080204" pitchFamily="34" charset="-128"/>
              </a:rPr>
              <a:t> är att hålla i den</a:t>
            </a:r>
          </a:p>
          <a:p>
            <a:pPr>
              <a:buFontTx/>
              <a:buNone/>
            </a:pP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9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999B9D9-2456-B043-93C0-17138B9C4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7736" y="541198"/>
            <a:ext cx="6480000" cy="857250"/>
          </a:xfrm>
        </p:spPr>
        <p:txBody>
          <a:bodyPr/>
          <a:lstStyle/>
          <a:p>
            <a:r>
              <a:rPr lang="sv-SE" altLang="sv-SE" dirty="0" err="1">
                <a:ea typeface="ＭＳ Ｐゴシック" panose="020B0600070205080204" pitchFamily="34" charset="-128"/>
              </a:rPr>
              <a:t>Situationsanpassat</a:t>
            </a:r>
            <a:r>
              <a:rPr lang="sv-SE" altLang="sv-SE" dirty="0">
                <a:ea typeface="ＭＳ Ｐゴシック" panose="020B0600070205080204" pitchFamily="34" charset="-128"/>
              </a:rPr>
              <a:t> ledarskap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C478824-726D-E640-8070-CE760FBC1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8836" y="1516202"/>
            <a:ext cx="5257800" cy="30861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Ledningen måste vara anpassad till verksamheten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Kontexten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Uppgiften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Strategin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Gruppen </a:t>
            </a:r>
          </a:p>
        </p:txBody>
      </p:sp>
    </p:spTree>
    <p:extLst>
      <p:ext uri="{BB962C8B-B14F-4D97-AF65-F5344CB8AC3E}">
        <p14:creationId xmlns:p14="http://schemas.microsoft.com/office/powerpoint/2010/main" val="18977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1525" y="915279"/>
            <a:ext cx="5574506" cy="44451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/>
          <a:p>
            <a:pPr marL="146209" marR="3810" indent="-137160">
              <a:lnSpc>
                <a:spcPts val="1635"/>
              </a:lnSpc>
              <a:spcBef>
                <a:spcPts val="266"/>
              </a:spcBef>
              <a:buClr>
                <a:srgbClr val="9E3611"/>
              </a:buClr>
              <a:buSzPct val="85000"/>
              <a:buFont typeface="Arial"/>
              <a:buChar char="▪"/>
              <a:tabLst>
                <a:tab pos="146685" algn="l"/>
              </a:tabLst>
            </a:pPr>
            <a:r>
              <a:rPr lang="sv-SE" sz="1500" spc="-79" dirty="0">
                <a:latin typeface="Calibri" panose="020F0502020204030204" pitchFamily="34" charset="0"/>
                <a:cs typeface="Calibri" panose="020F0502020204030204" pitchFamily="34" charset="0"/>
              </a:rPr>
              <a:t>System handlar om samverkan med funktion/syfte; består av (och kan beskrivas utifrån) dess delar/komponenter och deras inbördes relationer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6815" y="1673383"/>
            <a:ext cx="2896932" cy="2451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C45A751-6414-044D-BA97-C21BE37F5842}"/>
              </a:ext>
            </a:extLst>
          </p:cNvPr>
          <p:cNvSpPr txBox="1"/>
          <p:nvPr/>
        </p:nvSpPr>
        <p:spPr>
          <a:xfrm>
            <a:off x="761525" y="248478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Systemledning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3C9E12-0295-A344-8154-6BC2A550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4" y="1540218"/>
            <a:ext cx="4852494" cy="32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3D6FD81-13E4-2B4F-B048-463C2671FBC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50471" y="929912"/>
            <a:ext cx="4516285" cy="3111103"/>
          </a:xfr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F615A3-167E-BA49-A015-F80BFD38D3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845391" y="929912"/>
            <a:ext cx="4148138" cy="3111104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4C7536E-3A55-D548-8104-8F7332F3B26A}"/>
              </a:ext>
            </a:extLst>
          </p:cNvPr>
          <p:cNvSpPr txBox="1"/>
          <p:nvPr/>
        </p:nvSpPr>
        <p:spPr>
          <a:xfrm>
            <a:off x="1317883" y="411498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Komplext system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40E4A67-3E4C-2348-8F73-A6ED0EC95591}"/>
              </a:ext>
            </a:extLst>
          </p:cNvPr>
          <p:cNvSpPr txBox="1"/>
          <p:nvPr/>
        </p:nvSpPr>
        <p:spPr>
          <a:xfrm>
            <a:off x="5730673" y="411498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Komplicerat system</a:t>
            </a:r>
          </a:p>
        </p:txBody>
      </p:sp>
    </p:spTree>
    <p:extLst>
      <p:ext uri="{BB962C8B-B14F-4D97-AF65-F5344CB8AC3E}">
        <p14:creationId xmlns:p14="http://schemas.microsoft.com/office/powerpoint/2010/main" val="41096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D2CF8-3CE5-D54F-A11C-33D63D60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13" y="114575"/>
            <a:ext cx="6480000" cy="857250"/>
          </a:xfrm>
        </p:spPr>
        <p:txBody>
          <a:bodyPr/>
          <a:lstStyle/>
          <a:p>
            <a:r>
              <a:rPr lang="sv-SE" dirty="0"/>
              <a:t>Att leda i komplexa situationer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7F6E4A8-3B06-974D-B482-5F628464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568" y="978623"/>
            <a:ext cx="4116432" cy="4018827"/>
          </a:xfrm>
        </p:spPr>
      </p:pic>
    </p:spTree>
    <p:extLst>
      <p:ext uri="{BB962C8B-B14F-4D97-AF65-F5344CB8AC3E}">
        <p14:creationId xmlns:p14="http://schemas.microsoft.com/office/powerpoint/2010/main" val="20374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F28031-5C65-A649-8805-AA11738C2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611" y="149491"/>
            <a:ext cx="4334107" cy="857250"/>
          </a:xfrm>
        </p:spPr>
        <p:txBody>
          <a:bodyPr/>
          <a:lstStyle/>
          <a:p>
            <a:r>
              <a:rPr lang="sv-SE" dirty="0"/>
              <a:t>Tips på läsning!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8500D9-10F2-8D48-B5B0-79937121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70" y="1304784"/>
            <a:ext cx="1971752" cy="304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5BF6FAE-8AFA-DA43-9FD4-D0C8F1E62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43" y="1304784"/>
            <a:ext cx="2108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1920x1080_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lipArt Placeholder 2"/>
          <p:cNvSpPr>
            <a:spLocks noGrp="1"/>
          </p:cNvSpPr>
          <p:nvPr>
            <p:ph type="clipArt" sz="quarter" idx="1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16709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6B02E1B-7E80-5F4D-8BC9-7FCB79436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507" y="130384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Projektledarens uppgifter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C28125A-8EDD-534D-AB27-B5A4547E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2520" y="1107773"/>
            <a:ext cx="6379161" cy="3656768"/>
          </a:xfrm>
        </p:spPr>
        <p:txBody>
          <a:bodyPr>
            <a:normAutofit fontScale="92500" lnSpcReduction="2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Ansvar (metoder, personal, budget etc.)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Ledning (styrning, motivation, delegering)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Samordning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Kommunikation (inåt-utåt)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Avrapportering (deadlines-milstolpar)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Hantera störningar (inre-yttre)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Dokumentation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Ansikte utåt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Projektledaren</a:t>
            </a:r>
            <a:r>
              <a:rPr lang="sv-SE" altLang="sv-SE" dirty="0">
                <a:ea typeface="ＭＳ Ｐゴシック" panose="020B0600070205080204" pitchFamily="34" charset="-128"/>
              </a:rPr>
              <a:t> (individ) – </a:t>
            </a:r>
            <a:r>
              <a:rPr lang="sv-SE" altLang="sv-SE" i="1" dirty="0">
                <a:ea typeface="ＭＳ Ｐゴシック" panose="020B0600070205080204" pitchFamily="34" charset="-128"/>
              </a:rPr>
              <a:t>projektledningen</a:t>
            </a:r>
            <a:r>
              <a:rPr lang="sv-SE" altLang="sv-SE" dirty="0">
                <a:ea typeface="ＭＳ Ｐゴシック" panose="020B0600070205080204" pitchFamily="34" charset="-128"/>
              </a:rPr>
              <a:t> 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(strukturen för riktning och fokus i gruppen)</a:t>
            </a:r>
          </a:p>
        </p:txBody>
      </p:sp>
    </p:spTree>
    <p:extLst>
      <p:ext uri="{BB962C8B-B14F-4D97-AF65-F5344CB8AC3E}">
        <p14:creationId xmlns:p14="http://schemas.microsoft.com/office/powerpoint/2010/main" val="2529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E553703-2B3F-3B40-8C38-5456EAA4F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60721"/>
            <a:ext cx="82296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Paradoxer vid projekt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5A7EAB1-30BE-A147-88AA-4024B432EC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1619168"/>
            <a:ext cx="2857500" cy="3086100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1650" b="1" dirty="0">
                <a:ea typeface="ＭＳ Ｐゴシック" panose="020B0600070205080204" pitchFamily="34" charset="-128"/>
              </a:rPr>
              <a:t>Förändring</a:t>
            </a:r>
            <a:r>
              <a:rPr lang="sv-SE" altLang="sv-SE" sz="1650" dirty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Innovativt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Löst och öppet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Nytänkande och utveckling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Flexibelt 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Möjlighet att lära nytt</a:t>
            </a:r>
          </a:p>
          <a:p>
            <a:pPr>
              <a:buFontTx/>
              <a:buNone/>
            </a:pPr>
            <a:endParaRPr lang="sv-SE" altLang="sv-SE" sz="1650" dirty="0">
              <a:ea typeface="ＭＳ Ｐゴシック" panose="020B0600070205080204" pitchFamily="34" charset="-128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6D821169-072F-494F-A8C4-CEDD9AE334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5634" y="1596679"/>
            <a:ext cx="2857500" cy="3086100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1650" b="1" dirty="0">
                <a:ea typeface="ＭＳ Ｐゴシック" panose="020B0600070205080204" pitchFamily="34" charset="-128"/>
              </a:rPr>
              <a:t>Rationellt 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Mätbart 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Styrbart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Synliga resultat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Skapa effekt</a:t>
            </a:r>
          </a:p>
          <a:p>
            <a:pPr>
              <a:buFontTx/>
              <a:buNone/>
            </a:pPr>
            <a:r>
              <a:rPr lang="sv-SE" altLang="sv-SE" sz="1650" dirty="0">
                <a:ea typeface="ＭＳ Ｐゴシック" panose="020B0600070205080204" pitchFamily="34" charset="-128"/>
              </a:rPr>
              <a:t>Planeras o genomföras inom tid och budget</a:t>
            </a:r>
          </a:p>
          <a:p>
            <a:endParaRPr lang="sv-SE" altLang="sv-SE" sz="165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8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7EE8E-F51C-0347-9920-272DDD82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4" y="628650"/>
            <a:ext cx="542925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 i projekt – och andra verksamheter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3984F5D-ADED-F041-9EEC-F7DDF1C2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62" y="1911442"/>
            <a:ext cx="5372100" cy="30861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Tidsbegränsning och uppgiftsorientering utmärker projekt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Skiljer detta ut ledning av projekt, från ledning av andra verksamheter/organisationer?</a:t>
            </a:r>
          </a:p>
        </p:txBody>
      </p:sp>
    </p:spTree>
    <p:extLst>
      <p:ext uri="{BB962C8B-B14F-4D97-AF65-F5344CB8AC3E}">
        <p14:creationId xmlns:p14="http://schemas.microsoft.com/office/powerpoint/2010/main" val="13781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182491-25DF-9548-99FD-00FC5D1B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66" y="646017"/>
            <a:ext cx="6480000" cy="3644642"/>
          </a:xfrm>
        </p:spPr>
        <p:txBody>
          <a:bodyPr/>
          <a:lstStyle/>
          <a:p>
            <a:r>
              <a:rPr lang="sv-SE" dirty="0"/>
              <a:t>Hur ska en ledare vara?</a:t>
            </a:r>
          </a:p>
        </p:txBody>
      </p:sp>
      <p:sp>
        <p:nvSpPr>
          <p:cNvPr id="3" name="Platshållare för onlinebild 2">
            <a:extLst>
              <a:ext uri="{FF2B5EF4-FFF2-40B4-BE49-F238E27FC236}">
                <a16:creationId xmlns:a16="http://schemas.microsoft.com/office/drawing/2014/main" id="{1C15FDA2-9A34-784A-B415-337DDB6D2EE4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35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2F46C46C-B321-1744-BB6D-6689223BB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246" y="996175"/>
            <a:ext cx="7012445" cy="4051523"/>
          </a:xfrm>
          <a:noFill/>
        </p:spPr>
      </p:pic>
      <p:sp>
        <p:nvSpPr>
          <p:cNvPr id="18433" name="Rectangle 2">
            <a:extLst>
              <a:ext uri="{FF2B5EF4-FFF2-40B4-BE49-F238E27FC236}">
                <a16:creationId xmlns:a16="http://schemas.microsoft.com/office/drawing/2014/main" id="{FFA18DCC-F97D-AD4A-A70A-21C0C569A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246" y="95802"/>
            <a:ext cx="8291508" cy="857250"/>
          </a:xfrm>
        </p:spPr>
        <p:txBody>
          <a:bodyPr/>
          <a:lstStyle/>
          <a:p>
            <a:r>
              <a:rPr lang="sv-SE" altLang="sv-SE" sz="1800" i="1" dirty="0">
                <a:ea typeface="ＭＳ Ｐゴシック" panose="020B0600070205080204" pitchFamily="34" charset="-128"/>
              </a:rPr>
              <a:t>Management &amp; </a:t>
            </a:r>
            <a:r>
              <a:rPr lang="sv-SE" altLang="sv-SE" sz="1800" i="1" dirty="0" err="1">
                <a:ea typeface="ＭＳ Ｐゴシック" panose="020B0600070205080204" pitchFamily="34" charset="-128"/>
              </a:rPr>
              <a:t>Leadership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(svenska, ung. ’förvaltning’ och ledarskap)</a:t>
            </a:r>
            <a:endParaRPr lang="sv-SE" altLang="sv-SE" sz="15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6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7175431-5D2A-4E49-BC47-B8B943EB0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709" y="248962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Hur skall en bra ledare vara?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6F1322F-1F48-2942-8FA9-EAFC2DCF8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459" y="1187242"/>
            <a:ext cx="5429250" cy="37072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v-SE" altLang="sv-SE" sz="1500" dirty="0">
                <a:ea typeface="ＭＳ Ｐゴシック" panose="020B0600070205080204" pitchFamily="34" charset="-128"/>
              </a:rPr>
              <a:t>Förslag från en (’</a:t>
            </a:r>
            <a:r>
              <a:rPr lang="sv-SE" altLang="sv-SE" sz="1500" dirty="0" err="1">
                <a:ea typeface="ＭＳ Ｐゴシック" panose="020B0600070205080204" pitchFamily="34" charset="-128"/>
              </a:rPr>
              <a:t>random</a:t>
            </a:r>
            <a:r>
              <a:rPr lang="sv-SE" altLang="sv-SE" sz="1500" dirty="0">
                <a:ea typeface="ＭＳ Ｐゴシック" panose="020B0600070205080204" pitchFamily="34" charset="-128"/>
              </a:rPr>
              <a:t>’) ledarskapsbok: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God lyssnare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Stödjande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Undanröja hinder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Skapa </a:t>
            </a:r>
            <a:r>
              <a:rPr lang="sv-SE" altLang="sv-SE" sz="1500" dirty="0" err="1">
                <a:ea typeface="ＭＳ Ｐゴシック" panose="020B0600070205080204" pitchFamily="34" charset="-128"/>
              </a:rPr>
              <a:t>gruppsammanhålling</a:t>
            </a:r>
            <a:endParaRPr lang="sv-SE" altLang="sv-SE" sz="15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Återkoppling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Kommunikativ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Synlig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Delegera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Förtroendeingivande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Bra på att skapa organisation/struktur/dokumentation</a:t>
            </a:r>
          </a:p>
        </p:txBody>
      </p:sp>
    </p:spTree>
    <p:extLst>
      <p:ext uri="{BB962C8B-B14F-4D97-AF65-F5344CB8AC3E}">
        <p14:creationId xmlns:p14="http://schemas.microsoft.com/office/powerpoint/2010/main" val="39330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A5861E18-FD9A-B545-9072-4617E36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120253"/>
            <a:ext cx="82296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’Management by </a:t>
            </a:r>
            <a:r>
              <a:rPr lang="sv-SE" altLang="sv-SE" dirty="0" err="1">
                <a:ea typeface="ＭＳ Ｐゴシック" panose="020B0600070205080204" pitchFamily="34" charset="-128"/>
              </a:rPr>
              <a:t>messiah</a:t>
            </a:r>
            <a:r>
              <a:rPr lang="sv-SE" altLang="sv-SE" dirty="0">
                <a:ea typeface="ＭＳ Ｐゴシック" panose="020B0600070205080204" pitchFamily="34" charset="-128"/>
              </a:rPr>
              <a:t>’</a:t>
            </a:r>
          </a:p>
        </p:txBody>
      </p:sp>
      <p:pic>
        <p:nvPicPr>
          <p:cNvPr id="23554" name="Content Placeholder 6" descr="Superhero.jpg">
            <a:extLst>
              <a:ext uri="{FF2B5EF4-FFF2-40B4-BE49-F238E27FC236}">
                <a16:creationId xmlns:a16="http://schemas.microsoft.com/office/drawing/2014/main" id="{8BB37091-A642-134C-BEFA-DEFCA9320C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r="-50"/>
          <a:stretch>
            <a:fillRect/>
          </a:stretch>
        </p:blipFill>
        <p:spPr>
          <a:xfrm>
            <a:off x="691457" y="1383158"/>
            <a:ext cx="3482008" cy="348502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E86DC-548E-CF45-9BDE-C11726FE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38497"/>
            <a:ext cx="3806687" cy="2937901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Svårt att leva upp till bilden av ledaren som 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superhjälte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Management by </a:t>
            </a:r>
            <a:r>
              <a:rPr lang="sv-SE" altLang="ja-JP" dirty="0" err="1">
                <a:ea typeface="ＭＳ Ｐゴシック" panose="020B0600070205080204" pitchFamily="34" charset="-128"/>
              </a:rPr>
              <a:t>messiah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 - mer om </a:t>
            </a:r>
            <a:br>
              <a:rPr lang="sv-SE" altLang="ja-JP" dirty="0">
                <a:ea typeface="ＭＳ Ｐゴシック" panose="020B0600070205080204" pitchFamily="34" charset="-128"/>
              </a:rPr>
            </a:br>
            <a:r>
              <a:rPr lang="sv-SE" altLang="ja-JP" dirty="0">
                <a:ea typeface="ＭＳ Ｐゴシック" panose="020B0600070205080204" pitchFamily="34" charset="-128"/>
              </a:rPr>
              <a:t>(projekt-)ledaren som person än om </a:t>
            </a:r>
            <a:br>
              <a:rPr lang="sv-SE" altLang="ja-JP" dirty="0">
                <a:ea typeface="ＭＳ Ｐゴシック" panose="020B0600070205080204" pitchFamily="34" charset="-128"/>
              </a:rPr>
            </a:br>
            <a:r>
              <a:rPr lang="sv-SE" altLang="ja-JP" dirty="0">
                <a:ea typeface="ＭＳ Ｐゴシック" panose="020B0600070205080204" pitchFamily="34" charset="-128"/>
              </a:rPr>
              <a:t>verksamheten och dess förutsättningar</a:t>
            </a:r>
          </a:p>
          <a:p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8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MAU — Svenska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6E32439-D365-4743-ACE4-C8894A308324}" vid="{3688D664-254E-1A4C-9161-F2C514972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Svenska</Template>
  <TotalTime>116</TotalTime>
  <Words>759</Words>
  <Application>Microsoft Macintosh PowerPoint</Application>
  <PresentationFormat>Bildspel på skärmen (16:9)</PresentationFormat>
  <Paragraphs>130</Paragraphs>
  <Slides>25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MAU — Svenska</vt:lpstr>
      <vt:lpstr>Ledarskap !?</vt:lpstr>
      <vt:lpstr>Ledarskap</vt:lpstr>
      <vt:lpstr>Projektledarens uppgifter</vt:lpstr>
      <vt:lpstr>Paradoxer vid projekt</vt:lpstr>
      <vt:lpstr>Ledning i projekt – och andra verksamheter</vt:lpstr>
      <vt:lpstr>PowerPoint-presentation</vt:lpstr>
      <vt:lpstr>Management &amp; Leadership (svenska, ung. ’förvaltning’ och ledarskap)</vt:lpstr>
      <vt:lpstr>Hur skall en bra ledare vara?</vt:lpstr>
      <vt:lpstr>’Management by messiah’</vt:lpstr>
      <vt:lpstr>PowerPoint-presentation</vt:lpstr>
      <vt:lpstr>Ledning/ledarskap som social/gruppdynamisk process</vt:lpstr>
      <vt:lpstr>Reflexivitet</vt:lpstr>
      <vt:lpstr>’The paradox of teamwork’</vt:lpstr>
      <vt:lpstr>Barriärer för effektivt teamarbete</vt:lpstr>
      <vt:lpstr>Hur bygger vi effektiva Team?</vt:lpstr>
      <vt:lpstr>PowerPoint-presentation</vt:lpstr>
      <vt:lpstr>Klassiska ledarskapsstilar (deskriptiva kategorier)</vt:lpstr>
      <vt:lpstr>Samtida (normativa) perspektiv – transformativt ledarskap </vt:lpstr>
      <vt:lpstr>Samtida (normativa) perspektiv – autentiskt ledarskap</vt:lpstr>
      <vt:lpstr>Situationsanpassat ledarskap</vt:lpstr>
      <vt:lpstr>PowerPoint-presentation</vt:lpstr>
      <vt:lpstr>PowerPoint-presentation</vt:lpstr>
      <vt:lpstr>Att leda i komplexa situationer</vt:lpstr>
      <vt:lpstr>Tips på läsning!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Ledarskap !?</dc:title>
  <dc:creator>Fredrik Björk</dc:creator>
  <cp:lastModifiedBy>Fredrik Björk</cp:lastModifiedBy>
  <cp:revision>18</cp:revision>
  <dcterms:created xsi:type="dcterms:W3CDTF">2018-11-05T11:35:19Z</dcterms:created>
  <dcterms:modified xsi:type="dcterms:W3CDTF">2020-11-09T06:46:03Z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