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5.xml" ContentType="application/vnd.openxmlformats-officedocument.presentationml.notesSlide+xml"/>
  <Override PartName="/ppt/notesSlides/_rels/notesSlide15.xml.rels" ContentType="application/vnd.openxmlformats-package.relationships+xml"/>
  <Override PartName="/ppt/media/image1.png" ContentType="image/png"/>
  <Override PartName="/ppt/media/image2.png" ContentType="image/png"/>
  <Override PartName="/ppt/media/image4.jpeg" ContentType="image/jpeg"/>
  <Override PartName="/ppt/media/image3.png" ContentType="image/png"/>
  <Override PartName="/ppt/media/image5.jpeg" ContentType="image/jpeg"/>
  <Override PartName="/ppt/media/image7.png" ContentType="image/png"/>
  <Override PartName="/ppt/media/image6.jpeg" ContentType="image/jpeg"/>
  <Override PartName="/ppt/media/image8.jpeg" ContentType="image/jpe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v-SE" sz="1400" spc="-1" strike="noStrike">
                <a:solidFill>
                  <a:srgbClr val="000000"/>
                </a:solidFill>
                <a:latin typeface="Arial"/>
              </a:rPr>
              <a:t>Klicka för att flytta sidan</a:t>
            </a:r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Arial"/>
              </a:rPr>
              <a:t>Klicka för att redigera anteckningarnas format</a:t>
            </a:r>
            <a:endParaRPr b="0" lang="sv-SE" sz="2000" spc="-1" strike="noStrike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Times New Roman"/>
              </a:rPr>
              <a:t>&lt;sidhuvud&gt;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Times New Roman"/>
              </a:rPr>
              <a:t>&lt;datum/tid&gt;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Times New Roman"/>
              </a:rPr>
              <a:t>&lt;sidfot&gt;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4AD957FE-8E88-4581-92CB-99D0D02E46C6}" type="slidenum">
              <a:rPr b="0" lang="sv-SE" sz="1400" spc="-1" strike="noStrike">
                <a:latin typeface="Times New Roman"/>
              </a:rPr>
              <a:t>&lt;nummer&gt;</a:t>
            </a:fld>
            <a:endParaRPr b="0" lang="sv-S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520" cy="3428640"/>
          </a:xfrm>
          <a:prstGeom prst="rect">
            <a:avLst/>
          </a:prstGeom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[Change formatting by using the indentation buttons.]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[Change background color with Format &gt; Slide Background... ]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</p:txBody>
      </p:sp>
      <p:sp>
        <p:nvSpPr>
          <p:cNvPr id="16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32E78646-83C1-4C19-AFA0-2C16F9D3A62F}" type="slidenum">
              <a:rPr b="0" lang="en-US" sz="1400" spc="-1" strike="noStrike">
                <a:latin typeface="Times New Roman"/>
              </a:rPr>
              <a:t>&lt;nummer&gt;</a:t>
            </a:fld>
            <a:endParaRPr b="0" lang="sv-SE" sz="14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0" y="2686320"/>
            <a:ext cx="91436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8540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091680" y="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183360" y="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0" y="268632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091680" y="268632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183360" y="268632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8540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91436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0" y="2686320"/>
            <a:ext cx="91436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8540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091680" y="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183360" y="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0" y="268632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091680" y="268632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183360" y="268632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8540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91436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0" y="2686320"/>
            <a:ext cx="91436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68540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091680" y="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183360" y="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0" y="268632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3091680" y="268632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6183360" y="2686320"/>
            <a:ext cx="294408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514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85400" y="268632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85400" y="0"/>
            <a:ext cx="44618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0" y="2686320"/>
            <a:ext cx="9143640" cy="2453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Google Shape;12;p1" descr="MAU.pdf"/>
          <p:cNvPicPr/>
          <p:nvPr/>
        </p:nvPicPr>
        <p:blipFill>
          <a:blip r:embed="rId2"/>
          <a:stretch/>
        </p:blipFill>
        <p:spPr>
          <a:xfrm>
            <a:off x="7596360" y="4528440"/>
            <a:ext cx="1245240" cy="40968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849960" y="910800"/>
            <a:ext cx="5391360" cy="2081520"/>
          </a:xfrm>
          <a:prstGeom prst="rect">
            <a:avLst/>
          </a:prstGeom>
        </p:spPr>
        <p:txBody>
          <a:bodyPr anchor="b">
            <a:noAutofit/>
          </a:bodyPr>
          <a:p>
            <a:pPr algn="ctr"/>
            <a:r>
              <a:rPr b="0" lang="sv-SE" sz="4000" spc="-1" strike="noStrike">
                <a:solidFill>
                  <a:srgbClr val="000000"/>
                </a:solidFill>
                <a:latin typeface="Arial"/>
              </a:rPr>
              <a:t>Klicka för att redigera rubriktextens format</a:t>
            </a:r>
            <a:endParaRPr b="0" lang="sv-S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849240" y="4536000"/>
            <a:ext cx="5392440" cy="345600"/>
          </a:xfrm>
          <a:prstGeom prst="rect">
            <a:avLst/>
          </a:prstGeom>
        </p:spPr>
        <p:txBody>
          <a:bodyPr anchor="b">
            <a:no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0" spc="-1" strike="noStrike">
                <a:solidFill>
                  <a:srgbClr val="000000"/>
                </a:solidFill>
                <a:latin typeface="Arial"/>
              </a:rPr>
              <a:t>Klicka för att redigera dispositionstextens format</a:t>
            </a:r>
            <a:endParaRPr b="0" lang="sv-SE" sz="10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1000" spc="-1" strike="noStrike">
                <a:solidFill>
                  <a:srgbClr val="000000"/>
                </a:solidFill>
                <a:latin typeface="Arial"/>
              </a:rPr>
              <a:t>Andra dispositionsnivån</a:t>
            </a:r>
            <a:endParaRPr b="0" lang="sv-SE" sz="1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0" spc="-1" strike="noStrike">
                <a:solidFill>
                  <a:srgbClr val="000000"/>
                </a:solidFill>
                <a:latin typeface="Arial"/>
              </a:rPr>
              <a:t>Tredje dispositionsnivån</a:t>
            </a:r>
            <a:endParaRPr b="0" lang="sv-SE" sz="10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1000" spc="-1" strike="noStrike">
                <a:solidFill>
                  <a:srgbClr val="000000"/>
                </a:solidFill>
                <a:latin typeface="Arial"/>
              </a:rPr>
              <a:t>Fjärde dispositionsnivån</a:t>
            </a:r>
            <a:endParaRPr b="0" lang="sv-SE" sz="1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0" spc="-1" strike="noStrike">
                <a:solidFill>
                  <a:srgbClr val="000000"/>
                </a:solidFill>
                <a:latin typeface="Arial"/>
              </a:rPr>
              <a:t>Femte dispositionsnivån</a:t>
            </a:r>
            <a:endParaRPr b="0" lang="sv-SE" sz="1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0" spc="-1" strike="noStrike">
                <a:solidFill>
                  <a:srgbClr val="000000"/>
                </a:solidFill>
                <a:latin typeface="Arial"/>
              </a:rPr>
              <a:t>Sjätte dispositionsnivån</a:t>
            </a:r>
            <a:endParaRPr b="0" lang="sv-SE" sz="1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0" spc="-1" strike="noStrike">
                <a:solidFill>
                  <a:srgbClr val="000000"/>
                </a:solidFill>
                <a:latin typeface="Arial"/>
              </a:rPr>
              <a:t>Sjunde dispositionsnivån</a:t>
            </a:r>
            <a:endParaRPr b="0" lang="sv-SE" sz="1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12;p1" descr="MAU.pdf"/>
          <p:cNvPicPr/>
          <p:nvPr/>
        </p:nvPicPr>
        <p:blipFill>
          <a:blip r:embed="rId2"/>
          <a:stretch/>
        </p:blipFill>
        <p:spPr>
          <a:xfrm>
            <a:off x="7596360" y="4528440"/>
            <a:ext cx="1245240" cy="409680"/>
          </a:xfrm>
          <a:prstGeom prst="rect">
            <a:avLst/>
          </a:prstGeom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v-SE" sz="1400" spc="-1" strike="noStrike">
                <a:solidFill>
                  <a:srgbClr val="000000"/>
                </a:solidFill>
                <a:latin typeface="Arial"/>
              </a:rPr>
              <a:t>Klicka för att redigera rubriktextens format</a:t>
            </a:r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</a:rPr>
              <a:t>Klicka för att redigera dispositionstextens format</a:t>
            </a:r>
            <a:endParaRPr b="0" lang="sv-S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</a:rPr>
              <a:t>Andra dispositionsnivån</a:t>
            </a:r>
            <a:endParaRPr b="0" lang="sv-S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</a:rPr>
              <a:t>Tredje dispositionsnivån</a:t>
            </a:r>
            <a:endParaRPr b="0" lang="sv-S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</a:rPr>
              <a:t>Fjärde dispositionsnivån</a:t>
            </a:r>
            <a:endParaRPr b="0" lang="sv-S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solidFill>
                  <a:srgbClr val="000000"/>
                </a:solidFill>
                <a:latin typeface="Arial"/>
              </a:rPr>
              <a:t>Femte dispositionsnivån</a:t>
            </a:r>
            <a:endParaRPr b="0" lang="sv-S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solidFill>
                  <a:srgbClr val="000000"/>
                </a:solidFill>
                <a:latin typeface="Arial"/>
              </a:rPr>
              <a:t>Sjätte dispositionsnivån</a:t>
            </a:r>
            <a:endParaRPr b="0" lang="sv-S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solidFill>
                  <a:srgbClr val="000000"/>
                </a:solidFill>
                <a:latin typeface="Arial"/>
              </a:rPr>
              <a:t>Sjunde dispositionsnivån</a:t>
            </a:r>
            <a:endParaRPr b="0" lang="sv-S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2e5e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12;p1" descr="MAU.pdf"/>
          <p:cNvPicPr/>
          <p:nvPr/>
        </p:nvPicPr>
        <p:blipFill>
          <a:blip r:embed="rId2"/>
          <a:stretch/>
        </p:blipFill>
        <p:spPr>
          <a:xfrm>
            <a:off x="7596360" y="4528440"/>
            <a:ext cx="1245240" cy="409680"/>
          </a:xfrm>
          <a:prstGeom prst="rect">
            <a:avLst/>
          </a:prstGeom>
          <a:ln w="0"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9143640" cy="5143320"/>
          </a:xfrm>
          <a:prstGeom prst="rect">
            <a:avLst/>
          </a:prstGeom>
        </p:spPr>
        <p:txBody>
          <a:bodyPr anchor="ctr">
            <a:no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800" spc="-1" strike="noStrike">
                <a:solidFill>
                  <a:srgbClr val="000000"/>
                </a:solidFill>
                <a:latin typeface="Arial"/>
              </a:rPr>
              <a:t>Klicka för att redigera dispositionstextens format</a:t>
            </a:r>
            <a:endParaRPr b="0" lang="sv-SE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1800" spc="-1" strike="noStrike">
                <a:solidFill>
                  <a:srgbClr val="000000"/>
                </a:solidFill>
                <a:latin typeface="Arial"/>
              </a:rPr>
              <a:t>Andra dispositionsnivån</a:t>
            </a:r>
            <a:endParaRPr b="0" lang="sv-SE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800" spc="-1" strike="noStrike">
                <a:solidFill>
                  <a:srgbClr val="000000"/>
                </a:solidFill>
                <a:latin typeface="Arial"/>
              </a:rPr>
              <a:t>Tredje dispositionsnivån</a:t>
            </a:r>
            <a:endParaRPr b="0" lang="sv-SE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1800" spc="-1" strike="noStrike">
                <a:solidFill>
                  <a:srgbClr val="000000"/>
                </a:solidFill>
                <a:latin typeface="Arial"/>
              </a:rPr>
              <a:t>Fjärde dispositionsnivån</a:t>
            </a:r>
            <a:endParaRPr b="0" lang="sv-SE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800" spc="-1" strike="noStrike">
                <a:solidFill>
                  <a:srgbClr val="000000"/>
                </a:solidFill>
                <a:latin typeface="Arial"/>
              </a:rPr>
              <a:t>Femte dispositionsnivån</a:t>
            </a:r>
            <a:endParaRPr b="0" lang="sv-SE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800" spc="-1" strike="noStrike">
                <a:solidFill>
                  <a:srgbClr val="000000"/>
                </a:solidFill>
                <a:latin typeface="Arial"/>
              </a:rPr>
              <a:t>Sjätte dispositionsnivån</a:t>
            </a:r>
            <a:endParaRPr b="0" lang="sv-SE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800" spc="-1" strike="noStrike">
                <a:solidFill>
                  <a:srgbClr val="000000"/>
                </a:solidFill>
                <a:latin typeface="Arial"/>
              </a:rPr>
              <a:t>Sjunde dispositionsnivån</a:t>
            </a:r>
            <a:endParaRPr b="0" lang="sv-S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7596000" y="4528080"/>
            <a:ext cx="1246680" cy="410040"/>
          </a:xfrm>
          <a:prstGeom prst="rect">
            <a:avLst/>
          </a:prstGeom>
        </p:spPr>
        <p:txBody>
          <a:bodyPr>
            <a:no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" spc="-1" strike="noStrike">
                <a:solidFill>
                  <a:srgbClr val="000000"/>
                </a:solidFill>
                <a:latin typeface="Arial"/>
              </a:rPr>
              <a:t>Klicka för att redigera dispositionstextens format</a:t>
            </a:r>
            <a:endParaRPr b="0" lang="sv-SE" sz="1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100" spc="-1" strike="noStrike">
                <a:solidFill>
                  <a:srgbClr val="000000"/>
                </a:solidFill>
                <a:latin typeface="Arial"/>
              </a:rPr>
              <a:t>Andra dispositionsnivån</a:t>
            </a:r>
            <a:endParaRPr b="0" lang="sv-SE" sz="1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" spc="-1" strike="noStrike">
                <a:solidFill>
                  <a:srgbClr val="000000"/>
                </a:solidFill>
                <a:latin typeface="Arial"/>
              </a:rPr>
              <a:t>Tredje dispositionsnivån</a:t>
            </a:r>
            <a:endParaRPr b="0" lang="sv-SE" sz="1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100" spc="-1" strike="noStrike">
                <a:solidFill>
                  <a:srgbClr val="000000"/>
                </a:solidFill>
                <a:latin typeface="Arial"/>
              </a:rPr>
              <a:t>Fjärde dispositionsnivån</a:t>
            </a:r>
            <a:endParaRPr b="0" lang="sv-SE" sz="1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" spc="-1" strike="noStrike">
                <a:solidFill>
                  <a:srgbClr val="000000"/>
                </a:solidFill>
                <a:latin typeface="Arial"/>
              </a:rPr>
              <a:t>Femte dispositionsnivån</a:t>
            </a:r>
            <a:endParaRPr b="0" lang="sv-SE" sz="1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" spc="-1" strike="noStrike">
                <a:solidFill>
                  <a:srgbClr val="000000"/>
                </a:solidFill>
                <a:latin typeface="Arial"/>
              </a:rPr>
              <a:t>Sjätte dispositionsnivån</a:t>
            </a:r>
            <a:endParaRPr b="0" lang="sv-SE" sz="1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100" spc="-1" strike="noStrike">
                <a:solidFill>
                  <a:srgbClr val="000000"/>
                </a:solidFill>
                <a:latin typeface="Arial"/>
              </a:rPr>
              <a:t>Sjunde dispositionsnivån</a:t>
            </a:r>
            <a:endParaRPr b="0" lang="sv-SE" sz="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1383120" y="594000"/>
            <a:ext cx="6479640" cy="3644280"/>
          </a:xfrm>
          <a:prstGeom prst="rect">
            <a:avLst/>
          </a:prstGeom>
        </p:spPr>
        <p:txBody>
          <a:bodyPr anchor="ctr">
            <a:no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800" spc="-1" strike="noStrike">
                <a:solidFill>
                  <a:srgbClr val="000000"/>
                </a:solidFill>
                <a:latin typeface="Arial"/>
              </a:rPr>
              <a:t>Klicka för att redigera dispositionstextens format</a:t>
            </a:r>
            <a:endParaRPr b="0" lang="sv-SE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800" spc="-1" strike="noStrike">
                <a:solidFill>
                  <a:srgbClr val="000000"/>
                </a:solidFill>
                <a:latin typeface="Arial"/>
              </a:rPr>
              <a:t>Andra dispositionsnivån</a:t>
            </a:r>
            <a:endParaRPr b="0" lang="sv-SE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800" spc="-1" strike="noStrike">
                <a:solidFill>
                  <a:srgbClr val="000000"/>
                </a:solidFill>
                <a:latin typeface="Arial"/>
              </a:rPr>
              <a:t>Tredje dispositionsnivån</a:t>
            </a:r>
            <a:endParaRPr b="0" lang="sv-SE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800" spc="-1" strike="noStrike">
                <a:solidFill>
                  <a:srgbClr val="000000"/>
                </a:solidFill>
                <a:latin typeface="Arial"/>
              </a:rPr>
              <a:t>Fjärde dispositionsnivån</a:t>
            </a:r>
            <a:endParaRPr b="0" lang="sv-SE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800" spc="-1" strike="noStrike">
                <a:solidFill>
                  <a:srgbClr val="000000"/>
                </a:solidFill>
                <a:latin typeface="Arial"/>
              </a:rPr>
              <a:t>Femte dispositionsnivån</a:t>
            </a:r>
            <a:endParaRPr b="0" lang="sv-SE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800" spc="-1" strike="noStrike">
                <a:solidFill>
                  <a:srgbClr val="000000"/>
                </a:solidFill>
                <a:latin typeface="Arial"/>
              </a:rPr>
              <a:t>Sjätte dispositionsnivån</a:t>
            </a:r>
            <a:endParaRPr b="0" lang="sv-SE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800" spc="-1" strike="noStrike">
                <a:solidFill>
                  <a:srgbClr val="000000"/>
                </a:solidFill>
                <a:latin typeface="Arial"/>
              </a:rPr>
              <a:t>Sjunde dispositionsnivån</a:t>
            </a:r>
            <a:endParaRPr b="0" lang="sv-SE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v-SE" sz="1400" spc="-1" strike="noStrike">
                <a:solidFill>
                  <a:srgbClr val="000000"/>
                </a:solidFill>
                <a:latin typeface="Arial"/>
              </a:rPr>
              <a:t>Klicka för att redigera rubriktextens format</a:t>
            </a:r>
            <a:endParaRPr b="0" lang="sv-S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849960" y="910800"/>
            <a:ext cx="5391360" cy="2081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Arial"/>
                <a:ea typeface="Arial"/>
              </a:rPr>
              <a:t>Organisationsteori</a:t>
            </a:r>
            <a:endParaRPr b="0" lang="sv-SE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849960" y="3206880"/>
            <a:ext cx="5391360" cy="131400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110000"/>
              </a:lnSpc>
              <a:tabLst>
                <a:tab algn="l" pos="0"/>
              </a:tabLst>
            </a:pPr>
            <a:r>
              <a:rPr b="0" lang="en-US" sz="1400" spc="-1" strike="noStrike">
                <a:solidFill>
                  <a:srgbClr val="da0123"/>
                </a:solidFill>
                <a:latin typeface="Arial"/>
                <a:ea typeface="Arial"/>
              </a:rPr>
              <a:t>OL108A // Samhällsentreprenör – Glokala fhsk</a:t>
            </a:r>
            <a:endParaRPr b="0" lang="sv-SE" sz="1400" spc="-1" strike="noStrike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849960" y="4562640"/>
            <a:ext cx="5392440" cy="345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10000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a6afaf"/>
                </a:solidFill>
                <a:latin typeface="Arial"/>
                <a:ea typeface="Arial"/>
              </a:rPr>
              <a:t>Fredrik Björk, Dept. Urban Studies, Malmö University || </a:t>
            </a:r>
            <a:r>
              <a:rPr b="0" lang="en-US" sz="1000" spc="-1" strike="noStrike">
                <a:solidFill>
                  <a:srgbClr val="bdc0c5"/>
                </a:solidFill>
                <a:latin typeface="Arial"/>
                <a:ea typeface="Arial"/>
              </a:rPr>
              <a:t>fredrik.bjork@mau.se </a:t>
            </a:r>
            <a:r>
              <a:rPr b="0" lang="en-US" sz="1000" spc="-1" strike="noStrike">
                <a:solidFill>
                  <a:srgbClr val="a6afaf"/>
                </a:solidFill>
                <a:latin typeface="Arial"/>
                <a:ea typeface="Arial"/>
              </a:rPr>
              <a:t>|| 2020-11-23 ||</a:t>
            </a:r>
            <a:endParaRPr b="0" lang="sv-SE" sz="1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ransition>
    <p:fade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890280" y="33768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Nyare org.teorier/”skolor” (c 1950 -)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1234800" y="1392120"/>
            <a:ext cx="6673680" cy="249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“</a:t>
            </a: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Påbyggnad” – de gamla “skolorna” fortfarande betydelsefulla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Beslutsskolan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Kultur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Kunskapsorganisationen</a:t>
            </a:r>
            <a:endParaRPr b="0" lang="sv-SE" sz="1950" spc="-1" strike="noStrike">
              <a:latin typeface="Arial"/>
            </a:endParaRPr>
          </a:p>
        </p:txBody>
      </p:sp>
      <p:pic>
        <p:nvPicPr>
          <p:cNvPr id="148" name="Google Shape;131;p27" descr=""/>
          <p:cNvPicPr/>
          <p:nvPr/>
        </p:nvPicPr>
        <p:blipFill>
          <a:blip r:embed="rId1"/>
          <a:stretch/>
        </p:blipFill>
        <p:spPr>
          <a:xfrm>
            <a:off x="5332680" y="1969920"/>
            <a:ext cx="3375720" cy="2109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319400" y="45720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Beslutsskolan (deskriptiv)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1977120" y="1416240"/>
            <a:ext cx="6152760" cy="308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Herbert Simon, James G March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Kritik mot föreställningen om rationellt besutsfattande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“</a:t>
            </a: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Begränsad rationalitet”</a:t>
            </a:r>
            <a:endParaRPr b="0" lang="sv-SE" sz="1950" spc="-1" strike="noStrike">
              <a:latin typeface="Arial"/>
            </a:endParaRPr>
          </a:p>
          <a:p>
            <a:pPr lvl="1" marL="458640" indent="-3427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-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fåtal lösningar övervägs</a:t>
            </a:r>
            <a:endParaRPr b="0" lang="sv-SE" sz="1950" spc="-1" strike="noStrike">
              <a:latin typeface="Arial"/>
            </a:endParaRPr>
          </a:p>
          <a:p>
            <a:pPr lvl="1" marL="458640" indent="-3427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-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tidigare lösningar på liknande problem väljs ofta</a:t>
            </a:r>
            <a:endParaRPr b="0" lang="sv-SE" sz="1950" spc="-1" strike="noStrike">
              <a:latin typeface="Arial"/>
            </a:endParaRPr>
          </a:p>
          <a:p>
            <a:pPr lvl="1" marL="458640" indent="-3427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-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lösningen ofta klar innan problemet specifierats</a:t>
            </a:r>
            <a:endParaRPr b="0" lang="sv-SE" sz="1950" spc="-1" strike="noStrike">
              <a:latin typeface="Arial"/>
            </a:endParaRPr>
          </a:p>
          <a:p>
            <a:pPr lvl="1" marL="458640" indent="-3427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-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“</a:t>
            </a: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Garbage can” - modellen</a:t>
            </a:r>
            <a:endParaRPr b="0" lang="sv-SE" sz="19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7920" y="35640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Kultur-teori (deskriptiv)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2164320" y="1522080"/>
            <a:ext cx="5380200" cy="308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Organisationen har en kultur som skapas och upprätthålls av medlemmarna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Kulturen yttrar sig i attityder, språkbruk, traditioner, symboler, riter, myter, gemensam historia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Kulturens styrka och utbredning i organisationen är avgörande för effektiviteten/framgången</a:t>
            </a:r>
            <a:endParaRPr b="0" lang="sv-SE" sz="19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560880" y="31428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Kunskapsorganisationen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1300320" y="1171440"/>
            <a:ext cx="5945760" cy="308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Tjänster/kunskap allt viktigare del av ekonomin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Produceras samtidigt som de konsumeras =&gt; höga krav på personalen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Personalens kunskap – organisationens viktigaste resurs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Ledningen måste få personalen att stanna i organisationen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Personliga nätverk utanför organisationen lika viktiga som vänskap inom organisationen (org gränser otydligare)</a:t>
            </a:r>
            <a:endParaRPr b="0" lang="sv-SE" sz="19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947160" y="63576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Vid fronten…? Ett exempel </a:t>
            </a:r>
            <a:endParaRPr b="0" lang="sv-SE" sz="2100" spc="-1" strike="noStrike">
              <a:latin typeface="Arial"/>
            </a:endParaRPr>
          </a:p>
        </p:txBody>
      </p:sp>
      <p:pic>
        <p:nvPicPr>
          <p:cNvPr id="156" name="Google Shape;155;p31" descr=""/>
          <p:cNvPicPr/>
          <p:nvPr/>
        </p:nvPicPr>
        <p:blipFill>
          <a:blip r:embed="rId1"/>
          <a:stretch/>
        </p:blipFill>
        <p:spPr>
          <a:xfrm>
            <a:off x="6456240" y="716760"/>
            <a:ext cx="2275560" cy="3274200"/>
          </a:xfrm>
          <a:prstGeom prst="rect">
            <a:avLst/>
          </a:prstGeom>
          <a:ln w="0">
            <a:noFill/>
          </a:ln>
        </p:spPr>
      </p:pic>
      <p:sp>
        <p:nvSpPr>
          <p:cNvPr id="157" name="CustomShape 2"/>
          <p:cNvSpPr/>
          <p:nvPr/>
        </p:nvSpPr>
        <p:spPr>
          <a:xfrm>
            <a:off x="1706040" y="1694520"/>
            <a:ext cx="3858480" cy="175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Ex: </a:t>
            </a:r>
            <a:endParaRPr b="0" lang="sv-SE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Självorganisering</a:t>
            </a:r>
            <a:endParaRPr b="0" lang="sv-SE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Lokalt beslutsfattande i mindre, </a:t>
            </a:r>
            <a:br/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platta team</a:t>
            </a:r>
            <a:endParaRPr b="0" lang="sv-SE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Öppna/dynamiska organisationer</a:t>
            </a:r>
            <a:endParaRPr b="0" lang="sv-SE" sz="18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Etc.</a:t>
            </a:r>
            <a:endParaRPr b="0" lang="sv-S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6a19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62;p32" descr="1920x1080_1.jpg"/>
          <p:cNvPicPr/>
          <p:nvPr/>
        </p:nvPicPr>
        <p:blipFill>
          <a:blip r:embed="rId1"/>
          <a:stretch/>
        </p:blipFill>
        <p:spPr>
          <a:xfrm>
            <a:off x="0" y="0"/>
            <a:ext cx="9143640" cy="5143320"/>
          </a:xfrm>
          <a:prstGeom prst="rect">
            <a:avLst/>
          </a:prstGeom>
          <a:ln w="0">
            <a:noFill/>
          </a:ln>
        </p:spPr>
      </p:pic>
      <p:sp>
        <p:nvSpPr>
          <p:cNvPr id="159" name="CustomShape 1"/>
          <p:cNvSpPr/>
          <p:nvPr/>
        </p:nvSpPr>
        <p:spPr>
          <a:xfrm>
            <a:off x="7596000" y="4528080"/>
            <a:ext cx="1246680" cy="41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TextShape 2"/>
          <p:cNvSpPr txBox="1"/>
          <p:nvPr/>
        </p:nvSpPr>
        <p:spPr>
          <a:xfrm>
            <a:off x="1383120" y="594000"/>
            <a:ext cx="6479640" cy="3644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10000"/>
              </a:lnSpc>
              <a:tabLst>
                <a:tab algn="l" pos="0"/>
              </a:tabLst>
            </a:pPr>
            <a:r>
              <a:rPr b="1" lang="en-US" sz="2800" spc="-1" strike="noStrike">
                <a:solidFill>
                  <a:srgbClr val="ffffff"/>
                </a:solidFill>
                <a:latin typeface="Arial"/>
                <a:ea typeface="Arial"/>
              </a:rPr>
              <a:t>SLUT</a:t>
            </a:r>
            <a:endParaRPr b="0" lang="sv-S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ransition>
    <p:fad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646560" y="387720"/>
            <a:ext cx="541116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Varför relevant med organisationsteoretiska perspektiv?</a:t>
            </a:r>
            <a:endParaRPr b="0" lang="sv-SE" sz="2100" spc="-1" strike="noStrike">
              <a:latin typeface="Arial"/>
            </a:endParaRPr>
          </a:p>
        </p:txBody>
      </p:sp>
      <p:pic>
        <p:nvPicPr>
          <p:cNvPr id="129" name="Google Shape;80;p19" descr=""/>
          <p:cNvPicPr/>
          <p:nvPr/>
        </p:nvPicPr>
        <p:blipFill>
          <a:blip r:embed="rId1"/>
          <a:srcRect l="0" t="-21998" r="0" b="-21998"/>
          <a:stretch/>
        </p:blipFill>
        <p:spPr>
          <a:xfrm>
            <a:off x="875520" y="1355400"/>
            <a:ext cx="3441960" cy="3717360"/>
          </a:xfrm>
          <a:prstGeom prst="rect">
            <a:avLst/>
          </a:prstGeom>
          <a:ln w="0">
            <a:noFill/>
          </a:ln>
        </p:spPr>
      </p:pic>
      <p:sp>
        <p:nvSpPr>
          <p:cNvPr id="130" name="CustomShape 2"/>
          <p:cNvSpPr/>
          <p:nvPr/>
        </p:nvSpPr>
        <p:spPr>
          <a:xfrm>
            <a:off x="4572000" y="2542320"/>
            <a:ext cx="4317480" cy="116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Arial"/>
                <a:ea typeface="Arial"/>
              </a:rPr>
              <a:t>Deskriptiva – analys/förståelse</a:t>
            </a:r>
            <a:endParaRPr b="0" lang="sv-SE" sz="210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52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Arial"/>
                <a:ea typeface="Arial"/>
              </a:rPr>
              <a:t>Normativa – förespråkar</a:t>
            </a:r>
            <a:endParaRPr b="0" lang="sv-SE" sz="2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1110600" y="46728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Föreläsningens innehåll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927440" y="1883520"/>
            <a:ext cx="6686640" cy="308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Varför finns det organisationer?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Klassisk organisationsteori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Några exempel på nyare organisationsteori</a:t>
            </a:r>
            <a:endParaRPr b="0" lang="sv-SE" sz="1950" spc="-1" strike="noStrike">
              <a:latin typeface="Arial"/>
            </a:endParaRPr>
          </a:p>
          <a:p>
            <a:pPr lvl="1" marL="741240" indent="-28368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(I huvudska från </a:t>
            </a: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Bolman &amp; Deal, </a:t>
            </a:r>
            <a:br/>
            <a:r>
              <a:rPr b="0" i="1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Nya perspektiv på organisation och ledarskap</a:t>
            </a: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)</a:t>
            </a:r>
            <a:endParaRPr b="0" lang="sv-SE" sz="19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1071000" y="546480"/>
            <a:ext cx="54313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Varför organisering?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1612800" y="2003400"/>
            <a:ext cx="6297120" cy="192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Samordning (system)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Gemensamma värderingar/världsbild (kultur)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Ex. myndigheter, företag, föreningar (formella/juridiska enheter); nätverk (informella)</a:t>
            </a:r>
            <a:endParaRPr b="0" lang="sv-SE" sz="19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577080" y="22356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Processer under efterkrigstiden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461960" y="1739520"/>
            <a:ext cx="7173720" cy="246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Militära organisationsnormer – nedtonas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Ledarskap/organisering/management – blir vetenskap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Diskussion kring relationen individ - organisation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Teknologiutveckling</a:t>
            </a:r>
            <a:endParaRPr b="0" lang="sv-SE" sz="19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572400" y="46512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Klassisk organisationsteori (c 1900-1950)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982080" y="1801440"/>
            <a:ext cx="5339520" cy="308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Frederick Taylor: “Scientific management”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Max Weber: Byråkratin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Eldon Mayo: “Human Relations”</a:t>
            </a:r>
            <a:endParaRPr b="0" lang="sv-SE" sz="1950" spc="-1" strike="noStrike">
              <a:latin typeface="Arial"/>
            </a:endParaRPr>
          </a:p>
        </p:txBody>
      </p:sp>
      <p:pic>
        <p:nvPicPr>
          <p:cNvPr id="139" name="Google Shape;106;p23" descr=""/>
          <p:cNvPicPr/>
          <p:nvPr/>
        </p:nvPicPr>
        <p:blipFill>
          <a:blip r:embed="rId1"/>
          <a:stretch/>
        </p:blipFill>
        <p:spPr>
          <a:xfrm>
            <a:off x="6248520" y="1760760"/>
            <a:ext cx="2597040" cy="195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1052640" y="31716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Taylor/</a:t>
            </a:r>
            <a:r>
              <a:rPr b="1" i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scientific manag</a:t>
            </a: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. (normativ)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41" name="CustomShape 2"/>
          <p:cNvSpPr/>
          <p:nvPr/>
        </p:nvSpPr>
        <p:spPr>
          <a:xfrm>
            <a:off x="1810800" y="1434960"/>
            <a:ext cx="6012000" cy="308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Arbetsuppgifterna skall utformas efter vetenskapliga metoder (tidsstudier)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Den bäste arbetaren för uppgiften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Företagsledaren är en </a:t>
            </a: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rationell beslutsfattare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“</a:t>
            </a: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Gott samarbete” mellan arbetare och ledning (lydnad)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Arbetsuppgifter och ansvar skall delas mellan ledning och arbetare på ett funktionellt sätt</a:t>
            </a:r>
            <a:endParaRPr b="0" lang="sv-SE" sz="19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1088640" y="47448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Weber/Byråkratin (normativ)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43" name="CustomShape 2"/>
          <p:cNvSpPr/>
          <p:nvPr/>
        </p:nvSpPr>
        <p:spPr>
          <a:xfrm>
            <a:off x="1661040" y="1514880"/>
            <a:ext cx="6161760" cy="308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latin typeface="Arial"/>
                <a:ea typeface="Arial"/>
              </a:rPr>
              <a:t>Makt = tvång till lydnad; </a:t>
            </a: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Auktoritet = frivillig lydnad (skillnaden mellan chef och ledare)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Hierarkisk organisationsuppbyggnad i enlighet med Taylor och Fayol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Relationerna i organisationen måste vara opersonliga</a:t>
            </a:r>
            <a:endParaRPr b="0" lang="sv-SE" sz="195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88"/>
              </a:spcBef>
              <a:buClr>
                <a:srgbClr val="000000"/>
              </a:buClr>
              <a:buFont typeface="Arial"/>
              <a:buChar char="•"/>
            </a:pPr>
            <a:r>
              <a:rPr b="0" i="1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Effektivitet</a:t>
            </a:r>
            <a:r>
              <a:rPr b="0" lang="en-US" sz="195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 uppnås genom formella regler, rutiner, och kommunikationskanaler.</a:t>
            </a:r>
            <a:endParaRPr b="0" lang="sv-SE" sz="19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1279800" y="526680"/>
            <a:ext cx="5829120" cy="85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Mayo/</a:t>
            </a:r>
            <a:r>
              <a:rPr b="1" i="1" lang="en-US" sz="2100" spc="-1" strike="noStrike">
                <a:solidFill>
                  <a:srgbClr val="990000"/>
                </a:solidFill>
                <a:latin typeface="Arial"/>
                <a:ea typeface="Arial"/>
              </a:rPr>
              <a:t>Human relations (deskriptiv)</a:t>
            </a:r>
            <a:endParaRPr b="0" lang="sv-SE" sz="2100" spc="-1" strike="noStrike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2045880" y="1505880"/>
            <a:ext cx="5390640" cy="308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Autofit/>
          </a:bodyPr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Arial"/>
              </a:rPr>
              <a:t>Hawthornestudien: Själva intresset från ledningens sida ökade arbetarnas motivation</a:t>
            </a:r>
            <a:endParaRPr b="0" lang="sv-SE" sz="180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Arbetsgruppens värderingar viktigare för produktiviteten än ekonomiska incitament</a:t>
            </a:r>
            <a:endParaRPr b="0" lang="sv-SE" sz="180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Vid sidan om den formella organisationen existerar en informell organisation</a:t>
            </a:r>
            <a:endParaRPr b="0" lang="sv-SE" sz="180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Formell ledare anger minimiprestationer, informell ledare maximiprestationer</a:t>
            </a:r>
            <a:endParaRPr b="0" lang="sv-SE" sz="1800" spc="-1" strike="noStrike">
              <a:latin typeface="Arial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</a:rPr>
              <a:t>Arbetssociologer och arbetspsykologer</a:t>
            </a:r>
            <a:endParaRPr b="0" lang="sv-S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0646c"/>
      </a:dk2>
      <a:lt2>
        <a:srgbClr val="e2e5e5"/>
      </a:lt2>
      <a:accent1>
        <a:srgbClr val="da0123"/>
      </a:accent1>
      <a:accent2>
        <a:srgbClr val="342664"/>
      </a:accent2>
      <a:accent3>
        <a:srgbClr val="16a191"/>
      </a:accent3>
      <a:accent4>
        <a:srgbClr val="fedc09"/>
      </a:accent4>
      <a:accent5>
        <a:srgbClr val="d8d4e7"/>
      </a:accent5>
      <a:accent6>
        <a:srgbClr val="d8eae9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0646c"/>
      </a:dk2>
      <a:lt2>
        <a:srgbClr val="e2e5e5"/>
      </a:lt2>
      <a:accent1>
        <a:srgbClr val="da0123"/>
      </a:accent1>
      <a:accent2>
        <a:srgbClr val="342664"/>
      </a:accent2>
      <a:accent3>
        <a:srgbClr val="16a191"/>
      </a:accent3>
      <a:accent4>
        <a:srgbClr val="fedc09"/>
      </a:accent4>
      <a:accent5>
        <a:srgbClr val="d8d4e7"/>
      </a:accent5>
      <a:accent6>
        <a:srgbClr val="d8eae9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0646c"/>
      </a:dk2>
      <a:lt2>
        <a:srgbClr val="e2e5e5"/>
      </a:lt2>
      <a:accent1>
        <a:srgbClr val="da0123"/>
      </a:accent1>
      <a:accent2>
        <a:srgbClr val="342664"/>
      </a:accent2>
      <a:accent3>
        <a:srgbClr val="16a191"/>
      </a:accent3>
      <a:accent4>
        <a:srgbClr val="fedc09"/>
      </a:accent4>
      <a:accent5>
        <a:srgbClr val="d8d4e7"/>
      </a:accent5>
      <a:accent6>
        <a:srgbClr val="d8eae9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0646c"/>
      </a:dk2>
      <a:lt2>
        <a:srgbClr val="e2e5e5"/>
      </a:lt2>
      <a:accent1>
        <a:srgbClr val="da0123"/>
      </a:accent1>
      <a:accent2>
        <a:srgbClr val="342664"/>
      </a:accent2>
      <a:accent3>
        <a:srgbClr val="16a191"/>
      </a:accent3>
      <a:accent4>
        <a:srgbClr val="fedc09"/>
      </a:accent4>
      <a:accent5>
        <a:srgbClr val="d8d4e7"/>
      </a:accent5>
      <a:accent6>
        <a:srgbClr val="d8eae9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LibreOffice/7.0.1.2$Windows_X86_64 LibreOffice_project/7cbcfc562f6eb6708b5ff7d7397325de9e764452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sv-SE</dc:language>
  <cp:lastModifiedBy>August Nilsson</cp:lastModifiedBy>
  <dcterms:modified xsi:type="dcterms:W3CDTF">2020-11-23T10:31:18Z</dcterms:modified>
  <cp:revision>1</cp:revision>
  <dc:subject/>
  <dc:title/>
</cp:coreProperties>
</file>