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3"/>
  </p:notesMasterIdLst>
  <p:sldIdLst>
    <p:sldId id="273" r:id="rId5"/>
    <p:sldId id="256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72" r:id="rId16"/>
    <p:sldId id="283" r:id="rId17"/>
    <p:sldId id="284" r:id="rId18"/>
    <p:sldId id="287" r:id="rId19"/>
    <p:sldId id="286" r:id="rId20"/>
    <p:sldId id="285" r:id="rId21"/>
    <p:sldId id="288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1" autoAdjust="0"/>
    <p:restoredTop sz="83358" autoAdjust="0"/>
  </p:normalViewPr>
  <p:slideViewPr>
    <p:cSldViewPr snapToGrid="0" snapToObjects="1">
      <p:cViewPr varScale="1">
        <p:scale>
          <a:sx n="175" d="100"/>
          <a:sy n="175" d="100"/>
        </p:scale>
        <p:origin x="472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FA3B-FB1A-744E-AC9C-1D77D3E304CB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ssir.org</a:t>
            </a:r>
            <a:r>
              <a:rPr lang="sv-SE" dirty="0"/>
              <a:t>/</a:t>
            </a:r>
            <a:r>
              <a:rPr lang="sv-SE" dirty="0" err="1"/>
              <a:t>articles</a:t>
            </a:r>
            <a:r>
              <a:rPr lang="sv-SE" dirty="0"/>
              <a:t>/</a:t>
            </a:r>
            <a:r>
              <a:rPr lang="sv-SE" dirty="0" err="1"/>
              <a:t>entry</a:t>
            </a:r>
            <a:r>
              <a:rPr lang="sv-SE" dirty="0"/>
              <a:t>/</a:t>
            </a:r>
            <a:r>
              <a:rPr lang="sv-SE" dirty="0" err="1"/>
              <a:t>social_impact_bonds_more_than_one_approach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0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dirty="0" err="1"/>
              <a:t>Additional</a:t>
            </a:r>
            <a:r>
              <a:rPr lang="sv-SE" dirty="0"/>
              <a:t>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098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920"/>
            <a:ext cx="4040188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22098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01920"/>
            <a:ext cx="4041775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U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25837" y="1194061"/>
            <a:ext cx="2092325" cy="2462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 err="1"/>
              <a:t>Additional</a:t>
            </a:r>
            <a:r>
              <a:rPr lang="sv-SE" dirty="0"/>
              <a:t> info</a:t>
            </a:r>
            <a:endParaRPr lang="en-US" dirty="0"/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1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1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3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7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5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5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599870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1683884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2375926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000" y="1689118"/>
            <a:ext cx="6480000" cy="28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22" y="4528470"/>
            <a:ext cx="1245459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2" r:id="rId2"/>
    <p:sldLayoutId id="2147493457" r:id="rId3"/>
    <p:sldLayoutId id="2147493469" r:id="rId4"/>
    <p:sldLayoutId id="2147493470" r:id="rId5"/>
    <p:sldLayoutId id="2147493471" r:id="rId6"/>
    <p:sldLayoutId id="2147493467" r:id="rId7"/>
    <p:sldLayoutId id="2147493468" r:id="rId8"/>
    <p:sldLayoutId id="2147493491" r:id="rId9"/>
    <p:sldLayoutId id="2147493474" r:id="rId10"/>
    <p:sldLayoutId id="2147493459" r:id="rId11"/>
    <p:sldLayoutId id="2147493460" r:id="rId12"/>
    <p:sldLayoutId id="2147493462" r:id="rId13"/>
    <p:sldLayoutId id="2147493473" r:id="rId14"/>
    <p:sldLayoutId id="2147493490" r:id="rId15"/>
    <p:sldLayoutId id="2147493463" r:id="rId1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10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20x108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834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F23F36-2880-424A-81B6-C1F513B6B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095" y="502214"/>
            <a:ext cx="6480000" cy="857250"/>
          </a:xfrm>
        </p:spPr>
        <p:txBody>
          <a:bodyPr/>
          <a:lstStyle/>
          <a:p>
            <a:r>
              <a:rPr lang="sv-SE" spc="-5" dirty="0"/>
              <a:t>“Social</a:t>
            </a:r>
            <a:r>
              <a:rPr lang="sv-SE" spc="-70" dirty="0"/>
              <a:t> </a:t>
            </a:r>
            <a:r>
              <a:rPr lang="sv-SE" spc="-5" dirty="0" err="1"/>
              <a:t>Capital</a:t>
            </a:r>
            <a:r>
              <a:rPr lang="sv-SE" spc="-5" dirty="0"/>
              <a:t>”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05D517-773D-0944-90B1-829D057DF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474" y="1457119"/>
            <a:ext cx="7155052" cy="2880000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sv-SE" dirty="0">
                <a:cs typeface="Arial"/>
              </a:rPr>
              <a:t>Ekonomiskt</a:t>
            </a:r>
            <a:r>
              <a:rPr lang="sv-SE" spc="-15" dirty="0">
                <a:cs typeface="Arial"/>
              </a:rPr>
              <a:t> </a:t>
            </a:r>
            <a:r>
              <a:rPr lang="sv-SE" dirty="0">
                <a:cs typeface="Arial"/>
              </a:rPr>
              <a:t>(USA)</a:t>
            </a:r>
          </a:p>
          <a:p>
            <a:pPr marL="12700" marR="609600">
              <a:lnSpc>
                <a:spcPct val="100000"/>
              </a:lnSpc>
              <a:spcBef>
                <a:spcPts val="650"/>
              </a:spcBef>
            </a:pPr>
            <a:r>
              <a:rPr lang="sv-SE" spc="-5" dirty="0">
                <a:cs typeface="Arial"/>
              </a:rPr>
              <a:t>Kapital </a:t>
            </a:r>
            <a:r>
              <a:rPr lang="sv-SE" dirty="0">
                <a:cs typeface="Arial"/>
              </a:rPr>
              <a:t>som används </a:t>
            </a:r>
            <a:r>
              <a:rPr lang="sv-SE" spc="-5" dirty="0">
                <a:cs typeface="Arial"/>
              </a:rPr>
              <a:t>för att </a:t>
            </a:r>
            <a:r>
              <a:rPr lang="sv-SE" dirty="0">
                <a:cs typeface="Arial"/>
              </a:rPr>
              <a:t>investera i  verksamheter med sociala</a:t>
            </a:r>
            <a:r>
              <a:rPr lang="sv-SE" spc="-25" dirty="0">
                <a:cs typeface="Arial"/>
              </a:rPr>
              <a:t> </a:t>
            </a:r>
            <a:r>
              <a:rPr lang="sv-SE" dirty="0">
                <a:cs typeface="Arial"/>
              </a:rPr>
              <a:t>mål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sv-SE" dirty="0">
                <a:cs typeface="Arial"/>
              </a:rPr>
              <a:t>Ex. </a:t>
            </a:r>
            <a:r>
              <a:rPr lang="sv-SE" dirty="0" err="1">
                <a:cs typeface="Arial"/>
              </a:rPr>
              <a:t>SoCap</a:t>
            </a:r>
            <a:r>
              <a:rPr lang="sv-SE" dirty="0">
                <a:cs typeface="Arial"/>
              </a:rPr>
              <a:t> </a:t>
            </a:r>
            <a:r>
              <a:rPr lang="sv-SE" spc="-5" dirty="0">
                <a:cs typeface="Arial"/>
              </a:rPr>
              <a:t>(Social </a:t>
            </a:r>
            <a:r>
              <a:rPr lang="sv-SE" spc="-5" dirty="0" err="1">
                <a:cs typeface="Arial"/>
              </a:rPr>
              <a:t>Capital</a:t>
            </a:r>
            <a:r>
              <a:rPr lang="sv-SE" spc="-20" dirty="0">
                <a:cs typeface="Arial"/>
              </a:rPr>
              <a:t> </a:t>
            </a:r>
            <a:r>
              <a:rPr lang="sv-SE" spc="-5" dirty="0">
                <a:cs typeface="Arial"/>
              </a:rPr>
              <a:t>Markets)</a:t>
            </a:r>
            <a:endParaRPr lang="sv-SE" dirty="0"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50"/>
              </a:spcBef>
            </a:pPr>
            <a:r>
              <a:rPr lang="sv-SE" dirty="0">
                <a:cs typeface="Arial"/>
              </a:rPr>
              <a:t>Eg. En </a:t>
            </a:r>
            <a:r>
              <a:rPr lang="sv-SE" spc="-5" dirty="0">
                <a:cs typeface="Arial"/>
              </a:rPr>
              <a:t>form </a:t>
            </a:r>
            <a:r>
              <a:rPr lang="sv-SE" spc="5" dirty="0">
                <a:cs typeface="Arial"/>
              </a:rPr>
              <a:t>av </a:t>
            </a:r>
            <a:r>
              <a:rPr lang="sv-SE" spc="-5" dirty="0">
                <a:cs typeface="Arial"/>
              </a:rPr>
              <a:t>investeringslogik </a:t>
            </a:r>
            <a:r>
              <a:rPr lang="sv-SE" dirty="0">
                <a:cs typeface="Arial"/>
              </a:rPr>
              <a:t>– men </a:t>
            </a:r>
            <a:r>
              <a:rPr lang="sv-SE" spc="-5" dirty="0">
                <a:cs typeface="Arial"/>
              </a:rPr>
              <a:t>vill  ofta </a:t>
            </a:r>
            <a:r>
              <a:rPr lang="sv-SE" dirty="0">
                <a:cs typeface="Arial"/>
              </a:rPr>
              <a:t>fokusera på de </a:t>
            </a:r>
            <a:r>
              <a:rPr lang="sv-SE" spc="-5" dirty="0">
                <a:cs typeface="Arial"/>
              </a:rPr>
              <a:t>investeringar </a:t>
            </a:r>
            <a:r>
              <a:rPr lang="sv-SE" dirty="0">
                <a:cs typeface="Arial"/>
              </a:rPr>
              <a:t>som ger  </a:t>
            </a:r>
            <a:r>
              <a:rPr lang="sv-SE" spc="-5" dirty="0">
                <a:cs typeface="Arial"/>
              </a:rPr>
              <a:t>störst </a:t>
            </a:r>
            <a:r>
              <a:rPr lang="sv-SE" dirty="0">
                <a:cs typeface="Arial"/>
              </a:rPr>
              <a:t>“social</a:t>
            </a:r>
            <a:r>
              <a:rPr lang="sv-SE" spc="-15" dirty="0">
                <a:cs typeface="Arial"/>
              </a:rPr>
              <a:t> </a:t>
            </a:r>
            <a:r>
              <a:rPr lang="sv-SE" spc="-5" dirty="0" err="1">
                <a:cs typeface="Arial"/>
              </a:rPr>
              <a:t>impact</a:t>
            </a:r>
            <a:r>
              <a:rPr lang="sv-SE" spc="-5" dirty="0">
                <a:cs typeface="Arial"/>
              </a:rPr>
              <a:t>”;</a:t>
            </a:r>
            <a:endParaRPr lang="sv-SE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sv-SE" dirty="0">
                <a:cs typeface="Arial"/>
              </a:rPr>
              <a:t>SROI (Social </a:t>
            </a:r>
            <a:r>
              <a:rPr lang="sv-SE" spc="-5" dirty="0" err="1">
                <a:cs typeface="Arial"/>
              </a:rPr>
              <a:t>return</a:t>
            </a:r>
            <a:r>
              <a:rPr lang="sv-SE" spc="-5" dirty="0">
                <a:cs typeface="Arial"/>
              </a:rPr>
              <a:t> </a:t>
            </a:r>
            <a:r>
              <a:rPr lang="sv-SE" spc="5" dirty="0">
                <a:cs typeface="Arial"/>
              </a:rPr>
              <a:t>on</a:t>
            </a:r>
            <a:r>
              <a:rPr lang="sv-SE" spc="-40" dirty="0">
                <a:cs typeface="Arial"/>
              </a:rPr>
              <a:t> </a:t>
            </a:r>
            <a:r>
              <a:rPr lang="sv-SE" dirty="0">
                <a:cs typeface="Arial"/>
              </a:rPr>
              <a:t>investment)</a:t>
            </a:r>
          </a:p>
          <a:p>
            <a:r>
              <a:rPr lang="sv-SE" dirty="0"/>
              <a:t>På väg bort – idag talar man mer om </a:t>
            </a:r>
            <a:r>
              <a:rPr lang="sv-SE" b="1" dirty="0">
                <a:highlight>
                  <a:srgbClr val="FFFF00"/>
                </a:highlight>
              </a:rPr>
              <a:t>IMPACT INVESTMENT</a:t>
            </a:r>
          </a:p>
        </p:txBody>
      </p:sp>
    </p:spTree>
    <p:extLst>
      <p:ext uri="{BB962C8B-B14F-4D97-AF65-F5344CB8AC3E}">
        <p14:creationId xmlns:p14="http://schemas.microsoft.com/office/powerpoint/2010/main" val="417208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229BCC-8B12-3B4E-9FA1-9B317F92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000" y="1555953"/>
            <a:ext cx="6480000" cy="2880000"/>
          </a:xfrm>
        </p:spPr>
        <p:txBody>
          <a:bodyPr/>
          <a:lstStyle/>
          <a:p>
            <a:r>
              <a:rPr lang="sv-SE" dirty="0"/>
              <a:t>Skillnad på investeringar och projektmedel (?); </a:t>
            </a:r>
            <a:br>
              <a:rPr lang="sv-SE" dirty="0"/>
            </a:br>
            <a:r>
              <a:rPr lang="sv-SE" dirty="0"/>
              <a:t>olika typer av aktörer</a:t>
            </a:r>
          </a:p>
          <a:p>
            <a:r>
              <a:rPr lang="sv-SE" dirty="0"/>
              <a:t>Investeringslogik – </a:t>
            </a:r>
            <a:r>
              <a:rPr lang="sv-SE" dirty="0">
                <a:highlight>
                  <a:srgbClr val="FFFF00"/>
                </a:highlight>
              </a:rPr>
              <a:t>’</a:t>
            </a:r>
            <a:r>
              <a:rPr lang="sv-SE" dirty="0" err="1">
                <a:highlight>
                  <a:srgbClr val="FFFF00"/>
                </a:highlight>
              </a:rPr>
              <a:t>return</a:t>
            </a:r>
            <a:r>
              <a:rPr lang="sv-SE" dirty="0">
                <a:highlight>
                  <a:srgbClr val="FFFF00"/>
                </a:highlight>
              </a:rPr>
              <a:t> on investment’</a:t>
            </a:r>
            <a:r>
              <a:rPr lang="sv-SE" dirty="0"/>
              <a:t>, samt att man vanligen förväntar sig att investeringen antingen skall återbetalas eller ge en andel i verksamheten</a:t>
            </a:r>
          </a:p>
          <a:p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51990FB-1619-C943-BAA7-E63007ED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38" y="395682"/>
            <a:ext cx="6480000" cy="857250"/>
          </a:xfrm>
        </p:spPr>
        <p:txBody>
          <a:bodyPr/>
          <a:lstStyle/>
          <a:p>
            <a:r>
              <a:rPr lang="sv-SE" dirty="0"/>
              <a:t>Hållbara investeringar</a:t>
            </a:r>
          </a:p>
        </p:txBody>
      </p:sp>
    </p:spTree>
    <p:extLst>
      <p:ext uri="{BB962C8B-B14F-4D97-AF65-F5344CB8AC3E}">
        <p14:creationId xmlns:p14="http://schemas.microsoft.com/office/powerpoint/2010/main" val="26254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A61202E-2B91-0E46-A398-003145412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163" y="200687"/>
            <a:ext cx="3700219" cy="277516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3838" y="731019"/>
            <a:ext cx="6480000" cy="857250"/>
          </a:xfrm>
        </p:spPr>
        <p:txBody>
          <a:bodyPr/>
          <a:lstStyle/>
          <a:p>
            <a:r>
              <a:rPr lang="sv-SE" dirty="0"/>
              <a:t>Utfallskontrakt/</a:t>
            </a:r>
            <a:br>
              <a:rPr lang="sv-SE" dirty="0"/>
            </a:br>
            <a:r>
              <a:rPr lang="sv-SE" dirty="0"/>
              <a:t>Social </a:t>
            </a:r>
            <a:r>
              <a:rPr lang="sv-SE" dirty="0" err="1"/>
              <a:t>impact</a:t>
            </a:r>
            <a:r>
              <a:rPr lang="sv-SE" dirty="0"/>
              <a:t> </a:t>
            </a:r>
            <a:r>
              <a:rPr lang="sv-SE" dirty="0" err="1"/>
              <a:t>bonds</a:t>
            </a:r>
            <a:r>
              <a:rPr lang="sv-SE" dirty="0"/>
              <a:t>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08026" y="1757910"/>
            <a:ext cx="6686550" cy="2755003"/>
          </a:xfrm>
        </p:spPr>
        <p:txBody>
          <a:bodyPr>
            <a:normAutofit/>
          </a:bodyPr>
          <a:lstStyle/>
          <a:p>
            <a:r>
              <a:rPr lang="sv-SE" dirty="0"/>
              <a:t>Privat investerare</a:t>
            </a:r>
          </a:p>
          <a:p>
            <a:r>
              <a:rPr lang="sv-SE" dirty="0"/>
              <a:t>Offentlig sektor garanterar </a:t>
            </a:r>
            <a:r>
              <a:rPr lang="mr-IN" dirty="0"/>
              <a:t>–</a:t>
            </a:r>
            <a:r>
              <a:rPr lang="sv-SE" dirty="0"/>
              <a:t> ”</a:t>
            </a:r>
            <a:r>
              <a:rPr lang="sv-SE" dirty="0" err="1"/>
              <a:t>pay</a:t>
            </a:r>
            <a:r>
              <a:rPr lang="sv-SE" dirty="0"/>
              <a:t> for </a:t>
            </a:r>
            <a:r>
              <a:rPr lang="sv-SE" dirty="0" err="1"/>
              <a:t>success</a:t>
            </a:r>
            <a:r>
              <a:rPr lang="sv-SE" dirty="0"/>
              <a:t>”</a:t>
            </a:r>
          </a:p>
          <a:p>
            <a:r>
              <a:rPr lang="sv-SE" dirty="0"/>
              <a:t>Utförare </a:t>
            </a:r>
            <a:r>
              <a:rPr lang="mr-IN" dirty="0"/>
              <a:t>–</a:t>
            </a:r>
            <a:r>
              <a:rPr lang="sv-SE" dirty="0"/>
              <a:t> vanligen NGO eller socialt företag</a:t>
            </a:r>
          </a:p>
          <a:p>
            <a:r>
              <a:rPr lang="sv-SE" dirty="0"/>
              <a:t>Bestämda indikatorer, verifieras av utomstående expert</a:t>
            </a:r>
          </a:p>
          <a:p>
            <a:r>
              <a:rPr lang="sv-SE" dirty="0"/>
              <a:t>Succé  &gt; om indikatorerna nås &gt; får inv. pengarna tillbaka (ofta + bonus)</a:t>
            </a:r>
          </a:p>
        </p:txBody>
      </p:sp>
    </p:spTree>
    <p:extLst>
      <p:ext uri="{BB962C8B-B14F-4D97-AF65-F5344CB8AC3E}">
        <p14:creationId xmlns:p14="http://schemas.microsoft.com/office/powerpoint/2010/main" val="260261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35589-5AE4-EF4E-A07F-F4C5F4FE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96" y="574382"/>
            <a:ext cx="6480000" cy="857250"/>
          </a:xfrm>
        </p:spPr>
        <p:txBody>
          <a:bodyPr/>
          <a:lstStyle/>
          <a:p>
            <a:r>
              <a:rPr lang="sv-SE" dirty="0" err="1"/>
              <a:t>Crowd</a:t>
            </a:r>
            <a:r>
              <a:rPr lang="sv-SE" dirty="0"/>
              <a:t> </a:t>
            </a:r>
            <a:r>
              <a:rPr lang="sv-SE" dirty="0" err="1"/>
              <a:t>sourcing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33516-E7DA-4B47-B0E7-7BB43282F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979" y="1875549"/>
            <a:ext cx="6480000" cy="2880000"/>
          </a:xfrm>
        </p:spPr>
        <p:txBody>
          <a:bodyPr/>
          <a:lstStyle/>
          <a:p>
            <a:pPr marL="355600" marR="34163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sv-SE" spc="-5" dirty="0">
                <a:cs typeface="Arial"/>
              </a:rPr>
              <a:t>Betyder att</a:t>
            </a:r>
            <a:r>
              <a:rPr lang="sv-SE" spc="-55" dirty="0">
                <a:cs typeface="Arial"/>
              </a:rPr>
              <a:t> </a:t>
            </a:r>
            <a:r>
              <a:rPr lang="sv-SE" spc="-5" dirty="0">
                <a:cs typeface="Arial"/>
              </a:rPr>
              <a:t>många  går </a:t>
            </a:r>
            <a:r>
              <a:rPr lang="sv-SE" dirty="0">
                <a:cs typeface="Arial"/>
              </a:rPr>
              <a:t>in </a:t>
            </a:r>
            <a:r>
              <a:rPr lang="sv-SE" spc="-5" dirty="0">
                <a:cs typeface="Arial"/>
              </a:rPr>
              <a:t>och bidrar med</a:t>
            </a:r>
            <a:r>
              <a:rPr lang="sv-SE" spc="-15" dirty="0">
                <a:cs typeface="Arial"/>
              </a:rPr>
              <a:t> </a:t>
            </a:r>
            <a:r>
              <a:rPr lang="sv-SE" dirty="0">
                <a:cs typeface="Arial"/>
              </a:rPr>
              <a:t>lite</a:t>
            </a: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tabLst>
                <a:tab pos="354965" algn="l"/>
                <a:tab pos="355600" algn="l"/>
              </a:tabLst>
            </a:pPr>
            <a:r>
              <a:rPr lang="sv-SE" spc="-5" dirty="0">
                <a:cs typeface="Arial"/>
              </a:rPr>
              <a:t>Kan </a:t>
            </a:r>
            <a:r>
              <a:rPr lang="sv-SE" dirty="0">
                <a:cs typeface="Arial"/>
              </a:rPr>
              <a:t>vara</a:t>
            </a:r>
            <a:r>
              <a:rPr lang="sv-SE" spc="-30" dirty="0">
                <a:cs typeface="Arial"/>
              </a:rPr>
              <a:t> </a:t>
            </a:r>
            <a:r>
              <a:rPr lang="sv-SE" spc="-5" dirty="0">
                <a:cs typeface="Arial"/>
              </a:rPr>
              <a:t>pengar (</a:t>
            </a:r>
            <a:r>
              <a:rPr lang="sv-SE" spc="-5" dirty="0" err="1">
                <a:cs typeface="Arial"/>
              </a:rPr>
              <a:t>Crowd</a:t>
            </a:r>
            <a:r>
              <a:rPr lang="sv-SE" spc="-5" dirty="0">
                <a:cs typeface="Arial"/>
              </a:rPr>
              <a:t> </a:t>
            </a:r>
            <a:r>
              <a:rPr lang="sv-SE" spc="-5" dirty="0" err="1">
                <a:cs typeface="Arial"/>
              </a:rPr>
              <a:t>funding</a:t>
            </a:r>
            <a:r>
              <a:rPr lang="sv-SE" spc="-5" dirty="0">
                <a:cs typeface="Arial"/>
              </a:rPr>
              <a:t>) – </a:t>
            </a:r>
            <a:r>
              <a:rPr lang="sv-SE" i="1" spc="-5" dirty="0">
                <a:cs typeface="Arial"/>
              </a:rPr>
              <a:t>Olika former</a:t>
            </a:r>
            <a:endParaRPr lang="sv-SE" i="1" dirty="0"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00"/>
              </a:spcBef>
              <a:tabLst>
                <a:tab pos="354965" algn="l"/>
                <a:tab pos="355600" algn="l"/>
              </a:tabLst>
            </a:pPr>
            <a:r>
              <a:rPr lang="sv-SE" spc="-5" dirty="0">
                <a:cs typeface="Arial"/>
              </a:rPr>
              <a:t>Eller annat (kunskap, kompetens)</a:t>
            </a:r>
          </a:p>
          <a:p>
            <a:pPr marL="355600" marR="5080" indent="-342900">
              <a:lnSpc>
                <a:spcPct val="100000"/>
              </a:lnSpc>
              <a:spcBef>
                <a:spcPts val="700"/>
              </a:spcBef>
              <a:tabLst>
                <a:tab pos="354965" algn="l"/>
                <a:tab pos="355600" algn="l"/>
              </a:tabLst>
            </a:pPr>
            <a:r>
              <a:rPr lang="sv-SE" spc="-5" dirty="0">
                <a:cs typeface="Arial"/>
              </a:rPr>
              <a:t>De som bidrar kan mobiliseras som ambassadörer!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95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31DC6BD9-FE57-8F48-99DC-72EF9F3723C7}"/>
              </a:ext>
            </a:extLst>
          </p:cNvPr>
          <p:cNvSpPr txBox="1"/>
          <p:nvPr/>
        </p:nvSpPr>
        <p:spPr>
          <a:xfrm>
            <a:off x="630315" y="14765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IFÖ Center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836E7BA-F4C3-144E-B8D6-ED70549AD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6" y="516982"/>
            <a:ext cx="6318502" cy="441345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67DD935-176D-F348-85B7-6E9CBB9EE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927" y="118622"/>
            <a:ext cx="5623983" cy="245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EFCF410-2837-EC4E-A838-8FA07D7F9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87" y="0"/>
            <a:ext cx="86428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9B31F2-42E9-5B46-9E31-71967A74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42" y="382155"/>
            <a:ext cx="6480000" cy="857250"/>
          </a:xfrm>
        </p:spPr>
        <p:txBody>
          <a:bodyPr/>
          <a:lstStyle/>
          <a:p>
            <a:r>
              <a:rPr lang="sv-SE" dirty="0"/>
              <a:t>Vilka former skall man använda?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380193-E3A5-7543-92CF-41CD10938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142" y="1529461"/>
            <a:ext cx="6480000" cy="2880000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Vilka former KAN man använda? (dvs det kan finnas restriktioner beroende på juridisk form, hur länge man funnits etc.)</a:t>
            </a:r>
          </a:p>
          <a:p>
            <a:r>
              <a:rPr lang="sv-SE" dirty="0"/>
              <a:t>Projektets karaktär</a:t>
            </a:r>
          </a:p>
          <a:p>
            <a:pPr lvl="1"/>
            <a:r>
              <a:rPr lang="sv-SE" dirty="0"/>
              <a:t>Hur ser våra behov ut – fasta kostnader, initiala investeringar eller stora löpande behov?</a:t>
            </a:r>
          </a:p>
          <a:p>
            <a:pPr lvl="1"/>
            <a:r>
              <a:rPr lang="sv-SE" dirty="0"/>
              <a:t>Kan/vill kunderna betala för tjänsten</a:t>
            </a:r>
          </a:p>
          <a:p>
            <a:pPr lvl="1"/>
            <a:r>
              <a:rPr lang="sv-SE" dirty="0"/>
              <a:t>Behöver vi expertkunskaper/specialutrustning? Eller kan behoven täckas genom </a:t>
            </a:r>
            <a:r>
              <a:rPr lang="sv-SE" dirty="0" err="1"/>
              <a:t>crowd</a:t>
            </a:r>
            <a:r>
              <a:rPr lang="sv-SE" dirty="0"/>
              <a:t> </a:t>
            </a:r>
            <a:r>
              <a:rPr lang="sv-SE" dirty="0" err="1"/>
              <a:t>sourcing</a:t>
            </a:r>
            <a:r>
              <a:rPr lang="sv-SE" dirty="0"/>
              <a:t>?</a:t>
            </a:r>
          </a:p>
          <a:p>
            <a:pPr lvl="1"/>
            <a:r>
              <a:rPr lang="sv-SE" dirty="0"/>
              <a:t>Om vi bestämmer oss för att söka projektmedel, hur följer vi upp detta? </a:t>
            </a:r>
          </a:p>
          <a:p>
            <a:r>
              <a:rPr lang="sv-SE" dirty="0"/>
              <a:t>Det finns fördelar och nackdelar med alla!</a:t>
            </a:r>
          </a:p>
        </p:txBody>
      </p:sp>
    </p:spTree>
    <p:extLst>
      <p:ext uri="{BB962C8B-B14F-4D97-AF65-F5344CB8AC3E}">
        <p14:creationId xmlns:p14="http://schemas.microsoft.com/office/powerpoint/2010/main" val="25397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44398E-1D47-4847-AD90-A50BBFFF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61" y="170782"/>
            <a:ext cx="6480000" cy="857250"/>
          </a:xfrm>
        </p:spPr>
        <p:txBody>
          <a:bodyPr/>
          <a:lstStyle/>
          <a:p>
            <a:r>
              <a:rPr lang="sv-SE" dirty="0"/>
              <a:t>”Tumregler”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1139BF-EA08-A848-A4D4-77F7E90A6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314" y="1319004"/>
            <a:ext cx="6480000" cy="3653714"/>
          </a:xfrm>
        </p:spPr>
        <p:txBody>
          <a:bodyPr>
            <a:normAutofit/>
          </a:bodyPr>
          <a:lstStyle/>
          <a:p>
            <a:pPr marR="692150">
              <a:lnSpc>
                <a:spcPct val="120800"/>
              </a:lnSpc>
              <a:spcBef>
                <a:spcPts val="100"/>
              </a:spcBef>
            </a:pPr>
            <a:r>
              <a:rPr lang="sv-SE" spc="-5" dirty="0">
                <a:cs typeface="Arial"/>
              </a:rPr>
              <a:t>Förtroende, legitimitet</a:t>
            </a:r>
          </a:p>
          <a:p>
            <a:pPr marR="692150">
              <a:lnSpc>
                <a:spcPct val="120800"/>
              </a:lnSpc>
              <a:spcBef>
                <a:spcPts val="100"/>
              </a:spcBef>
            </a:pPr>
            <a:r>
              <a:rPr lang="sv-SE" spc="-5" dirty="0">
                <a:cs typeface="Arial"/>
              </a:rPr>
              <a:t>Socialt kapital </a:t>
            </a:r>
          </a:p>
          <a:p>
            <a:pPr marR="692150">
              <a:lnSpc>
                <a:spcPct val="120800"/>
              </a:lnSpc>
              <a:spcBef>
                <a:spcPts val="100"/>
              </a:spcBef>
            </a:pPr>
            <a:r>
              <a:rPr lang="sv-SE" spc="-5" dirty="0">
                <a:cs typeface="Arial"/>
              </a:rPr>
              <a:t>”</a:t>
            </a:r>
            <a:r>
              <a:rPr lang="sv-SE" spc="-5" dirty="0" err="1">
                <a:cs typeface="Arial"/>
              </a:rPr>
              <a:t>Track</a:t>
            </a:r>
            <a:r>
              <a:rPr lang="sv-SE" spc="-5" dirty="0">
                <a:cs typeface="Arial"/>
              </a:rPr>
              <a:t> </a:t>
            </a:r>
            <a:r>
              <a:rPr lang="sv-SE" dirty="0">
                <a:cs typeface="Arial"/>
              </a:rPr>
              <a:t>record”</a:t>
            </a:r>
            <a:endParaRPr lang="sv-SE" spc="-5" dirty="0">
              <a:cs typeface="Arial"/>
            </a:endParaRPr>
          </a:p>
          <a:p>
            <a:pPr marR="692150">
              <a:lnSpc>
                <a:spcPct val="120800"/>
              </a:lnSpc>
              <a:spcBef>
                <a:spcPts val="100"/>
              </a:spcBef>
            </a:pPr>
            <a:r>
              <a:rPr lang="sv-SE" dirty="0">
                <a:cs typeface="Arial"/>
              </a:rPr>
              <a:t>Ömsesidiga</a:t>
            </a:r>
            <a:r>
              <a:rPr lang="sv-SE" spc="5" dirty="0">
                <a:cs typeface="Arial"/>
              </a:rPr>
              <a:t> </a:t>
            </a:r>
            <a:r>
              <a:rPr lang="sv-SE" spc="-5" dirty="0">
                <a:cs typeface="Arial"/>
              </a:rPr>
              <a:t>vinster/fördelar</a:t>
            </a:r>
          </a:p>
          <a:p>
            <a:pPr marR="5080">
              <a:lnSpc>
                <a:spcPts val="3770"/>
              </a:lnSpc>
              <a:spcBef>
                <a:spcPts val="225"/>
              </a:spcBef>
            </a:pPr>
            <a:r>
              <a:rPr lang="sv-SE" spc="-5" dirty="0">
                <a:cs typeface="Arial"/>
              </a:rPr>
              <a:t>Tydligt </a:t>
            </a:r>
            <a:r>
              <a:rPr lang="sv-SE" dirty="0">
                <a:cs typeface="Arial"/>
              </a:rPr>
              <a:t>vad som skall </a:t>
            </a:r>
            <a:r>
              <a:rPr lang="sv-SE" spc="-5" dirty="0">
                <a:cs typeface="Arial"/>
              </a:rPr>
              <a:t>göras/vilka resultat som kan förväntas </a:t>
            </a:r>
          </a:p>
          <a:p>
            <a:pPr marR="5080">
              <a:lnSpc>
                <a:spcPts val="3770"/>
              </a:lnSpc>
              <a:spcBef>
                <a:spcPts val="225"/>
              </a:spcBef>
            </a:pPr>
            <a:r>
              <a:rPr lang="sv-SE" spc="-5" dirty="0">
                <a:cs typeface="Arial"/>
              </a:rPr>
              <a:t>Ibland enklare </a:t>
            </a:r>
            <a:r>
              <a:rPr lang="sv-SE" dirty="0">
                <a:cs typeface="Arial"/>
              </a:rPr>
              <a:t>med </a:t>
            </a:r>
            <a:r>
              <a:rPr lang="sv-SE" i="1" dirty="0">
                <a:cs typeface="Arial"/>
              </a:rPr>
              <a:t>resurser </a:t>
            </a:r>
            <a:r>
              <a:rPr lang="sv-SE" dirty="0">
                <a:cs typeface="Arial"/>
              </a:rPr>
              <a:t>än med pengar  </a:t>
            </a:r>
          </a:p>
          <a:p>
            <a:pPr marR="5080">
              <a:lnSpc>
                <a:spcPts val="3770"/>
              </a:lnSpc>
              <a:spcBef>
                <a:spcPts val="225"/>
              </a:spcBef>
            </a:pPr>
            <a:r>
              <a:rPr lang="sv-SE" dirty="0">
                <a:cs typeface="Arial"/>
              </a:rPr>
              <a:t>Använd</a:t>
            </a:r>
            <a:r>
              <a:rPr lang="sv-SE" spc="-5" dirty="0">
                <a:cs typeface="Arial"/>
              </a:rPr>
              <a:t> </a:t>
            </a:r>
            <a:r>
              <a:rPr lang="sv-SE" dirty="0">
                <a:cs typeface="Arial"/>
              </a:rPr>
              <a:t>nätverk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24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B452EE-BF1D-624F-B20E-7F0300D0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657" y="345869"/>
            <a:ext cx="6480000" cy="857250"/>
          </a:xfrm>
        </p:spPr>
        <p:txBody>
          <a:bodyPr/>
          <a:lstStyle/>
          <a:p>
            <a:r>
              <a:rPr lang="sv-SE" dirty="0"/>
              <a:t>Att tänka på med projektansökningar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4BB450-CD5F-9544-8C97-AF42C861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914" y="1362546"/>
            <a:ext cx="6480000" cy="288000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sv-SE" dirty="0">
                <a:cs typeface="Arial"/>
              </a:rPr>
              <a:t>Rätt språk – </a:t>
            </a:r>
            <a:r>
              <a:rPr lang="sv-SE" spc="-5" dirty="0">
                <a:cs typeface="Arial"/>
              </a:rPr>
              <a:t>rätt</a:t>
            </a:r>
            <a:r>
              <a:rPr lang="sv-SE" spc="-35" dirty="0">
                <a:cs typeface="Arial"/>
              </a:rPr>
              <a:t> </a:t>
            </a:r>
            <a:r>
              <a:rPr lang="sv-SE" dirty="0">
                <a:cs typeface="Arial"/>
              </a:rPr>
              <a:t>begrepp</a:t>
            </a:r>
          </a:p>
          <a:p>
            <a:pPr marL="12700" marR="247650">
              <a:lnSpc>
                <a:spcPct val="100000"/>
              </a:lnSpc>
              <a:spcBef>
                <a:spcPts val="650"/>
              </a:spcBef>
            </a:pPr>
            <a:r>
              <a:rPr lang="sv-SE" dirty="0">
                <a:cs typeface="Arial"/>
              </a:rPr>
              <a:t>Men </a:t>
            </a:r>
            <a:r>
              <a:rPr lang="sv-SE" spc="-5" dirty="0">
                <a:cs typeface="Arial"/>
              </a:rPr>
              <a:t>inte överdriva </a:t>
            </a:r>
            <a:r>
              <a:rPr lang="sv-SE" dirty="0">
                <a:cs typeface="Arial"/>
              </a:rPr>
              <a:t>–det måste vara  </a:t>
            </a:r>
            <a:r>
              <a:rPr lang="sv-SE" b="1" i="1" dirty="0">
                <a:latin typeface="Arial-BoldItalicMT"/>
                <a:cs typeface="Arial-BoldItalicMT"/>
              </a:rPr>
              <a:t>genomförbart</a:t>
            </a:r>
            <a:r>
              <a:rPr lang="sv-SE" dirty="0">
                <a:cs typeface="Arial"/>
              </a:rPr>
              <a:t>, och ni måste visa att ni har  kompetens och engagemang som gör </a:t>
            </a:r>
            <a:r>
              <a:rPr lang="sv-SE" spc="-5" dirty="0">
                <a:cs typeface="Arial"/>
              </a:rPr>
              <a:t>att </a:t>
            </a:r>
            <a:r>
              <a:rPr lang="sv-SE" b="1" i="1" dirty="0">
                <a:latin typeface="Arial-BoldItalicMT"/>
                <a:cs typeface="Arial-BoldItalicMT"/>
              </a:rPr>
              <a:t>ni  </a:t>
            </a:r>
            <a:r>
              <a:rPr lang="sv-SE" dirty="0">
                <a:cs typeface="Arial"/>
              </a:rPr>
              <a:t>kan genomföra</a:t>
            </a:r>
            <a:r>
              <a:rPr lang="sv-SE" spc="-5" dirty="0">
                <a:cs typeface="Arial"/>
              </a:rPr>
              <a:t> </a:t>
            </a:r>
            <a:r>
              <a:rPr lang="sv-SE" dirty="0">
                <a:cs typeface="Arial"/>
              </a:rPr>
              <a:t>det</a:t>
            </a:r>
          </a:p>
          <a:p>
            <a:pPr marL="12700" marR="300355">
              <a:lnSpc>
                <a:spcPct val="100000"/>
              </a:lnSpc>
              <a:spcBef>
                <a:spcPts val="640"/>
              </a:spcBef>
            </a:pPr>
            <a:r>
              <a:rPr lang="sv-SE" spc="-5" dirty="0">
                <a:cs typeface="Arial"/>
              </a:rPr>
              <a:t>Kolla att </a:t>
            </a:r>
            <a:r>
              <a:rPr lang="sv-SE" dirty="0">
                <a:cs typeface="Arial"/>
              </a:rPr>
              <a:t>ansökan är i </a:t>
            </a:r>
            <a:r>
              <a:rPr lang="sv-SE" spc="-5" dirty="0">
                <a:cs typeface="Arial"/>
              </a:rPr>
              <a:t>linje </a:t>
            </a:r>
            <a:r>
              <a:rPr lang="sv-SE" dirty="0">
                <a:cs typeface="Arial"/>
              </a:rPr>
              <a:t>med </a:t>
            </a:r>
            <a:r>
              <a:rPr lang="sv-SE" spc="-5" dirty="0">
                <a:cs typeface="Arial"/>
              </a:rPr>
              <a:t>riktlinjer </a:t>
            </a:r>
            <a:r>
              <a:rPr lang="sv-SE" dirty="0">
                <a:cs typeface="Arial"/>
              </a:rPr>
              <a:t>och  syften; </a:t>
            </a:r>
            <a:r>
              <a:rPr lang="sv-SE" spc="-5" dirty="0">
                <a:cs typeface="Arial"/>
              </a:rPr>
              <a:t>viktigt </a:t>
            </a:r>
            <a:r>
              <a:rPr lang="sv-SE" dirty="0">
                <a:cs typeface="Arial"/>
              </a:rPr>
              <a:t>särskilt vad </a:t>
            </a:r>
            <a:r>
              <a:rPr lang="sv-SE" spc="-5" dirty="0">
                <a:cs typeface="Arial"/>
              </a:rPr>
              <a:t>gäller  </a:t>
            </a:r>
            <a:r>
              <a:rPr lang="sv-SE" b="1" i="1" spc="-5" dirty="0">
                <a:latin typeface="Arial-BoldItalicMT"/>
                <a:cs typeface="Arial-BoldItalicMT"/>
              </a:rPr>
              <a:t>organisationsfrågan</a:t>
            </a:r>
            <a:endParaRPr lang="sv-SE" dirty="0">
              <a:latin typeface="Arial-BoldItalicMT"/>
              <a:cs typeface="Arial-BoldItalicMT"/>
            </a:endParaRPr>
          </a:p>
          <a:p>
            <a:pPr marL="12700" marR="5080">
              <a:lnSpc>
                <a:spcPct val="100000"/>
              </a:lnSpc>
              <a:spcBef>
                <a:spcPts val="640"/>
              </a:spcBef>
            </a:pPr>
            <a:r>
              <a:rPr lang="sv-SE" dirty="0">
                <a:cs typeface="Arial"/>
              </a:rPr>
              <a:t>Var </a:t>
            </a:r>
            <a:r>
              <a:rPr lang="sv-SE" spc="-5" dirty="0">
                <a:cs typeface="Arial"/>
              </a:rPr>
              <a:t>ute </a:t>
            </a:r>
            <a:r>
              <a:rPr lang="sv-SE" dirty="0">
                <a:cs typeface="Arial"/>
              </a:rPr>
              <a:t>i god </a:t>
            </a:r>
            <a:r>
              <a:rPr lang="sv-SE" spc="-5" dirty="0">
                <a:cs typeface="Arial"/>
              </a:rPr>
              <a:t>tid, ofta finns </a:t>
            </a:r>
            <a:r>
              <a:rPr lang="sv-SE" dirty="0">
                <a:cs typeface="Arial"/>
              </a:rPr>
              <a:t>någon att kontakta  </a:t>
            </a:r>
            <a:r>
              <a:rPr lang="sv-SE" spc="-5" dirty="0">
                <a:cs typeface="Arial"/>
              </a:rPr>
              <a:t>för råd </a:t>
            </a:r>
            <a:r>
              <a:rPr lang="sv-SE" dirty="0">
                <a:cs typeface="Arial"/>
              </a:rPr>
              <a:t>och </a:t>
            </a:r>
            <a:r>
              <a:rPr lang="sv-SE" spc="-5" dirty="0">
                <a:cs typeface="Arial"/>
              </a:rPr>
              <a:t>tips </a:t>
            </a:r>
            <a:r>
              <a:rPr lang="sv-SE" dirty="0">
                <a:cs typeface="Arial"/>
              </a:rPr>
              <a:t>– </a:t>
            </a:r>
            <a:r>
              <a:rPr lang="sv-SE" spc="-5" dirty="0">
                <a:cs typeface="Arial"/>
              </a:rPr>
              <a:t>får </a:t>
            </a:r>
            <a:r>
              <a:rPr lang="sv-SE" spc="5" dirty="0">
                <a:cs typeface="Arial"/>
              </a:rPr>
              <a:t>ni </a:t>
            </a:r>
            <a:r>
              <a:rPr lang="sv-SE" spc="-5" dirty="0">
                <a:cs typeface="Arial"/>
              </a:rPr>
              <a:t>nej, </a:t>
            </a:r>
            <a:r>
              <a:rPr lang="sv-SE" dirty="0">
                <a:cs typeface="Arial"/>
              </a:rPr>
              <a:t>be </a:t>
            </a:r>
            <a:r>
              <a:rPr lang="sv-SE" spc="5" dirty="0">
                <a:cs typeface="Arial"/>
              </a:rPr>
              <a:t>om  </a:t>
            </a:r>
            <a:r>
              <a:rPr lang="sv-SE" dirty="0">
                <a:cs typeface="Arial"/>
              </a:rPr>
              <a:t>motivering/feedback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sv-SE" dirty="0">
                <a:cs typeface="Arial"/>
              </a:rPr>
              <a:t>Var </a:t>
            </a:r>
            <a:r>
              <a:rPr lang="sv-SE" b="1" i="1" dirty="0">
                <a:latin typeface="Arial-BoldItalicMT"/>
                <a:cs typeface="Arial-BoldItalicMT"/>
              </a:rPr>
              <a:t>konkret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0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/>
              <a:t>Resurser</a:t>
            </a:r>
            <a:r>
              <a:rPr lang="en-US" sz="4000" dirty="0"/>
              <a:t> </a:t>
            </a:r>
            <a:r>
              <a:rPr lang="en-US" sz="4000" dirty="0" err="1"/>
              <a:t>för</a:t>
            </a:r>
            <a:r>
              <a:rPr lang="en-US" sz="4000" dirty="0"/>
              <a:t> </a:t>
            </a:r>
            <a:r>
              <a:rPr lang="en-US" sz="4000" dirty="0" err="1"/>
              <a:t>projekt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Fredrik Björk, Dept. Urban Studies, Malmö University || </a:t>
            </a:r>
            <a:r>
              <a:rPr lang="sv-SE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fredrik.bjork@mau.se</a:t>
            </a:r>
            <a:r>
              <a:rPr lang="sv-S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|| </a:t>
            </a:r>
            <a:fld id="{A4AC2C39-EF7B-A54D-8EB6-DA914FB02FF5}" type="datetime1">
              <a:rPr lang="sv-SE" smtClean="0">
                <a:solidFill>
                  <a:schemeClr val="bg2">
                    <a:lumMod val="75000"/>
                  </a:schemeClr>
                </a:solidFill>
              </a:rPr>
              <a:t>2021-02-11</a:t>
            </a:fld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||</a:t>
            </a:r>
          </a:p>
        </p:txBody>
      </p:sp>
    </p:spTree>
    <p:extLst>
      <p:ext uri="{BB962C8B-B14F-4D97-AF65-F5344CB8AC3E}">
        <p14:creationId xmlns:p14="http://schemas.microsoft.com/office/powerpoint/2010/main" val="29588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3DF833A-AC53-C24B-ACAA-4A10814F6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29" y="215240"/>
            <a:ext cx="6480000" cy="857250"/>
          </a:xfrm>
        </p:spPr>
        <p:txBody>
          <a:bodyPr/>
          <a:lstStyle/>
          <a:p>
            <a:r>
              <a:rPr lang="sv-SE" dirty="0"/>
              <a:t>Resurser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A7AF383-68D3-FF45-A571-9AB8FCD0C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000" y="1131750"/>
            <a:ext cx="6480000" cy="3389450"/>
          </a:xfrm>
        </p:spPr>
        <p:txBody>
          <a:bodyPr>
            <a:normAutofit/>
          </a:bodyPr>
          <a:lstStyle/>
          <a:p>
            <a:pPr marL="175600" marR="2782570" indent="0">
              <a:lnSpc>
                <a:spcPct val="120800"/>
              </a:lnSpc>
              <a:spcBef>
                <a:spcPts val="100"/>
              </a:spcBef>
              <a:buNone/>
            </a:pPr>
            <a:r>
              <a:rPr lang="sv-SE" spc="-5" dirty="0"/>
              <a:t>Ekonomiska resurser</a:t>
            </a:r>
          </a:p>
          <a:p>
            <a:pPr marL="461350" marR="2782570" indent="-285750">
              <a:lnSpc>
                <a:spcPct val="120800"/>
              </a:lnSpc>
              <a:spcBef>
                <a:spcPts val="100"/>
              </a:spcBef>
            </a:pPr>
            <a:r>
              <a:rPr lang="sv-SE" spc="-5" dirty="0"/>
              <a:t>Försäljning (varor/tjänster)  </a:t>
            </a:r>
            <a:r>
              <a:rPr lang="sv-SE" dirty="0"/>
              <a:t>Sponsring</a:t>
            </a:r>
          </a:p>
          <a:p>
            <a:pPr marL="461350" marR="5080" indent="-285750">
              <a:lnSpc>
                <a:spcPct val="100000"/>
              </a:lnSpc>
              <a:spcBef>
                <a:spcPts val="650"/>
              </a:spcBef>
            </a:pPr>
            <a:r>
              <a:rPr lang="sv-SE" spc="-5" dirty="0"/>
              <a:t>Bidrag/donationer </a:t>
            </a:r>
            <a:r>
              <a:rPr lang="sv-SE" dirty="0"/>
              <a:t>(ej </a:t>
            </a:r>
            <a:r>
              <a:rPr lang="sv-SE" spc="-5" dirty="0"/>
              <a:t>motprestation </a:t>
            </a:r>
            <a:r>
              <a:rPr lang="sv-SE" dirty="0"/>
              <a:t>gentemot  </a:t>
            </a:r>
            <a:r>
              <a:rPr lang="sv-SE" spc="-5" dirty="0"/>
              <a:t>bidragsgivaren)</a:t>
            </a:r>
          </a:p>
          <a:p>
            <a:pPr marL="461350" marR="5080" indent="-285750">
              <a:lnSpc>
                <a:spcPct val="100000"/>
              </a:lnSpc>
              <a:spcBef>
                <a:spcPts val="650"/>
              </a:spcBef>
            </a:pPr>
            <a:r>
              <a:rPr lang="sv-SE" dirty="0"/>
              <a:t>Projektmedel (uppdragsgivare </a:t>
            </a:r>
            <a:r>
              <a:rPr lang="sv-SE" spc="-5" dirty="0"/>
              <a:t>definierar</a:t>
            </a:r>
            <a:r>
              <a:rPr lang="sv-SE" spc="-55" dirty="0"/>
              <a:t> </a:t>
            </a:r>
            <a:r>
              <a:rPr lang="sv-SE" spc="-5" dirty="0"/>
              <a:t>mål)</a:t>
            </a:r>
          </a:p>
          <a:p>
            <a:pPr marL="175600" marR="5080" indent="0">
              <a:lnSpc>
                <a:spcPct val="100000"/>
              </a:lnSpc>
              <a:spcBef>
                <a:spcPts val="650"/>
              </a:spcBef>
              <a:buNone/>
            </a:pPr>
            <a:r>
              <a:rPr lang="sv-SE" spc="-5" dirty="0">
                <a:cs typeface="Arial"/>
              </a:rPr>
              <a:t>Ideellt arbete (privatpersoner)  </a:t>
            </a:r>
          </a:p>
          <a:p>
            <a:pPr marL="175600" marR="5080" indent="0">
              <a:lnSpc>
                <a:spcPct val="100000"/>
              </a:lnSpc>
              <a:spcBef>
                <a:spcPts val="650"/>
              </a:spcBef>
              <a:buNone/>
            </a:pPr>
            <a:r>
              <a:rPr lang="sv-SE" spc="-5" dirty="0">
                <a:cs typeface="Arial"/>
              </a:rPr>
              <a:t>”Gifts in </a:t>
            </a:r>
            <a:r>
              <a:rPr lang="sv-SE" spc="5" dirty="0">
                <a:cs typeface="Arial"/>
              </a:rPr>
              <a:t>kind” </a:t>
            </a:r>
            <a:r>
              <a:rPr lang="sv-SE" spc="-5" dirty="0">
                <a:cs typeface="Arial"/>
              </a:rPr>
              <a:t>(varor/tjänster)  </a:t>
            </a:r>
          </a:p>
          <a:p>
            <a:pPr marL="175600" marR="5080" indent="0">
              <a:lnSpc>
                <a:spcPct val="100000"/>
              </a:lnSpc>
              <a:spcBef>
                <a:spcPts val="650"/>
              </a:spcBef>
              <a:buNone/>
            </a:pPr>
            <a:r>
              <a:rPr lang="sv-SE" spc="-5" dirty="0">
                <a:cs typeface="Arial"/>
              </a:rPr>
              <a:t>”Pro </a:t>
            </a:r>
            <a:r>
              <a:rPr lang="sv-SE" dirty="0" err="1">
                <a:cs typeface="Arial"/>
              </a:rPr>
              <a:t>bono</a:t>
            </a:r>
            <a:r>
              <a:rPr lang="sv-SE" spc="-5" dirty="0">
                <a:cs typeface="Arial"/>
              </a:rPr>
              <a:t> </a:t>
            </a:r>
            <a:r>
              <a:rPr lang="sv-SE" dirty="0">
                <a:cs typeface="Arial"/>
              </a:rPr>
              <a:t>(</a:t>
            </a:r>
            <a:r>
              <a:rPr lang="sv-SE" dirty="0" err="1">
                <a:cs typeface="Arial"/>
              </a:rPr>
              <a:t>publico</a:t>
            </a:r>
            <a:r>
              <a:rPr lang="sv-SE" dirty="0">
                <a:cs typeface="Arial"/>
              </a:rPr>
              <a:t>)”</a:t>
            </a:r>
          </a:p>
          <a:p>
            <a:pPr marL="175600" marR="5080" indent="0">
              <a:lnSpc>
                <a:spcPct val="100000"/>
              </a:lnSpc>
              <a:spcBef>
                <a:spcPts val="650"/>
              </a:spcBef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98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4EC2F4-FACE-2C40-9D9B-D923A642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8C91FC-CBAD-1542-8810-F58F9FEC4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sv-SE" spc="-5" dirty="0">
                <a:cs typeface="Arial"/>
              </a:rPr>
              <a:t>Inga </a:t>
            </a:r>
            <a:r>
              <a:rPr lang="sv-SE" dirty="0">
                <a:cs typeface="Arial"/>
              </a:rPr>
              <a:t>gratisluncher</a:t>
            </a:r>
          </a:p>
          <a:p>
            <a:pPr marL="12700" marR="5080">
              <a:lnSpc>
                <a:spcPct val="120500"/>
              </a:lnSpc>
              <a:spcBef>
                <a:spcPts val="10"/>
              </a:spcBef>
            </a:pPr>
            <a:r>
              <a:rPr lang="sv-SE" spc="-5" dirty="0">
                <a:cs typeface="Arial"/>
              </a:rPr>
              <a:t>Utbyte </a:t>
            </a:r>
            <a:r>
              <a:rPr lang="sv-SE" spc="5" dirty="0">
                <a:cs typeface="Arial"/>
              </a:rPr>
              <a:t>av </a:t>
            </a:r>
            <a:r>
              <a:rPr lang="sv-SE" spc="-5" dirty="0">
                <a:cs typeface="Arial"/>
              </a:rPr>
              <a:t>resurser/tillgångar  </a:t>
            </a:r>
          </a:p>
          <a:p>
            <a:pPr marL="12700" marR="5080">
              <a:lnSpc>
                <a:spcPct val="120500"/>
              </a:lnSpc>
              <a:spcBef>
                <a:spcPts val="10"/>
              </a:spcBef>
            </a:pPr>
            <a:r>
              <a:rPr lang="sv-SE" dirty="0">
                <a:cs typeface="Arial"/>
              </a:rPr>
              <a:t>Vad har </a:t>
            </a:r>
            <a:r>
              <a:rPr lang="sv-SE" spc="-5" dirty="0">
                <a:cs typeface="Arial"/>
              </a:rPr>
              <a:t>vi? </a:t>
            </a:r>
            <a:r>
              <a:rPr lang="sv-SE" dirty="0">
                <a:cs typeface="Arial"/>
              </a:rPr>
              <a:t>Vad </a:t>
            </a:r>
            <a:r>
              <a:rPr lang="sv-SE" spc="-5" dirty="0">
                <a:cs typeface="Arial"/>
              </a:rPr>
              <a:t>vill </a:t>
            </a:r>
            <a:r>
              <a:rPr lang="sv-SE" dirty="0">
                <a:cs typeface="Arial"/>
              </a:rPr>
              <a:t>vi</a:t>
            </a:r>
            <a:r>
              <a:rPr lang="sv-SE" spc="-50" dirty="0">
                <a:cs typeface="Arial"/>
              </a:rPr>
              <a:t> </a:t>
            </a:r>
            <a:r>
              <a:rPr lang="sv-SE" dirty="0">
                <a:cs typeface="Arial"/>
              </a:rPr>
              <a:t>ha?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15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59643D-A537-A840-826D-CD9035F0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13" y="353126"/>
            <a:ext cx="7173371" cy="857250"/>
          </a:xfrm>
        </p:spPr>
        <p:txBody>
          <a:bodyPr/>
          <a:lstStyle/>
          <a:p>
            <a:r>
              <a:rPr lang="sv-SE" dirty="0"/>
              <a:t>Mer utsatt med offentlig finansiering (’bidrag’)?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7D07F9-A1EF-E942-A700-5D8A21B2F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1032510">
              <a:lnSpc>
                <a:spcPct val="100000"/>
              </a:lnSpc>
              <a:spcBef>
                <a:spcPts val="100"/>
              </a:spcBef>
            </a:pPr>
            <a:r>
              <a:rPr lang="sv-SE" dirty="0">
                <a:cs typeface="Arial"/>
              </a:rPr>
              <a:t>Handböcker beskrivs </a:t>
            </a:r>
            <a:r>
              <a:rPr lang="sv-SE" spc="-5" dirty="0">
                <a:cs typeface="Arial"/>
              </a:rPr>
              <a:t>ibland offentlig finansiering </a:t>
            </a:r>
            <a:r>
              <a:rPr lang="sv-SE" dirty="0">
                <a:cs typeface="Arial"/>
              </a:rPr>
              <a:t>som osäker</a:t>
            </a:r>
          </a:p>
          <a:p>
            <a:pPr marL="12700" marR="319405">
              <a:lnSpc>
                <a:spcPct val="100000"/>
              </a:lnSpc>
              <a:spcBef>
                <a:spcPts val="640"/>
              </a:spcBef>
            </a:pPr>
            <a:r>
              <a:rPr lang="sv-SE" spc="-5" dirty="0">
                <a:cs typeface="Arial"/>
              </a:rPr>
              <a:t>Intäkter från privata källor </a:t>
            </a:r>
            <a:r>
              <a:rPr lang="sv-SE" dirty="0">
                <a:cs typeface="Arial"/>
              </a:rPr>
              <a:t>ses ofta som  säkrare</a:t>
            </a:r>
            <a:r>
              <a:rPr lang="sv-SE" spc="-5" dirty="0">
                <a:cs typeface="Arial"/>
              </a:rPr>
              <a:t> (”Bättre”?)</a:t>
            </a:r>
            <a:endParaRPr lang="sv-SE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sv-SE" dirty="0">
                <a:cs typeface="Arial"/>
              </a:rPr>
              <a:t>Mycket begränsad</a:t>
            </a:r>
            <a:r>
              <a:rPr lang="sv-SE" spc="-20" dirty="0">
                <a:cs typeface="Arial"/>
              </a:rPr>
              <a:t> </a:t>
            </a:r>
            <a:r>
              <a:rPr lang="sv-SE" dirty="0">
                <a:cs typeface="Arial"/>
              </a:rPr>
              <a:t>forskning</a:t>
            </a: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sv-SE" dirty="0">
                <a:cs typeface="Arial"/>
              </a:rPr>
              <a:t>Men det </a:t>
            </a:r>
            <a:r>
              <a:rPr lang="sv-SE" spc="-5" dirty="0">
                <a:cs typeface="Arial"/>
              </a:rPr>
              <a:t>finns det </a:t>
            </a:r>
            <a:r>
              <a:rPr lang="sv-SE" dirty="0">
                <a:cs typeface="Arial"/>
              </a:rPr>
              <a:t>tyder på motsatsen</a:t>
            </a:r>
            <a:r>
              <a:rPr lang="sv-SE" spc="-60" dirty="0">
                <a:cs typeface="Arial"/>
              </a:rPr>
              <a:t> </a:t>
            </a:r>
            <a:r>
              <a:rPr lang="sv-SE" spc="-5" dirty="0">
                <a:cs typeface="Arial"/>
              </a:rPr>
              <a:t>(!)</a:t>
            </a: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sv-SE" i="1" spc="-5" dirty="0">
                <a:cs typeface="Arial"/>
              </a:rPr>
              <a:t>Viktigt med balans – </a:t>
            </a:r>
            <a:r>
              <a:rPr lang="sv-SE" spc="-5" dirty="0">
                <a:cs typeface="Arial"/>
              </a:rPr>
              <a:t>med få kunder blir man mer utsatt</a:t>
            </a:r>
            <a:endParaRPr lang="sv-SE" i="1" dirty="0">
              <a:cs typeface="Arial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74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92D48F-C501-114D-B00B-60B21500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71" y="353126"/>
            <a:ext cx="6480000" cy="857250"/>
          </a:xfrm>
        </p:spPr>
        <p:txBody>
          <a:bodyPr/>
          <a:lstStyle/>
          <a:p>
            <a:r>
              <a:rPr lang="sv-SE" dirty="0"/>
              <a:t>Generellt i </a:t>
            </a:r>
            <a:r>
              <a:rPr lang="sv-SE" i="1" dirty="0"/>
              <a:t>projekt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AB1928-7D0C-4646-8370-CC590A2D3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371" y="1515933"/>
            <a:ext cx="6480000" cy="2880000"/>
          </a:xfrm>
        </p:spPr>
        <p:txBody>
          <a:bodyPr/>
          <a:lstStyle/>
          <a:p>
            <a:r>
              <a:rPr lang="sv-SE" dirty="0"/>
              <a:t>Ofta är projektbidrag enda intäktskällan</a:t>
            </a:r>
          </a:p>
          <a:p>
            <a:r>
              <a:rPr lang="sv-SE" dirty="0"/>
              <a:t>För samhällsentreprenörer kan projekt vara en byggsten i den större verksamheten</a:t>
            </a:r>
          </a:p>
          <a:p>
            <a:r>
              <a:rPr lang="sv-SE" dirty="0"/>
              <a:t>Lämpar sig för aktiviteter där man skapar värden som den som drar den </a:t>
            </a:r>
            <a:r>
              <a:rPr lang="sv-SE" i="1" dirty="0"/>
              <a:t>direkta</a:t>
            </a:r>
            <a:r>
              <a:rPr lang="sv-SE" dirty="0"/>
              <a:t> nyttan av dem inte har möjlighet att betala för den, men där det finns en </a:t>
            </a:r>
            <a:r>
              <a:rPr lang="sv-SE" i="1" dirty="0"/>
              <a:t>samhällsnytta</a:t>
            </a:r>
          </a:p>
        </p:txBody>
      </p:sp>
    </p:spTree>
    <p:extLst>
      <p:ext uri="{BB962C8B-B14F-4D97-AF65-F5344CB8AC3E}">
        <p14:creationId xmlns:p14="http://schemas.microsoft.com/office/powerpoint/2010/main" val="166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öger 3">
            <a:extLst>
              <a:ext uri="{FF2B5EF4-FFF2-40B4-BE49-F238E27FC236}">
                <a16:creationId xmlns:a16="http://schemas.microsoft.com/office/drawing/2014/main" id="{609215CC-5E26-0B40-97D1-B225C3B19C27}"/>
              </a:ext>
            </a:extLst>
          </p:cNvPr>
          <p:cNvSpPr/>
          <p:nvPr/>
        </p:nvSpPr>
        <p:spPr>
          <a:xfrm>
            <a:off x="1625600" y="515257"/>
            <a:ext cx="5341258" cy="411298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4A343DF-6990-1043-A97A-41D56222DD3A}"/>
              </a:ext>
            </a:extLst>
          </p:cNvPr>
          <p:cNvSpPr txBox="1"/>
          <p:nvPr/>
        </p:nvSpPr>
        <p:spPr>
          <a:xfrm>
            <a:off x="1740786" y="3045999"/>
            <a:ext cx="330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Verksamheten, organisationen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38B73634-E13B-534C-9965-3B4AA8EDD397}"/>
              </a:ext>
            </a:extLst>
          </p:cNvPr>
          <p:cNvSpPr/>
          <p:nvPr/>
        </p:nvSpPr>
        <p:spPr>
          <a:xfrm>
            <a:off x="3391270" y="1577647"/>
            <a:ext cx="1908699" cy="994104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Projekt</a:t>
            </a:r>
          </a:p>
        </p:txBody>
      </p:sp>
      <p:sp>
        <p:nvSpPr>
          <p:cNvPr id="7" name="Vänster-höger 6">
            <a:extLst>
              <a:ext uri="{FF2B5EF4-FFF2-40B4-BE49-F238E27FC236}">
                <a16:creationId xmlns:a16="http://schemas.microsoft.com/office/drawing/2014/main" id="{5C093EAD-364E-E746-8CA9-962AFB66140B}"/>
              </a:ext>
            </a:extLst>
          </p:cNvPr>
          <p:cNvSpPr/>
          <p:nvPr/>
        </p:nvSpPr>
        <p:spPr>
          <a:xfrm>
            <a:off x="5237825" y="2886803"/>
            <a:ext cx="2059619" cy="80691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Försäljning</a:t>
            </a:r>
          </a:p>
        </p:txBody>
      </p:sp>
      <p:sp>
        <p:nvSpPr>
          <p:cNvPr id="8" name="Romb 7">
            <a:extLst>
              <a:ext uri="{FF2B5EF4-FFF2-40B4-BE49-F238E27FC236}">
                <a16:creationId xmlns:a16="http://schemas.microsoft.com/office/drawing/2014/main" id="{263E4D9A-CC9E-1643-ADB3-0A0C598E0DA3}"/>
              </a:ext>
            </a:extLst>
          </p:cNvPr>
          <p:cNvSpPr/>
          <p:nvPr/>
        </p:nvSpPr>
        <p:spPr>
          <a:xfrm>
            <a:off x="7278702" y="2442440"/>
            <a:ext cx="1633492" cy="1695635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Kund</a:t>
            </a:r>
          </a:p>
        </p:txBody>
      </p:sp>
      <p:sp>
        <p:nvSpPr>
          <p:cNvPr id="9" name="Sexhörning 8">
            <a:extLst>
              <a:ext uri="{FF2B5EF4-FFF2-40B4-BE49-F238E27FC236}">
                <a16:creationId xmlns:a16="http://schemas.microsoft.com/office/drawing/2014/main" id="{A93FF413-7C0C-864C-900C-684CBF4DDB63}"/>
              </a:ext>
            </a:extLst>
          </p:cNvPr>
          <p:cNvSpPr/>
          <p:nvPr/>
        </p:nvSpPr>
        <p:spPr>
          <a:xfrm>
            <a:off x="2467991" y="78786"/>
            <a:ext cx="2104009" cy="967666"/>
          </a:xfrm>
          <a:prstGeom prst="hexagon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Finansiär</a:t>
            </a:r>
          </a:p>
        </p:txBody>
      </p:sp>
      <p:cxnSp>
        <p:nvCxnSpPr>
          <p:cNvPr id="11" name="Rak pil 10">
            <a:extLst>
              <a:ext uri="{FF2B5EF4-FFF2-40B4-BE49-F238E27FC236}">
                <a16:creationId xmlns:a16="http://schemas.microsoft.com/office/drawing/2014/main" id="{6D8ED3DF-B44A-2041-B027-EF636CDF71FA}"/>
              </a:ext>
            </a:extLst>
          </p:cNvPr>
          <p:cNvCxnSpPr/>
          <p:nvPr/>
        </p:nvCxnSpPr>
        <p:spPr>
          <a:xfrm>
            <a:off x="3611774" y="901099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>
            <a:extLst>
              <a:ext uri="{FF2B5EF4-FFF2-40B4-BE49-F238E27FC236}">
                <a16:creationId xmlns:a16="http://schemas.microsoft.com/office/drawing/2014/main" id="{B2623F32-3A3C-0847-8533-2B759D52BACF}"/>
              </a:ext>
            </a:extLst>
          </p:cNvPr>
          <p:cNvCxnSpPr>
            <a:cxnSpLocks/>
          </p:cNvCxnSpPr>
          <p:nvPr/>
        </p:nvCxnSpPr>
        <p:spPr>
          <a:xfrm flipV="1">
            <a:off x="5041754" y="1046452"/>
            <a:ext cx="2326712" cy="1028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riangel 14">
            <a:extLst>
              <a:ext uri="{FF2B5EF4-FFF2-40B4-BE49-F238E27FC236}">
                <a16:creationId xmlns:a16="http://schemas.microsoft.com/office/drawing/2014/main" id="{5AA61DBB-5AC4-D545-9DDB-146D48819A1E}"/>
              </a:ext>
            </a:extLst>
          </p:cNvPr>
          <p:cNvSpPr/>
          <p:nvPr/>
        </p:nvSpPr>
        <p:spPr>
          <a:xfrm>
            <a:off x="7090159" y="474230"/>
            <a:ext cx="1822035" cy="1062390"/>
          </a:xfrm>
          <a:prstGeom prst="triangle">
            <a:avLst/>
          </a:prstGeom>
          <a:solidFill>
            <a:schemeClr val="accent6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Mål-grupp</a:t>
            </a:r>
          </a:p>
        </p:txBody>
      </p:sp>
    </p:spTree>
    <p:extLst>
      <p:ext uri="{BB962C8B-B14F-4D97-AF65-F5344CB8AC3E}">
        <p14:creationId xmlns:p14="http://schemas.microsoft.com/office/powerpoint/2010/main" val="13390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62D809-A864-514D-A679-E9C471182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029" y="1275461"/>
            <a:ext cx="6480000" cy="2880000"/>
          </a:xfrm>
        </p:spPr>
        <p:txBody>
          <a:bodyPr/>
          <a:lstStyle/>
          <a:p>
            <a:pPr marL="12700" marR="194945">
              <a:lnSpc>
                <a:spcPct val="100000"/>
              </a:lnSpc>
              <a:spcBef>
                <a:spcPts val="100"/>
              </a:spcBef>
            </a:pPr>
            <a:r>
              <a:rPr lang="sv-SE" dirty="0">
                <a:cs typeface="Arial"/>
              </a:rPr>
              <a:t>Idag </a:t>
            </a:r>
            <a:r>
              <a:rPr lang="sv-SE" spc="-5" dirty="0">
                <a:cs typeface="Arial"/>
              </a:rPr>
              <a:t>inte särskilt </a:t>
            </a:r>
            <a:r>
              <a:rPr lang="sv-SE" dirty="0">
                <a:cs typeface="Arial"/>
              </a:rPr>
              <a:t>svårt </a:t>
            </a:r>
            <a:r>
              <a:rPr lang="sv-SE" spc="-5" dirty="0">
                <a:cs typeface="Arial"/>
              </a:rPr>
              <a:t>att hitta </a:t>
            </a:r>
            <a:r>
              <a:rPr lang="sv-SE" dirty="0">
                <a:cs typeface="Arial"/>
              </a:rPr>
              <a:t>projektmedel  </a:t>
            </a:r>
            <a:r>
              <a:rPr lang="sv-SE" spc="-5" dirty="0">
                <a:cs typeface="Arial"/>
              </a:rPr>
              <a:t>för </a:t>
            </a:r>
            <a:r>
              <a:rPr lang="sv-SE" dirty="0">
                <a:cs typeface="Arial"/>
              </a:rPr>
              <a:t>enstaka </a:t>
            </a:r>
            <a:r>
              <a:rPr lang="sv-SE" spc="-5" dirty="0">
                <a:cs typeface="Arial"/>
              </a:rPr>
              <a:t>insatser/uppstart</a:t>
            </a:r>
            <a:endParaRPr lang="sv-SE" dirty="0">
              <a:cs typeface="Arial"/>
            </a:endParaRPr>
          </a:p>
          <a:p>
            <a:pPr marL="12700" marR="269240">
              <a:lnSpc>
                <a:spcPct val="100000"/>
              </a:lnSpc>
              <a:spcBef>
                <a:spcPts val="640"/>
              </a:spcBef>
            </a:pPr>
            <a:r>
              <a:rPr lang="sv-SE" dirty="0">
                <a:cs typeface="Arial"/>
              </a:rPr>
              <a:t>Däremot </a:t>
            </a:r>
            <a:r>
              <a:rPr lang="sv-SE" spc="-5" dirty="0">
                <a:cs typeface="Arial"/>
              </a:rPr>
              <a:t>betydligt svårare att hitta uthålliga  lösningar</a:t>
            </a:r>
            <a:endParaRPr lang="sv-SE" dirty="0"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50"/>
              </a:spcBef>
            </a:pPr>
            <a:r>
              <a:rPr lang="sv-SE" dirty="0">
                <a:cs typeface="Arial"/>
              </a:rPr>
              <a:t>Tänk/planera </a:t>
            </a:r>
            <a:r>
              <a:rPr lang="sv-SE" spc="-5" dirty="0">
                <a:cs typeface="Arial"/>
              </a:rPr>
              <a:t>för </a:t>
            </a:r>
            <a:r>
              <a:rPr lang="sv-SE" dirty="0">
                <a:cs typeface="Arial"/>
              </a:rPr>
              <a:t>det </a:t>
            </a:r>
            <a:r>
              <a:rPr lang="sv-SE" spc="-5" dirty="0">
                <a:cs typeface="Arial"/>
              </a:rPr>
              <a:t>långsiktiga  </a:t>
            </a:r>
            <a:r>
              <a:rPr lang="sv-SE" dirty="0">
                <a:cs typeface="Arial"/>
              </a:rPr>
              <a:t>resursbehovet redan </a:t>
            </a:r>
            <a:r>
              <a:rPr lang="sv-SE" spc="-5" dirty="0">
                <a:cs typeface="Arial"/>
              </a:rPr>
              <a:t>innan </a:t>
            </a:r>
            <a:r>
              <a:rPr lang="sv-SE" dirty="0">
                <a:cs typeface="Arial"/>
              </a:rPr>
              <a:t>man gör en  projektansökan – annars kommer en stor del  av </a:t>
            </a:r>
            <a:r>
              <a:rPr lang="sv-SE" spc="-5" dirty="0">
                <a:cs typeface="Arial"/>
              </a:rPr>
              <a:t>projekttiden att </a:t>
            </a:r>
            <a:r>
              <a:rPr lang="sv-SE" dirty="0">
                <a:cs typeface="Arial"/>
              </a:rPr>
              <a:t>gå </a:t>
            </a:r>
            <a:r>
              <a:rPr lang="sv-SE" spc="5" dirty="0">
                <a:cs typeface="Arial"/>
              </a:rPr>
              <a:t>åt </a:t>
            </a:r>
            <a:r>
              <a:rPr lang="sv-SE" spc="-5" dirty="0">
                <a:cs typeface="Arial"/>
              </a:rPr>
              <a:t>till </a:t>
            </a:r>
            <a:r>
              <a:rPr lang="sv-SE" dirty="0">
                <a:cs typeface="Arial"/>
              </a:rPr>
              <a:t>detta (och </a:t>
            </a:r>
            <a:r>
              <a:rPr lang="sv-SE" spc="-5" dirty="0">
                <a:cs typeface="Arial"/>
              </a:rPr>
              <a:t>inte </a:t>
            </a:r>
            <a:r>
              <a:rPr lang="sv-SE" spc="-10" dirty="0">
                <a:cs typeface="Arial"/>
              </a:rPr>
              <a:t>till  </a:t>
            </a:r>
            <a:r>
              <a:rPr lang="sv-SE" spc="-5" dirty="0">
                <a:cs typeface="Arial"/>
              </a:rPr>
              <a:t>själva</a:t>
            </a:r>
            <a:r>
              <a:rPr lang="sv-SE" spc="5" dirty="0">
                <a:cs typeface="Arial"/>
              </a:rPr>
              <a:t> </a:t>
            </a:r>
            <a:r>
              <a:rPr lang="sv-SE" spc="-5" dirty="0">
                <a:cs typeface="Arial"/>
              </a:rPr>
              <a:t>uppstarten!)</a:t>
            </a:r>
          </a:p>
          <a:p>
            <a:pPr marL="12700" marR="5080">
              <a:lnSpc>
                <a:spcPct val="100000"/>
              </a:lnSpc>
              <a:spcBef>
                <a:spcPts val="650"/>
              </a:spcBef>
            </a:pPr>
            <a:r>
              <a:rPr lang="sv-SE" spc="-5" dirty="0">
                <a:cs typeface="Arial"/>
              </a:rPr>
              <a:t>Ibland behöver man en större, mer erfaren organisation som tar på sig rollen som projektägare (paraplyorganisationer etc.)</a:t>
            </a:r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4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E03B7-BE8A-1B4E-91ED-63C48527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Socialt kapital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DC33B9-586C-2942-BC3E-32A929828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sv-SE" dirty="0">
                <a:cs typeface="Arial"/>
              </a:rPr>
              <a:t>Två betydelser: Sociologisk</a:t>
            </a:r>
            <a:r>
              <a:rPr lang="sv-SE" spc="-30" dirty="0">
                <a:cs typeface="Arial"/>
              </a:rPr>
              <a:t> </a:t>
            </a:r>
            <a:r>
              <a:rPr lang="sv-SE" spc="-5" dirty="0">
                <a:cs typeface="Arial"/>
              </a:rPr>
              <a:t>(Ex Putnam) – båda viktiga för samhällsentreprenörer</a:t>
            </a:r>
            <a:endParaRPr lang="sv-SE" dirty="0"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50"/>
              </a:spcBef>
            </a:pPr>
            <a:r>
              <a:rPr lang="sv-SE" dirty="0">
                <a:cs typeface="Arial"/>
              </a:rPr>
              <a:t>“Den </a:t>
            </a:r>
            <a:r>
              <a:rPr lang="sv-SE" spc="-10" dirty="0">
                <a:solidFill>
                  <a:srgbClr val="0C0C0C"/>
                </a:solidFill>
                <a:cs typeface="Arial"/>
              </a:rPr>
              <a:t>tillit </a:t>
            </a:r>
            <a:r>
              <a:rPr lang="sv-SE" dirty="0">
                <a:cs typeface="Arial"/>
              </a:rPr>
              <a:t>som </a:t>
            </a:r>
            <a:r>
              <a:rPr lang="sv-SE" spc="-5" dirty="0">
                <a:cs typeface="Arial"/>
              </a:rPr>
              <a:t>individerna </a:t>
            </a:r>
            <a:r>
              <a:rPr lang="sv-SE" dirty="0">
                <a:cs typeface="Arial"/>
              </a:rPr>
              <a:t>i </a:t>
            </a:r>
            <a:r>
              <a:rPr lang="sv-SE" spc="5" dirty="0">
                <a:cs typeface="Arial"/>
              </a:rPr>
              <a:t>en </a:t>
            </a:r>
            <a:r>
              <a:rPr lang="sv-SE" dirty="0">
                <a:cs typeface="Arial"/>
              </a:rPr>
              <a:t>grupp </a:t>
            </a:r>
            <a:r>
              <a:rPr lang="sv-SE" spc="-5" dirty="0">
                <a:cs typeface="Arial"/>
              </a:rPr>
              <a:t>eller </a:t>
            </a:r>
            <a:r>
              <a:rPr lang="sv-SE" dirty="0">
                <a:cs typeface="Arial"/>
              </a:rPr>
              <a:t>samhälle har för</a:t>
            </a:r>
            <a:r>
              <a:rPr lang="sv-SE" spc="-35" dirty="0">
                <a:cs typeface="Arial"/>
              </a:rPr>
              <a:t> </a:t>
            </a:r>
            <a:r>
              <a:rPr lang="sv-SE" dirty="0">
                <a:cs typeface="Arial"/>
              </a:rPr>
              <a:t>varandra”; nätverk</a:t>
            </a:r>
          </a:p>
          <a:p>
            <a:pPr marL="12700" marR="5080">
              <a:lnSpc>
                <a:spcPct val="100000"/>
              </a:lnSpc>
              <a:spcBef>
                <a:spcPts val="650"/>
              </a:spcBef>
            </a:pPr>
            <a:r>
              <a:rPr lang="sv-SE" dirty="0">
                <a:cs typeface="Arial"/>
              </a:rPr>
              <a:t>Även i relationen mellan individ och organisation/institution</a:t>
            </a:r>
          </a:p>
          <a:p>
            <a:pPr marL="0" marR="5080" indent="0">
              <a:lnSpc>
                <a:spcPct val="100000"/>
              </a:lnSpc>
              <a:spcBef>
                <a:spcPts val="650"/>
              </a:spcBef>
              <a:buNone/>
            </a:pPr>
            <a:endParaRPr lang="sv-SE" dirty="0"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50"/>
              </a:spcBef>
            </a:pPr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8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theme1.xml><?xml version="1.0" encoding="utf-8"?>
<a:theme xmlns:a="http://schemas.openxmlformats.org/drawingml/2006/main" name="MAU — English">
  <a:themeElements>
    <a:clrScheme name="MAU">
      <a:dk1>
        <a:srgbClr val="000000"/>
      </a:dk1>
      <a:lt1>
        <a:sysClr val="window" lastClr="FFFFFF"/>
      </a:lt1>
      <a:dk2>
        <a:srgbClr val="60646C"/>
      </a:dk2>
      <a:lt2>
        <a:srgbClr val="E2E5E5"/>
      </a:lt2>
      <a:accent1>
        <a:srgbClr val="DA0123"/>
      </a:accent1>
      <a:accent2>
        <a:srgbClr val="342664"/>
      </a:accent2>
      <a:accent3>
        <a:srgbClr val="16A191"/>
      </a:accent3>
      <a:accent4>
        <a:srgbClr val="FEDC09"/>
      </a:accent4>
      <a:accent5>
        <a:srgbClr val="D8D4E7"/>
      </a:accent5>
      <a:accent6>
        <a:srgbClr val="D8EAE9"/>
      </a:accent6>
      <a:hlink>
        <a:srgbClr val="000000"/>
      </a:hlink>
      <a:folHlink>
        <a:srgbClr val="000000"/>
      </a:folHlink>
    </a:clrScheme>
    <a:fontScheme name="MAU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60D812D9-ED85-8C44-9BDF-3678A99DE81D}" vid="{7E512309-7119-6D46-9D86-E0BCB648AD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MAU — English</Template>
  <TotalTime>49</TotalTime>
  <Words>723</Words>
  <Application>Microsoft Macintosh PowerPoint</Application>
  <PresentationFormat>Bildspel på skärmen (16:9)</PresentationFormat>
  <Paragraphs>84</Paragraphs>
  <Slides>18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Arial-BoldItalicMT</vt:lpstr>
      <vt:lpstr>Calibri</vt:lpstr>
      <vt:lpstr>MAU — English</vt:lpstr>
      <vt:lpstr>PowerPoint-presentation</vt:lpstr>
      <vt:lpstr>Resurser för projekt</vt:lpstr>
      <vt:lpstr>Resurser</vt:lpstr>
      <vt:lpstr>Hur?</vt:lpstr>
      <vt:lpstr>Mer utsatt med offentlig finansiering (’bidrag’)?</vt:lpstr>
      <vt:lpstr>Generellt i projekt</vt:lpstr>
      <vt:lpstr>PowerPoint-presentation</vt:lpstr>
      <vt:lpstr>PowerPoint-presentation</vt:lpstr>
      <vt:lpstr>Socialt kapital</vt:lpstr>
      <vt:lpstr>“Social Capital”</vt:lpstr>
      <vt:lpstr>Hållbara investeringar</vt:lpstr>
      <vt:lpstr>Utfallskontrakt/ Social impact bonds  </vt:lpstr>
      <vt:lpstr>Crowd sourcing</vt:lpstr>
      <vt:lpstr>PowerPoint-presentation</vt:lpstr>
      <vt:lpstr>PowerPoint-presentation</vt:lpstr>
      <vt:lpstr>Vilka former skall man använda? </vt:lpstr>
      <vt:lpstr>”Tumregler”</vt:lpstr>
      <vt:lpstr>Att tänka på med projektansökningar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Björk</dc:creator>
  <cp:lastModifiedBy>Fredrik Björk</cp:lastModifiedBy>
  <cp:revision>6</cp:revision>
  <dcterms:created xsi:type="dcterms:W3CDTF">2021-02-11T08:38:23Z</dcterms:created>
  <dcterms:modified xsi:type="dcterms:W3CDTF">2021-02-11T09:27:39Z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