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7"/>
  </p:notesMasterIdLst>
  <p:sldIdLst>
    <p:sldId id="256" r:id="rId5"/>
    <p:sldId id="259" r:id="rId6"/>
    <p:sldId id="286" r:id="rId7"/>
    <p:sldId id="283" r:id="rId8"/>
    <p:sldId id="299" r:id="rId9"/>
    <p:sldId id="287" r:id="rId10"/>
    <p:sldId id="263" r:id="rId11"/>
    <p:sldId id="266" r:id="rId12"/>
    <p:sldId id="284" r:id="rId13"/>
    <p:sldId id="290" r:id="rId14"/>
    <p:sldId id="291" r:id="rId15"/>
    <p:sldId id="292" r:id="rId16"/>
    <p:sldId id="293" r:id="rId17"/>
    <p:sldId id="288" r:id="rId18"/>
    <p:sldId id="264" r:id="rId19"/>
    <p:sldId id="294" r:id="rId20"/>
    <p:sldId id="274" r:id="rId21"/>
    <p:sldId id="280" r:id="rId22"/>
    <p:sldId id="295" r:id="rId23"/>
    <p:sldId id="296" r:id="rId24"/>
    <p:sldId id="297" r:id="rId25"/>
    <p:sldId id="29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9" autoAdjust="0"/>
    <p:restoredTop sz="83358" autoAdjust="0"/>
  </p:normalViewPr>
  <p:slideViewPr>
    <p:cSldViewPr snapToGrid="0" snapToObjects="1">
      <p:cViewPr varScale="1">
        <p:scale>
          <a:sx n="155" d="100"/>
          <a:sy n="155" d="100"/>
        </p:scale>
        <p:origin x="200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5/2/21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73B65-90F4-1245-B79F-F3D6F0D8BB5C}" type="slidenum">
              <a:rPr lang="sv-SE" sz="1200"/>
              <a:pPr/>
              <a:t>3</a:t>
            </a:fld>
            <a:endParaRPr lang="sv-S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23EABE-16F9-8446-88D7-FB8F445718DD}" type="slidenum">
              <a:rPr lang="sv-SE" sz="1200"/>
              <a:pPr/>
              <a:t>16</a:t>
            </a:fld>
            <a:endParaRPr lang="sv-SE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7531BF-C777-714A-85B9-402C2DA2CA86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04E7D6-0041-6944-8BCE-259C149B6150}" type="slidenum">
              <a:rPr lang="sv-SE" sz="1200"/>
              <a:pPr/>
              <a:t>6</a:t>
            </a:fld>
            <a:endParaRPr lang="sv-S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2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510052-B64E-164C-AED5-5A451C0B3073}" type="slidenum">
              <a:rPr lang="sv-SE" sz="1200"/>
              <a:pPr/>
              <a:t>9</a:t>
            </a:fld>
            <a:endParaRPr lang="sv-SE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1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BC866E-D786-DA4E-96BC-817070E7FC44}" type="slidenum">
              <a:rPr lang="sv-SE" sz="1200"/>
              <a:pPr/>
              <a:t>10</a:t>
            </a:fld>
            <a:endParaRPr 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9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39F6E7-8311-3A48-AEF0-2D99E5EA3947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8BB00D-F059-5541-A037-60E28F8FBDB1}" type="slidenum">
              <a:rPr lang="sv-SE" sz="1200"/>
              <a:pPr/>
              <a:t>12</a:t>
            </a:fld>
            <a:endParaRPr lang="sv-SE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4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07BA4D-ACE1-7648-AE54-CB33C79F215B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9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7527EB-96AD-8E48-B410-3CE182E87B5C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1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8BDD-4A15-3F4C-BCA8-16D19829B6B2}" type="datetimeFigureOut">
              <a:rPr lang="sv-SE" smtClean="0"/>
              <a:t>2021-05-02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4243-CE2E-2E4D-9E38-57FC51DF5A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68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  <p:sldLayoutId id="2147493493" r:id="rId1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noProof="0" dirty="0"/>
              <a:t>Utvärdering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noProof="0" dirty="0"/>
              <a:t>Samhällsentreprenör!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9799" y="4562710"/>
            <a:ext cx="5392737" cy="346075"/>
          </a:xfrm>
        </p:spPr>
        <p:txBody>
          <a:bodyPr/>
          <a:lstStyle/>
          <a:p>
            <a:r>
              <a:rPr lang="sv-SE" noProof="0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 ||</a:t>
            </a:r>
            <a:endParaRPr lang="sv-SE" noProof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000" y="400348"/>
            <a:ext cx="6480000" cy="857250"/>
          </a:xfrm>
        </p:spPr>
        <p:txBody>
          <a:bodyPr/>
          <a:lstStyle/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Syften med utvärderingar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601390"/>
            <a:ext cx="5351188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Kontrollera och ge beslutsunderlag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 dirty="0">
                <a:latin typeface="Calibri" charset="0"/>
                <a:ea typeface="ＭＳ Ｐゴシック" charset="0"/>
                <a:cs typeface="ＭＳ Ｐゴシック" charset="0"/>
              </a:rPr>
              <a:t>Har man gjort det man skall?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 dirty="0">
                <a:latin typeface="Calibri" charset="0"/>
                <a:ea typeface="ＭＳ Ｐゴシック" charset="0"/>
                <a:cs typeface="ＭＳ Ｐゴシック" charset="0"/>
              </a:rPr>
              <a:t>Har man följt riktlinjerna?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 dirty="0">
                <a:latin typeface="Calibri" charset="0"/>
                <a:ea typeface="ＭＳ Ｐゴシック" charset="0"/>
                <a:cs typeface="ＭＳ Ｐゴシック" charset="0"/>
              </a:rPr>
              <a:t>Behövs det kompletterande åtgärder?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4" descr="Guardia Civil, S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13" y="1372195"/>
            <a:ext cx="3028950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Kunskapsutveckling/kritisk granskning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Vad kan man lära?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Vems intressen tillgodoses?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Vem gynnas/missgynnas?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4" descr="de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914651"/>
            <a:ext cx="2118122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57300"/>
            <a:ext cx="5772150" cy="3429000"/>
          </a:xfrm>
        </p:spPr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Påverka/utveckla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Fungerar åtgärderna som tänkt?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Kan arbetet förbättras?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Kan pilotmodeller användas i större skala?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Syften med utvärdering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Legitimitet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Myndighetsansvar - demokrati och insyn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Rutiniserade undersökningar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latin typeface="Calibri" charset="0"/>
                <a:ea typeface="ＭＳ Ｐゴシック" charset="0"/>
                <a:cs typeface="ＭＳ Ｐゴシック" charset="0"/>
              </a:rPr>
              <a:t>Används resurserna på bästa sätt?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 descr="BYGGSKJE_22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5" y="1457118"/>
            <a:ext cx="2506757" cy="25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Tidslinje</a:t>
            </a:r>
          </a:p>
        </p:txBody>
      </p:sp>
      <p:sp>
        <p:nvSpPr>
          <p:cNvPr id="37890" name="Line 3"/>
          <p:cNvSpPr>
            <a:spLocks noChangeShapeType="1"/>
          </p:cNvSpPr>
          <p:nvPr/>
        </p:nvSpPr>
        <p:spPr bwMode="auto">
          <a:xfrm flipV="1">
            <a:off x="1885950" y="2514600"/>
            <a:ext cx="36004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43351" y="1657350"/>
            <a:ext cx="85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1800" i="1"/>
              <a:t>Projekt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114550" y="2228850"/>
            <a:ext cx="280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1800" b="1">
                <a:solidFill>
                  <a:schemeClr val="hlink"/>
                </a:solidFill>
              </a:rPr>
              <a:t>Process</a:t>
            </a:r>
            <a:r>
              <a:rPr lang="sv-SE" sz="1800"/>
              <a:t> (inre dimensioner)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372100" y="2628901"/>
            <a:ext cx="108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1800" b="1">
                <a:solidFill>
                  <a:schemeClr val="hlink"/>
                </a:solidFill>
              </a:rPr>
              <a:t>Produkt </a:t>
            </a:r>
            <a:r>
              <a:rPr lang="sv-SE" sz="1800"/>
              <a:t>(Mål)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572251" y="2628900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1800" b="1">
                <a:solidFill>
                  <a:schemeClr val="hlink"/>
                </a:solidFill>
              </a:rPr>
              <a:t>Effekter</a:t>
            </a:r>
            <a:endParaRPr lang="sv-SE" sz="1800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343151" y="3943350"/>
            <a:ext cx="4722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1800" b="1">
                <a:solidFill>
                  <a:schemeClr val="hlink"/>
                </a:solidFill>
              </a:rPr>
              <a:t>Intressenter/Brukare</a:t>
            </a:r>
            <a:r>
              <a:rPr lang="sv-SE" sz="1800"/>
              <a:t> (Relationellt/kontextuellt)</a:t>
            </a:r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5600700" y="2286000"/>
            <a:ext cx="285750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>
            <a:off x="6800850" y="2286000"/>
            <a:ext cx="285750" cy="2857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7898" name="Oval 12"/>
          <p:cNvSpPr>
            <a:spLocks noChangeArrowheads="1"/>
          </p:cNvSpPr>
          <p:nvPr/>
        </p:nvSpPr>
        <p:spPr bwMode="auto">
          <a:xfrm>
            <a:off x="2857500" y="3771900"/>
            <a:ext cx="4000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 sz="1350"/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3943350" y="3714750"/>
            <a:ext cx="4000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 sz="1350"/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4800600" y="3600450"/>
            <a:ext cx="40005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 sz="1350"/>
          </a:p>
        </p:txBody>
      </p:sp>
      <p:cxnSp>
        <p:nvCxnSpPr>
          <p:cNvPr id="37901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2800350" y="3371850"/>
            <a:ext cx="40005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3614738" y="3186113"/>
            <a:ext cx="742950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4429125" y="3000375"/>
            <a:ext cx="80010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Straight Arrow Connector 22"/>
          <p:cNvCxnSpPr>
            <a:cxnSpLocks noChangeShapeType="1"/>
          </p:cNvCxnSpPr>
          <p:nvPr/>
        </p:nvCxnSpPr>
        <p:spPr bwMode="auto">
          <a:xfrm flipV="1">
            <a:off x="6057900" y="2401491"/>
            <a:ext cx="571500" cy="559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0554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532676" y="205979"/>
            <a:ext cx="6172200" cy="857250"/>
          </a:xfrm>
        </p:spPr>
        <p:txBody>
          <a:bodyPr/>
          <a:lstStyle/>
          <a:p>
            <a:r>
              <a:rPr lang="sv-SE" dirty="0"/>
              <a:t>Formativ vs </a:t>
            </a:r>
            <a:r>
              <a:rPr lang="sv-SE" dirty="0" err="1"/>
              <a:t>summativ</a:t>
            </a:r>
            <a:r>
              <a:rPr lang="sv-SE" dirty="0"/>
              <a:t> utvärdering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5144145" y="1694911"/>
            <a:ext cx="2560732" cy="2511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Bedömning/värdering</a:t>
            </a:r>
          </a:p>
          <a:p>
            <a:pPr algn="ctr"/>
            <a:r>
              <a:rPr lang="sv-SE" dirty="0">
                <a:solidFill>
                  <a:srgbClr val="000000"/>
                </a:solidFill>
              </a:rPr>
              <a:t>Fokus på utfall</a:t>
            </a:r>
          </a:p>
        </p:txBody>
      </p:sp>
      <p:sp>
        <p:nvSpPr>
          <p:cNvPr id="5" name="Höger 4"/>
          <p:cNvSpPr/>
          <p:nvPr/>
        </p:nvSpPr>
        <p:spPr>
          <a:xfrm>
            <a:off x="1650199" y="1496965"/>
            <a:ext cx="3191637" cy="287021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Förbättring/utveckling</a:t>
            </a:r>
          </a:p>
          <a:p>
            <a:pPr algn="ctr"/>
            <a:r>
              <a:rPr lang="sv-SE" dirty="0">
                <a:solidFill>
                  <a:srgbClr val="000000"/>
                </a:solidFill>
              </a:rPr>
              <a:t>Fokus på processen</a:t>
            </a:r>
          </a:p>
        </p:txBody>
      </p:sp>
    </p:spTree>
    <p:extLst>
      <p:ext uri="{BB962C8B-B14F-4D97-AF65-F5344CB8AC3E}">
        <p14:creationId xmlns:p14="http://schemas.microsoft.com/office/powerpoint/2010/main" val="10962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Olika kunskapsperspektiv i utvärderingar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71650" y="1714500"/>
            <a:ext cx="4057650" cy="3429000"/>
          </a:xfrm>
        </p:spPr>
        <p:txBody>
          <a:bodyPr/>
          <a:lstStyle/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Tekniskt (mätbarhet)</a:t>
            </a:r>
          </a:p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Kulturellt (sammanhang/förståelse)</a:t>
            </a:r>
          </a:p>
          <a:p>
            <a:pPr eaLnBrk="1" hangingPunct="1"/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Politiskt (makt/värderingar)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latin typeface="Calibri" charset="0"/>
                <a:ea typeface="ＭＳ Ｐゴシック" charset="0"/>
                <a:cs typeface="ＭＳ Ｐゴシック" charset="0"/>
              </a:rPr>
              <a:t>Kopplade till olika typer av utvärderingar och olika syften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4" descr="philosophy-professor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13" y="1689395"/>
            <a:ext cx="1862873" cy="206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7906" y="342901"/>
            <a:ext cx="6480000" cy="857250"/>
          </a:xfrm>
        </p:spPr>
        <p:txBody>
          <a:bodyPr>
            <a:normAutofit/>
          </a:bodyPr>
          <a:lstStyle/>
          <a:p>
            <a:r>
              <a:rPr lang="sv-SE" dirty="0"/>
              <a:t>Organisatoriskt lärande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85900" y="1200151"/>
            <a:ext cx="6273800" cy="3394472"/>
          </a:xfrm>
        </p:spPr>
        <p:txBody>
          <a:bodyPr>
            <a:normAutofit fontScale="92500" lnSpcReduction="20000"/>
          </a:bodyPr>
          <a:lstStyle/>
          <a:p>
            <a:r>
              <a:rPr lang="sv-SE" i="1" dirty="0"/>
              <a:t>Ett sätt att strategiskt förnya en verksamhet</a:t>
            </a:r>
          </a:p>
          <a:p>
            <a:r>
              <a:rPr lang="sv-SE" dirty="0"/>
              <a:t>Lärande på olika organisatoriska nivåer</a:t>
            </a:r>
          </a:p>
          <a:p>
            <a:r>
              <a:rPr lang="sv-SE" i="1" dirty="0"/>
              <a:t>Individ, grupp och organisation</a:t>
            </a:r>
          </a:p>
          <a:p>
            <a:endParaRPr lang="sv-SE" dirty="0"/>
          </a:p>
          <a:p>
            <a:r>
              <a:rPr lang="sv-SE" dirty="0"/>
              <a:t>Lärande i icke-formella organisationer – ”nätverkslärande”</a:t>
            </a:r>
          </a:p>
          <a:p>
            <a:r>
              <a:rPr lang="sv-SE" dirty="0"/>
              <a:t>”</a:t>
            </a:r>
            <a:r>
              <a:rPr lang="sv-SE" dirty="0" err="1"/>
              <a:t>Communities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r>
              <a:rPr lang="sv-SE" i="1" dirty="0"/>
              <a:t>Hur / vem bygger kunskap utifrån projekt som inriktas mot samhällsförändring?</a:t>
            </a:r>
          </a:p>
          <a:p>
            <a:r>
              <a:rPr lang="sv-SE" i="1" dirty="0"/>
              <a:t>Särskilda utmaningar med samverkansprojekt</a:t>
            </a:r>
            <a:r>
              <a:rPr lang="sv-SE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13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5-04-26 kl. 16.5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7" y="0"/>
            <a:ext cx="54337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400" y="344374"/>
            <a:ext cx="6480000" cy="857250"/>
          </a:xfrm>
        </p:spPr>
        <p:txBody>
          <a:bodyPr/>
          <a:lstStyle/>
          <a:p>
            <a:r>
              <a:rPr lang="sv-SE" dirty="0"/>
              <a:t>Utvärderarrollen?</a:t>
            </a:r>
          </a:p>
        </p:txBody>
      </p:sp>
      <p:pic>
        <p:nvPicPr>
          <p:cNvPr id="4" name="Platshållare för innehåll 3" descr="11Atlas_Dobrych_Praktyk_Cogito_ver052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52" r="-85752"/>
          <a:stretch>
            <a:fillRect/>
          </a:stretch>
        </p:blipFill>
        <p:spPr>
          <a:xfrm>
            <a:off x="680693" y="1201624"/>
            <a:ext cx="6902707" cy="3597502"/>
          </a:xfrm>
        </p:spPr>
      </p:pic>
    </p:spTree>
    <p:extLst>
      <p:ext uri="{BB962C8B-B14F-4D97-AF65-F5344CB8AC3E}">
        <p14:creationId xmlns:p14="http://schemas.microsoft.com/office/powerpoint/2010/main" val="41972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föreläsning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utvärdering?</a:t>
            </a:r>
          </a:p>
          <a:p>
            <a:r>
              <a:rPr lang="sv-SE" dirty="0"/>
              <a:t>Kort historisk bakgrund</a:t>
            </a:r>
          </a:p>
          <a:p>
            <a:r>
              <a:rPr lang="sv-SE" dirty="0"/>
              <a:t>Användning av utvärderingar</a:t>
            </a:r>
          </a:p>
          <a:p>
            <a:r>
              <a:rPr lang="sv-SE" dirty="0"/>
              <a:t>Utvärdering och lärande</a:t>
            </a:r>
          </a:p>
          <a:p>
            <a:r>
              <a:rPr lang="sv-SE" dirty="0"/>
              <a:t>Utvärderarrollen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8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Utvärderarrollen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098482" y="1663631"/>
            <a:ext cx="4248529" cy="2880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Expert</a:t>
            </a:r>
          </a:p>
          <a:p>
            <a:r>
              <a:rPr lang="sv-SE" dirty="0"/>
              <a:t>Forskare</a:t>
            </a:r>
          </a:p>
          <a:p>
            <a:r>
              <a:rPr lang="sv-SE" dirty="0" err="1"/>
              <a:t>Facilitator</a:t>
            </a:r>
            <a:endParaRPr lang="sv-SE" dirty="0"/>
          </a:p>
          <a:p>
            <a:r>
              <a:rPr lang="sv-SE" dirty="0"/>
              <a:t>Kritisk vän</a:t>
            </a:r>
          </a:p>
          <a:p>
            <a:r>
              <a:rPr lang="sv-SE" dirty="0"/>
              <a:t>Koordinator</a:t>
            </a:r>
          </a:p>
          <a:p>
            <a:r>
              <a:rPr lang="sv-SE" dirty="0"/>
              <a:t>Förhandlare</a:t>
            </a:r>
          </a:p>
          <a:p>
            <a:r>
              <a:rPr lang="sv-SE" dirty="0"/>
              <a:t>Befriare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6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Dimensioner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25488" y="1872504"/>
            <a:ext cx="6172200" cy="2133977"/>
          </a:xfrm>
        </p:spPr>
        <p:txBody>
          <a:bodyPr/>
          <a:lstStyle/>
          <a:p>
            <a:r>
              <a:rPr lang="sv-SE" dirty="0"/>
              <a:t>Närhet</a:t>
            </a:r>
          </a:p>
          <a:p>
            <a:r>
              <a:rPr lang="sv-SE" dirty="0"/>
              <a:t>Aktörssyn</a:t>
            </a:r>
          </a:p>
          <a:p>
            <a:r>
              <a:rPr lang="sv-SE" dirty="0"/>
              <a:t>Kunskapssyn</a:t>
            </a:r>
          </a:p>
          <a:p>
            <a:r>
              <a:rPr lang="sv-SE" dirty="0"/>
              <a:t>Aktivt deltagande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7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324882" cy="857250"/>
          </a:xfrm>
        </p:spPr>
        <p:txBody>
          <a:bodyPr>
            <a:normAutofit fontScale="90000"/>
          </a:bodyPr>
          <a:lstStyle/>
          <a:p>
            <a:r>
              <a:rPr lang="sv-SE" dirty="0"/>
              <a:t>Ansvar och uppdrag – i förhållande till?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75000" y="1621883"/>
            <a:ext cx="3683753" cy="2880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”Projektet”</a:t>
            </a:r>
          </a:p>
          <a:p>
            <a:r>
              <a:rPr lang="sv-SE" dirty="0"/>
              <a:t>Projektägaren</a:t>
            </a:r>
          </a:p>
          <a:p>
            <a:r>
              <a:rPr lang="sv-SE" dirty="0"/>
              <a:t>Finansiären</a:t>
            </a:r>
          </a:p>
          <a:p>
            <a:r>
              <a:rPr lang="sv-SE" dirty="0"/>
              <a:t>Projektgruppen</a:t>
            </a:r>
          </a:p>
          <a:p>
            <a:r>
              <a:rPr lang="sv-SE" dirty="0"/>
              <a:t>”Målgrupp”</a:t>
            </a:r>
          </a:p>
          <a:p>
            <a:r>
              <a:rPr lang="sv-SE" dirty="0"/>
              <a:t>Medborgare</a:t>
            </a:r>
          </a:p>
          <a:p>
            <a:r>
              <a:rPr lang="sv-SE" dirty="0"/>
              <a:t>Vetenskaplig hederlighet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2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9" descr="sinbj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8712"/>
          <a:stretch>
            <a:fillRect/>
          </a:stretch>
        </p:blipFill>
        <p:spPr>
          <a:xfrm>
            <a:off x="1600200" y="1314451"/>
            <a:ext cx="6172200" cy="3394472"/>
          </a:xfrm>
          <a:prstGeom prst="rect">
            <a:avLst/>
          </a:prstGeom>
        </p:spPr>
      </p:pic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Vad betyder begreppen?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lumMod val="85000"/>
              <a:alpha val="56000"/>
            </a:schemeClr>
          </a:solidFill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hlink"/>
                </a:solidFill>
                <a:latin typeface="Calibri" charset="0"/>
              </a:rPr>
              <a:t>Otydlig definition – begreppet används också vardagligt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  <a:latin typeface="Calibri" charset="0"/>
              </a:rPr>
              <a:t>Utvärdering</a:t>
            </a:r>
            <a:r>
              <a:rPr lang="sv-SE" dirty="0">
                <a:latin typeface="Calibri" charset="0"/>
              </a:rPr>
              <a:t> - systematisk granskning och värdering av en verksamhet; bygger på vetenskaplig grund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  <a:latin typeface="Calibri" charset="0"/>
              </a:rPr>
              <a:t>Uppföljning</a:t>
            </a:r>
            <a:r>
              <a:rPr lang="sv-SE" dirty="0">
                <a:latin typeface="Calibri" charset="0"/>
              </a:rPr>
              <a:t> - enklare reflektion utan krav på vetenskaplighet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  <a:latin typeface="Calibri" charset="0"/>
              </a:rPr>
              <a:t>Evaluering</a:t>
            </a:r>
            <a:r>
              <a:rPr lang="sv-SE" dirty="0">
                <a:latin typeface="Calibri" charset="0"/>
              </a:rPr>
              <a:t> = Utvärdering</a:t>
            </a:r>
          </a:p>
        </p:txBody>
      </p:sp>
    </p:spTree>
    <p:extLst>
      <p:ext uri="{BB962C8B-B14F-4D97-AF65-F5344CB8AC3E}">
        <p14:creationId xmlns:p14="http://schemas.microsoft.com/office/powerpoint/2010/main" val="477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3000">
                <a:latin typeface="Calibri" charset="0"/>
              </a:rPr>
              <a:t>Utvärdering - viktigt i projektsammanhang?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dirty="0">
                <a:latin typeface="Calibri" charset="0"/>
              </a:rPr>
              <a:t>Många (främst offentligt finansierade) verksamheter som bedrivs i projektform utvärderas</a:t>
            </a:r>
          </a:p>
          <a:p>
            <a:pPr eaLnBrk="1" hangingPunct="1"/>
            <a:r>
              <a:rPr lang="sv-SE" dirty="0">
                <a:latin typeface="Calibri" charset="0"/>
              </a:rPr>
              <a:t>Stora resurser läggs varje år på utvärderingar</a:t>
            </a:r>
          </a:p>
          <a:p>
            <a:pPr eaLnBrk="1" hangingPunct="1"/>
            <a:r>
              <a:rPr lang="sv-SE" dirty="0">
                <a:latin typeface="Calibri" charset="0"/>
              </a:rPr>
              <a:t>Många projektbeställare ställer krav på utvärderingar av verksamheten</a:t>
            </a:r>
          </a:p>
          <a:p>
            <a:r>
              <a:rPr lang="is-IS" dirty="0">
                <a:latin typeface="Calibri" charset="0"/>
              </a:rPr>
              <a:t>… samtidigt </a:t>
            </a:r>
            <a:r>
              <a:rPr lang="sv-SE" dirty="0">
                <a:latin typeface="Calibri" charset="0"/>
              </a:rPr>
              <a:t>står det mycket lite om utvärdering i projektledningslitteratur</a:t>
            </a:r>
          </a:p>
          <a:p>
            <a:pPr eaLnBrk="1" hangingPunct="1"/>
            <a:endParaRPr lang="sv-SE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3466517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5682" y="451951"/>
            <a:ext cx="4517471" cy="857250"/>
          </a:xfrm>
          <a:solidFill>
            <a:schemeClr val="bg1">
              <a:lumMod val="85000"/>
              <a:alpha val="75000"/>
            </a:schemeClr>
          </a:solidFill>
        </p:spPr>
        <p:txBody>
          <a:bodyPr/>
          <a:lstStyle/>
          <a:p>
            <a:r>
              <a:rPr lang="sv-SE" dirty="0"/>
              <a:t>Mätningens dilemma</a:t>
            </a:r>
            <a:r>
              <a:rPr lang="is-IS" dirty="0"/>
              <a:t>….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81300" y="2232960"/>
            <a:ext cx="4876800" cy="2705099"/>
          </a:xfrm>
        </p:spPr>
        <p:txBody>
          <a:bodyPr>
            <a:normAutofit fontScale="47500" lnSpcReduction="20000"/>
          </a:bodyPr>
          <a:lstStyle/>
          <a:p>
            <a:r>
              <a:rPr lang="sv-SE" dirty="0"/>
              <a:t>Alice: -Kan du säga mig vilken väg jag skall ta?</a:t>
            </a:r>
          </a:p>
          <a:p>
            <a:r>
              <a:rPr lang="sv-SE" dirty="0"/>
              <a:t>Katten: - Det beror på vart du ska gå.</a:t>
            </a:r>
          </a:p>
          <a:p>
            <a:r>
              <a:rPr lang="sv-SE" dirty="0"/>
              <a:t>Alice: - Det vet jag inte …</a:t>
            </a:r>
          </a:p>
          <a:p>
            <a:r>
              <a:rPr lang="sv-SE" dirty="0"/>
              <a:t>Katten: - Då spelar det ingen roll vilken väg du tar.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Projektledaren: - Kan du säga mig vad jag ska mäta?</a:t>
            </a:r>
          </a:p>
          <a:p>
            <a:r>
              <a:rPr lang="sv-SE" dirty="0"/>
              <a:t>Utvärderaren: - Det beror på vad du vill uppnå.</a:t>
            </a:r>
          </a:p>
          <a:p>
            <a:r>
              <a:rPr lang="sv-SE" dirty="0"/>
              <a:t>Projektledaren: - Det vet jag inte …</a:t>
            </a:r>
          </a:p>
          <a:p>
            <a:r>
              <a:rPr lang="sv-SE" dirty="0"/>
              <a:t>Utvärderaren: - Då spelar det ingen roll vad du mäter.</a:t>
            </a:r>
          </a:p>
        </p:txBody>
      </p:sp>
    </p:spTree>
    <p:extLst>
      <p:ext uri="{BB962C8B-B14F-4D97-AF65-F5344CB8AC3E}">
        <p14:creationId xmlns:p14="http://schemas.microsoft.com/office/powerpoint/2010/main" val="3908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Utvärderingarnas historia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498600"/>
            <a:ext cx="3143250" cy="2914650"/>
          </a:xfrm>
        </p:spPr>
        <p:txBody>
          <a:bodyPr/>
          <a:lstStyle/>
          <a:p>
            <a:pPr eaLnBrk="1" hangingPunct="1"/>
            <a:r>
              <a:rPr lang="sv-SE" dirty="0">
                <a:latin typeface="Calibri" charset="0"/>
              </a:rPr>
              <a:t>Komplex historia</a:t>
            </a:r>
          </a:p>
          <a:p>
            <a:pPr eaLnBrk="1" hangingPunct="1"/>
            <a:r>
              <a:rPr lang="sv-SE" dirty="0">
                <a:latin typeface="Calibri" charset="0"/>
              </a:rPr>
              <a:t>Startpunkt i Sverige - </a:t>
            </a:r>
            <a:r>
              <a:rPr lang="ja-JP" altLang="sv-SE" dirty="0">
                <a:solidFill>
                  <a:schemeClr val="hlink"/>
                </a:solidFill>
                <a:latin typeface="Calibri" charset="0"/>
              </a:rPr>
              <a:t>”</a:t>
            </a:r>
            <a:r>
              <a:rPr lang="sv-SE" altLang="ja-JP" dirty="0">
                <a:solidFill>
                  <a:schemeClr val="hlink"/>
                </a:solidFill>
                <a:latin typeface="Calibri" charset="0"/>
              </a:rPr>
              <a:t>Folkhemmet</a:t>
            </a:r>
            <a:r>
              <a:rPr lang="ja-JP" altLang="sv-SE" dirty="0">
                <a:solidFill>
                  <a:schemeClr val="hlink"/>
                </a:solidFill>
                <a:latin typeface="Calibri" charset="0"/>
              </a:rPr>
              <a:t>”</a:t>
            </a:r>
            <a:r>
              <a:rPr lang="sv-SE" altLang="ja-JP" dirty="0">
                <a:solidFill>
                  <a:schemeClr val="hlink"/>
                </a:solidFill>
                <a:latin typeface="Calibri" charset="0"/>
              </a:rPr>
              <a:t> 1930-talet;</a:t>
            </a:r>
            <a:r>
              <a:rPr lang="sv-SE" altLang="ja-JP" dirty="0">
                <a:latin typeface="Calibri" charset="0"/>
              </a:rPr>
              <a:t> politiska beslut skall bygga på vetenskaplig kunskap</a:t>
            </a:r>
          </a:p>
          <a:p>
            <a:pPr eaLnBrk="1" hangingPunct="1"/>
            <a:endParaRPr lang="sv-SE" dirty="0">
              <a:latin typeface="Calibri" charset="0"/>
            </a:endParaRPr>
          </a:p>
        </p:txBody>
      </p:sp>
      <p:pic>
        <p:nvPicPr>
          <p:cNvPr id="27651" name="Picture 4" descr="myr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43" y="1356914"/>
            <a:ext cx="3496801" cy="23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224" y="269082"/>
            <a:ext cx="6480000" cy="857250"/>
          </a:xfrm>
        </p:spPr>
        <p:txBody>
          <a:bodyPr>
            <a:normAutofit fontScale="90000"/>
          </a:bodyPr>
          <a:lstStyle/>
          <a:p>
            <a:r>
              <a:rPr lang="sv-SE" dirty="0"/>
              <a:t>Fyra generationer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Guba</a:t>
            </a:r>
            <a:r>
              <a:rPr lang="sv-SE" dirty="0"/>
              <a:t> &amp; Lincoln 1989)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1039" y="1469233"/>
            <a:ext cx="6721922" cy="3674267"/>
          </a:xfrm>
        </p:spPr>
        <p:txBody>
          <a:bodyPr>
            <a:normAutofit/>
          </a:bodyPr>
          <a:lstStyle/>
          <a:p>
            <a:r>
              <a:rPr lang="sv-SE" dirty="0"/>
              <a:t>1: </a:t>
            </a:r>
            <a:r>
              <a:rPr lang="sv-SE" i="1" dirty="0"/>
              <a:t>Kontroll/mätande</a:t>
            </a:r>
            <a:r>
              <a:rPr lang="sv-SE" dirty="0"/>
              <a:t> – ”ingenjören”</a:t>
            </a:r>
            <a:br>
              <a:rPr lang="sv-SE" dirty="0"/>
            </a:br>
            <a:r>
              <a:rPr lang="sv-SE" dirty="0"/>
              <a:t>(framväxande av samhällsvetenskaperna)</a:t>
            </a:r>
          </a:p>
          <a:p>
            <a:r>
              <a:rPr lang="sv-SE" dirty="0"/>
              <a:t>2: </a:t>
            </a:r>
            <a:r>
              <a:rPr lang="sv-SE" i="1" dirty="0"/>
              <a:t>Beskrivande</a:t>
            </a:r>
            <a:r>
              <a:rPr lang="sv-SE" dirty="0"/>
              <a:t> – söker efter mönster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fr</a:t>
            </a:r>
            <a:r>
              <a:rPr lang="sv-SE" dirty="0"/>
              <a:t> 1940-t)</a:t>
            </a:r>
          </a:p>
          <a:p>
            <a:r>
              <a:rPr lang="sv-SE" dirty="0"/>
              <a:t>3: </a:t>
            </a:r>
            <a:r>
              <a:rPr lang="sv-SE" i="1" dirty="0"/>
              <a:t>Bedömningar</a:t>
            </a:r>
            <a:r>
              <a:rPr lang="sv-SE" dirty="0"/>
              <a:t> – utvärderaren som expert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fr</a:t>
            </a:r>
            <a:r>
              <a:rPr lang="sv-SE" dirty="0"/>
              <a:t> 1960-t, oberoende och kritisk)</a:t>
            </a:r>
          </a:p>
          <a:p>
            <a:r>
              <a:rPr lang="sv-SE" dirty="0"/>
              <a:t>4: </a:t>
            </a:r>
            <a:r>
              <a:rPr lang="sv-SE" i="1" dirty="0"/>
              <a:t>Dialog </a:t>
            </a:r>
            <a:r>
              <a:rPr lang="sv-SE" dirty="0"/>
              <a:t>– konstruktivistiskt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fr</a:t>
            </a:r>
            <a:r>
              <a:rPr lang="sv-SE" dirty="0"/>
              <a:t> 2000-t, reaktion på ”expertrollen”)</a:t>
            </a:r>
          </a:p>
        </p:txBody>
      </p:sp>
    </p:spTree>
    <p:extLst>
      <p:ext uri="{BB962C8B-B14F-4D97-AF65-F5344CB8AC3E}">
        <p14:creationId xmlns:p14="http://schemas.microsoft.com/office/powerpoint/2010/main" val="1674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 av utvärderingar?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85900" y="1627140"/>
            <a:ext cx="3056031" cy="2078329"/>
          </a:xfrm>
        </p:spPr>
        <p:txBody>
          <a:bodyPr>
            <a:normAutofit/>
          </a:bodyPr>
          <a:lstStyle/>
          <a:p>
            <a:r>
              <a:rPr lang="sv-SE" dirty="0"/>
              <a:t>Många olika aktörer har anledning att använda utvärderingar – gör det på olika sätt</a:t>
            </a:r>
          </a:p>
        </p:txBody>
      </p:sp>
      <p:pic>
        <p:nvPicPr>
          <p:cNvPr id="4" name="Bildobjekt 3" descr="frukostmingel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30" y="1627139"/>
            <a:ext cx="2824070" cy="18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330" y="222646"/>
            <a:ext cx="64800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3000" dirty="0">
                <a:latin typeface="Calibri" charset="0"/>
              </a:rPr>
              <a:t>Många utvärderingar är ett rent slöseri….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57300"/>
            <a:ext cx="5772150" cy="1828800"/>
          </a:xfrm>
        </p:spPr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Ingen läser dem</a:t>
            </a:r>
          </a:p>
          <a:p>
            <a:pPr eaLnBrk="1" hangingPunct="1"/>
            <a:r>
              <a:rPr lang="sv-SE">
                <a:latin typeface="Calibri" charset="0"/>
              </a:rPr>
              <a:t>Resultaten är otydliga och svåra att dra några slutsatser av</a:t>
            </a:r>
          </a:p>
          <a:p>
            <a:pPr eaLnBrk="1" hangingPunct="1"/>
            <a:r>
              <a:rPr lang="sv-SE">
                <a:latin typeface="Calibri" charset="0"/>
              </a:rPr>
              <a:t>Ingen känner till att de existerar eller vad de innehåller</a:t>
            </a:r>
          </a:p>
          <a:p>
            <a:pPr eaLnBrk="1" hangingPunct="1"/>
            <a:r>
              <a:rPr lang="sv-SE">
                <a:latin typeface="Calibri" charset="0"/>
              </a:rPr>
              <a:t>Ingen är egentligen intresserad….</a:t>
            </a:r>
          </a:p>
        </p:txBody>
      </p:sp>
      <p:pic>
        <p:nvPicPr>
          <p:cNvPr id="19459" name="Picture 4" descr="_1919576_junkmail-eyewire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086100"/>
            <a:ext cx="2343150" cy="14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Svenska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6E32439-D365-4743-ACE4-C8894A308324}" vid="{3688D664-254E-1A4C-9161-F2C514972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Svenska</Template>
  <TotalTime>5</TotalTime>
  <Words>594</Words>
  <Application>Microsoft Macintosh PowerPoint</Application>
  <PresentationFormat>Bildspel på skärmen (16:9)</PresentationFormat>
  <Paragraphs>122</Paragraphs>
  <Slides>22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</vt:lpstr>
      <vt:lpstr>MAU — Svenska</vt:lpstr>
      <vt:lpstr>Utvärdering 1</vt:lpstr>
      <vt:lpstr>Dagens föreläsning</vt:lpstr>
      <vt:lpstr>Vad betyder begreppen?</vt:lpstr>
      <vt:lpstr>Utvärdering - viktigt i projektsammanhang?</vt:lpstr>
      <vt:lpstr>Mätningens dilemma….</vt:lpstr>
      <vt:lpstr>Utvärderingarnas historia</vt:lpstr>
      <vt:lpstr>Fyra generationer  (Guba &amp; Lincoln 1989)</vt:lpstr>
      <vt:lpstr>Användning av utvärderingar?</vt:lpstr>
      <vt:lpstr>Många utvärderingar är ett rent slöseri….</vt:lpstr>
      <vt:lpstr>Syften med utvärderingar</vt:lpstr>
      <vt:lpstr>Syften med utvärdering</vt:lpstr>
      <vt:lpstr>Syften med utvärderingar</vt:lpstr>
      <vt:lpstr>Syften med utvärdering</vt:lpstr>
      <vt:lpstr>Tidslinje</vt:lpstr>
      <vt:lpstr>Formativ vs summativ utvärdering</vt:lpstr>
      <vt:lpstr>Olika kunskapsperspektiv i utvärderingar</vt:lpstr>
      <vt:lpstr>Organisatoriskt lärande</vt:lpstr>
      <vt:lpstr>PowerPoint-presentation</vt:lpstr>
      <vt:lpstr>Utvärderarrollen?</vt:lpstr>
      <vt:lpstr>Utvärderarrollen</vt:lpstr>
      <vt:lpstr>Dimensioner</vt:lpstr>
      <vt:lpstr>Ansvar och uppdrag – i förhållande till?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1</dc:title>
  <dc:creator>Fredrik Björk</dc:creator>
  <cp:lastModifiedBy>Fredrik Björk</cp:lastModifiedBy>
  <cp:revision>3</cp:revision>
  <dcterms:created xsi:type="dcterms:W3CDTF">2019-04-25T07:13:36Z</dcterms:created>
  <dcterms:modified xsi:type="dcterms:W3CDTF">2021-05-02T12:35:57Z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