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93455" r:id="rId4"/>
  </p:sldMasterIdLst>
  <p:notesMasterIdLst>
    <p:notesMasterId r:id="rId32"/>
  </p:notesMasterIdLst>
  <p:sldIdLst>
    <p:sldId id="273" r:id="rId5"/>
    <p:sldId id="256" r:id="rId6"/>
    <p:sldId id="275" r:id="rId7"/>
    <p:sldId id="258" r:id="rId8"/>
    <p:sldId id="259" r:id="rId9"/>
    <p:sldId id="276" r:id="rId10"/>
    <p:sldId id="261" r:id="rId11"/>
    <p:sldId id="262" r:id="rId12"/>
    <p:sldId id="263" r:id="rId13"/>
    <p:sldId id="264" r:id="rId14"/>
    <p:sldId id="265" r:id="rId15"/>
    <p:sldId id="266" r:id="rId16"/>
    <p:sldId id="277" r:id="rId17"/>
    <p:sldId id="278" r:id="rId18"/>
    <p:sldId id="279" r:id="rId19"/>
    <p:sldId id="280" r:id="rId20"/>
    <p:sldId id="281" r:id="rId21"/>
    <p:sldId id="283" r:id="rId22"/>
    <p:sldId id="284" r:id="rId23"/>
    <p:sldId id="285" r:id="rId24"/>
    <p:sldId id="267" r:id="rId25"/>
    <p:sldId id="289" r:id="rId26"/>
    <p:sldId id="268" r:id="rId27"/>
    <p:sldId id="269" r:id="rId28"/>
    <p:sldId id="288" r:id="rId29"/>
    <p:sldId id="290" r:id="rId30"/>
    <p:sldId id="270" r:id="rId31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B002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420" autoAdjust="0"/>
    <p:restoredTop sz="83358" autoAdjust="0"/>
  </p:normalViewPr>
  <p:slideViewPr>
    <p:cSldViewPr snapToGrid="0" snapToObjects="1">
      <p:cViewPr varScale="1">
        <p:scale>
          <a:sx n="175" d="100"/>
          <a:sy n="175" d="100"/>
        </p:scale>
        <p:origin x="416" y="168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49" d="100"/>
        <a:sy n="149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theme" Target="theme/theme1.xml"/><Relationship Id="rId8" Type="http://schemas.openxmlformats.org/officeDocument/2006/relationships/slide" Target="slides/slide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CB2FA3B-FB1A-744E-AC9C-1D77D3E304CB}" type="datetimeFigureOut">
              <a:rPr lang="en-US" smtClean="0"/>
              <a:t>9/8/21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v-SE"/>
              <a:t>Click to edit Master text styles</a:t>
            </a:r>
          </a:p>
          <a:p>
            <a:pPr lvl="1"/>
            <a:r>
              <a:rPr lang="sv-SE"/>
              <a:t>Second level</a:t>
            </a:r>
          </a:p>
          <a:p>
            <a:pPr lvl="2"/>
            <a:r>
              <a:rPr lang="sv-SE"/>
              <a:t>Third level</a:t>
            </a:r>
          </a:p>
          <a:p>
            <a:pPr lvl="3"/>
            <a:r>
              <a:rPr lang="sv-SE"/>
              <a:t>Fourth level</a:t>
            </a:r>
          </a:p>
          <a:p>
            <a:pPr lvl="4"/>
            <a:r>
              <a:rPr lang="sv-SE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221E07B-78B8-0A41-A6FD-B2454DDAA9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4918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Text Box 1">
            <a:extLst>
              <a:ext uri="{FF2B5EF4-FFF2-40B4-BE49-F238E27FC236}">
                <a16:creationId xmlns:a16="http://schemas.microsoft.com/office/drawing/2014/main" id="{05D72A03-1F3B-574F-A517-0F6742F0AF1F}"/>
              </a:ext>
            </a:extLst>
          </p:cNvPr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381000" y="695325"/>
            <a:ext cx="6096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5362" name="Text Box 2">
            <a:extLst>
              <a:ext uri="{FF2B5EF4-FFF2-40B4-BE49-F238E27FC236}">
                <a16:creationId xmlns:a16="http://schemas.microsoft.com/office/drawing/2014/main" id="{F23802E3-2913-5445-8DE8-E60A4EB9610D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sv-SE" altLang="sv-SE"/>
          </a:p>
        </p:txBody>
      </p:sp>
    </p:spTree>
    <p:extLst>
      <p:ext uri="{BB962C8B-B14F-4D97-AF65-F5344CB8AC3E}">
        <p14:creationId xmlns:p14="http://schemas.microsoft.com/office/powerpoint/2010/main" val="321073089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Text Box 1">
            <a:extLst>
              <a:ext uri="{FF2B5EF4-FFF2-40B4-BE49-F238E27FC236}">
                <a16:creationId xmlns:a16="http://schemas.microsoft.com/office/drawing/2014/main" id="{44E07012-52C6-E849-B00D-E9DFC2408602}"/>
              </a:ext>
            </a:extLst>
          </p:cNvPr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95325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4578" name="Text Box 2">
            <a:extLst>
              <a:ext uri="{FF2B5EF4-FFF2-40B4-BE49-F238E27FC236}">
                <a16:creationId xmlns:a16="http://schemas.microsoft.com/office/drawing/2014/main" id="{1219C4BB-3DC3-F543-9916-71FA4B487DA5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sv-SE" altLang="sv-SE"/>
          </a:p>
        </p:txBody>
      </p:sp>
    </p:spTree>
    <p:extLst>
      <p:ext uri="{BB962C8B-B14F-4D97-AF65-F5344CB8AC3E}">
        <p14:creationId xmlns:p14="http://schemas.microsoft.com/office/powerpoint/2010/main" val="425234563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>
            <a:extLst>
              <a:ext uri="{FF2B5EF4-FFF2-40B4-BE49-F238E27FC236}">
                <a16:creationId xmlns:a16="http://schemas.microsoft.com/office/drawing/2014/main" id="{8945A1C7-4350-A642-B227-2A53B7C12C11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B5F7DE50-1F33-934B-9694-4E996B7927F9}" type="slidenum">
              <a:rPr lang="sv-SE" altLang="sv-SE"/>
              <a:pPr/>
              <a:t>13</a:t>
            </a:fld>
            <a:endParaRPr lang="sv-SE" altLang="sv-SE"/>
          </a:p>
        </p:txBody>
      </p:sp>
      <p:sp>
        <p:nvSpPr>
          <p:cNvPr id="18433" name="Text Box 1">
            <a:extLst>
              <a:ext uri="{FF2B5EF4-FFF2-40B4-BE49-F238E27FC236}">
                <a16:creationId xmlns:a16="http://schemas.microsoft.com/office/drawing/2014/main" id="{EDA8118E-9825-E442-8106-22BC1FC19C2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49263" fontAlgn="base">
              <a:spcBef>
                <a:spcPts val="8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49263" fontAlgn="base">
              <a:spcBef>
                <a:spcPts val="8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49263" fontAlgn="base">
              <a:spcBef>
                <a:spcPts val="8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49263" fontAlgn="base">
              <a:spcBef>
                <a:spcPts val="8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r">
              <a:spcBef>
                <a:spcPts val="300"/>
              </a:spcBef>
              <a:buFont typeface="Arial" panose="020B0604020202020204" pitchFamily="34" charset="0"/>
              <a:buChar char="•"/>
            </a:pPr>
            <a:fld id="{DF479F3E-42AA-CE4E-8D0F-AF9919903704}" type="slidenum">
              <a:rPr lang="sv-SE" altLang="sv-SE" sz="1200"/>
              <a:pPr algn="r">
                <a:spcBef>
                  <a:spcPts val="300"/>
                </a:spcBef>
                <a:buFont typeface="Arial" panose="020B0604020202020204" pitchFamily="34" charset="0"/>
                <a:buChar char="•"/>
              </a:pPr>
              <a:t>13</a:t>
            </a:fld>
            <a:endParaRPr lang="sv-SE" altLang="sv-SE" sz="1200"/>
          </a:p>
        </p:txBody>
      </p:sp>
      <p:sp>
        <p:nvSpPr>
          <p:cNvPr id="18434" name="Text Box 2">
            <a:extLst>
              <a:ext uri="{FF2B5EF4-FFF2-40B4-BE49-F238E27FC236}">
                <a16:creationId xmlns:a16="http://schemas.microsoft.com/office/drawing/2014/main" id="{53FFA5A6-6AA7-304C-9A3E-C1EEFE364FA4}"/>
              </a:ext>
            </a:extLst>
          </p:cNvPr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8435" name="Text Box 3">
            <a:extLst>
              <a:ext uri="{FF2B5EF4-FFF2-40B4-BE49-F238E27FC236}">
                <a16:creationId xmlns:a16="http://schemas.microsoft.com/office/drawing/2014/main" id="{52A930D8-D3A0-EE41-89E5-DBB376687481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sv-SE" altLang="sv-SE"/>
          </a:p>
        </p:txBody>
      </p:sp>
    </p:spTree>
    <p:extLst>
      <p:ext uri="{BB962C8B-B14F-4D97-AF65-F5344CB8AC3E}">
        <p14:creationId xmlns:p14="http://schemas.microsoft.com/office/powerpoint/2010/main" val="187927777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">
            <a:extLst>
              <a:ext uri="{FF2B5EF4-FFF2-40B4-BE49-F238E27FC236}">
                <a16:creationId xmlns:a16="http://schemas.microsoft.com/office/drawing/2014/main" id="{27206309-D930-DA43-876C-F0A45462DEF1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AA13C617-5BA7-0648-9F72-25A64AB2CE42}" type="slidenum">
              <a:rPr lang="sv-SE" altLang="sv-SE"/>
              <a:pPr/>
              <a:t>14</a:t>
            </a:fld>
            <a:endParaRPr lang="sv-SE" altLang="sv-SE"/>
          </a:p>
        </p:txBody>
      </p:sp>
      <p:sp>
        <p:nvSpPr>
          <p:cNvPr id="19457" name="Text Box 1">
            <a:extLst>
              <a:ext uri="{FF2B5EF4-FFF2-40B4-BE49-F238E27FC236}">
                <a16:creationId xmlns:a16="http://schemas.microsoft.com/office/drawing/2014/main" id="{9B437AE4-A84A-EE4D-9509-D99535A5E69A}"/>
              </a:ext>
            </a:extLst>
          </p:cNvPr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9458" name="Text Box 2">
            <a:extLst>
              <a:ext uri="{FF2B5EF4-FFF2-40B4-BE49-F238E27FC236}">
                <a16:creationId xmlns:a16="http://schemas.microsoft.com/office/drawing/2014/main" id="{7ACBDB55-A066-C440-AECD-03D1BB433D75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sv-SE" altLang="sv-SE"/>
          </a:p>
        </p:txBody>
      </p:sp>
    </p:spTree>
    <p:extLst>
      <p:ext uri="{BB962C8B-B14F-4D97-AF65-F5344CB8AC3E}">
        <p14:creationId xmlns:p14="http://schemas.microsoft.com/office/powerpoint/2010/main" val="113922128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>
            <a:extLst>
              <a:ext uri="{FF2B5EF4-FFF2-40B4-BE49-F238E27FC236}">
                <a16:creationId xmlns:a16="http://schemas.microsoft.com/office/drawing/2014/main" id="{A3B77FC4-553E-574D-B815-5BECBB220234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53986CE2-FD02-7841-8AA1-96357ED5B614}" type="slidenum">
              <a:rPr lang="sv-SE" altLang="sv-SE"/>
              <a:pPr/>
              <a:t>15</a:t>
            </a:fld>
            <a:endParaRPr lang="sv-SE" altLang="sv-SE"/>
          </a:p>
        </p:txBody>
      </p:sp>
      <p:sp>
        <p:nvSpPr>
          <p:cNvPr id="20481" name="Text Box 1">
            <a:extLst>
              <a:ext uri="{FF2B5EF4-FFF2-40B4-BE49-F238E27FC236}">
                <a16:creationId xmlns:a16="http://schemas.microsoft.com/office/drawing/2014/main" id="{9B1666BC-1560-DC4A-8D72-C18AFC36B97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49263" fontAlgn="base">
              <a:spcBef>
                <a:spcPts val="8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49263" fontAlgn="base">
              <a:spcBef>
                <a:spcPts val="8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49263" fontAlgn="base">
              <a:spcBef>
                <a:spcPts val="8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49263" fontAlgn="base">
              <a:spcBef>
                <a:spcPts val="8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r">
              <a:spcBef>
                <a:spcPts val="300"/>
              </a:spcBef>
              <a:buFont typeface="Arial" panose="020B0604020202020204" pitchFamily="34" charset="0"/>
              <a:buChar char="•"/>
            </a:pPr>
            <a:fld id="{909522C9-6860-1948-893F-0E81F86345C3}" type="slidenum">
              <a:rPr lang="sv-SE" altLang="sv-SE" sz="1200"/>
              <a:pPr algn="r">
                <a:spcBef>
                  <a:spcPts val="300"/>
                </a:spcBef>
                <a:buFont typeface="Arial" panose="020B0604020202020204" pitchFamily="34" charset="0"/>
                <a:buChar char="•"/>
              </a:pPr>
              <a:t>15</a:t>
            </a:fld>
            <a:endParaRPr lang="sv-SE" altLang="sv-SE" sz="1200"/>
          </a:p>
        </p:txBody>
      </p:sp>
      <p:sp>
        <p:nvSpPr>
          <p:cNvPr id="20482" name="Text Box 2">
            <a:extLst>
              <a:ext uri="{FF2B5EF4-FFF2-40B4-BE49-F238E27FC236}">
                <a16:creationId xmlns:a16="http://schemas.microsoft.com/office/drawing/2014/main" id="{2AA07FA0-459C-654C-B24F-037B42239147}"/>
              </a:ext>
            </a:extLst>
          </p:cNvPr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0483" name="Text Box 3">
            <a:extLst>
              <a:ext uri="{FF2B5EF4-FFF2-40B4-BE49-F238E27FC236}">
                <a16:creationId xmlns:a16="http://schemas.microsoft.com/office/drawing/2014/main" id="{CE9F3E00-A0D2-A14E-AC8A-50C930D8A88E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sv-SE" altLang="sv-SE"/>
          </a:p>
        </p:txBody>
      </p:sp>
    </p:spTree>
    <p:extLst>
      <p:ext uri="{BB962C8B-B14F-4D97-AF65-F5344CB8AC3E}">
        <p14:creationId xmlns:p14="http://schemas.microsoft.com/office/powerpoint/2010/main" val="392351204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">
            <a:extLst>
              <a:ext uri="{FF2B5EF4-FFF2-40B4-BE49-F238E27FC236}">
                <a16:creationId xmlns:a16="http://schemas.microsoft.com/office/drawing/2014/main" id="{D587D319-ECE2-7E4D-A395-3CFA3BBF6B83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68874D75-8FB8-3F43-80A4-F59CE911711E}" type="slidenum">
              <a:rPr lang="sv-SE" altLang="sv-SE"/>
              <a:pPr/>
              <a:t>16</a:t>
            </a:fld>
            <a:endParaRPr lang="sv-SE" altLang="sv-SE"/>
          </a:p>
        </p:txBody>
      </p:sp>
      <p:sp>
        <p:nvSpPr>
          <p:cNvPr id="21505" name="Text Box 1">
            <a:extLst>
              <a:ext uri="{FF2B5EF4-FFF2-40B4-BE49-F238E27FC236}">
                <a16:creationId xmlns:a16="http://schemas.microsoft.com/office/drawing/2014/main" id="{E5EAE90A-9A1B-0E43-8E75-D5F5D8662BCF}"/>
              </a:ext>
            </a:extLst>
          </p:cNvPr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1506" name="Text Box 2">
            <a:extLst>
              <a:ext uri="{FF2B5EF4-FFF2-40B4-BE49-F238E27FC236}">
                <a16:creationId xmlns:a16="http://schemas.microsoft.com/office/drawing/2014/main" id="{5BC5E628-91EB-2747-954F-B97E451FF780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sv-SE" altLang="sv-SE"/>
          </a:p>
        </p:txBody>
      </p:sp>
    </p:spTree>
    <p:extLst>
      <p:ext uri="{BB962C8B-B14F-4D97-AF65-F5344CB8AC3E}">
        <p14:creationId xmlns:p14="http://schemas.microsoft.com/office/powerpoint/2010/main" val="358483436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>
            <a:extLst>
              <a:ext uri="{FF2B5EF4-FFF2-40B4-BE49-F238E27FC236}">
                <a16:creationId xmlns:a16="http://schemas.microsoft.com/office/drawing/2014/main" id="{D02C66E4-5CDF-224F-B55E-CE4DC4CDDDBF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9B901188-8745-F64D-89A0-C70589B6C09E}" type="slidenum">
              <a:rPr lang="sv-SE" altLang="sv-SE"/>
              <a:pPr/>
              <a:t>17</a:t>
            </a:fld>
            <a:endParaRPr lang="sv-SE" altLang="sv-SE"/>
          </a:p>
        </p:txBody>
      </p:sp>
      <p:sp>
        <p:nvSpPr>
          <p:cNvPr id="22529" name="Text Box 1">
            <a:extLst>
              <a:ext uri="{FF2B5EF4-FFF2-40B4-BE49-F238E27FC236}">
                <a16:creationId xmlns:a16="http://schemas.microsoft.com/office/drawing/2014/main" id="{02A25CD3-E43D-F049-801A-B21A4BA6B35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49263" fontAlgn="base">
              <a:spcBef>
                <a:spcPts val="8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49263" fontAlgn="base">
              <a:spcBef>
                <a:spcPts val="8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49263" fontAlgn="base">
              <a:spcBef>
                <a:spcPts val="8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49263" fontAlgn="base">
              <a:spcBef>
                <a:spcPts val="8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r">
              <a:spcBef>
                <a:spcPts val="300"/>
              </a:spcBef>
              <a:buFont typeface="Arial" panose="020B0604020202020204" pitchFamily="34" charset="0"/>
              <a:buChar char="•"/>
            </a:pPr>
            <a:fld id="{DF2C3C47-38D4-8641-9B13-12D8B00046CD}" type="slidenum">
              <a:rPr lang="sv-SE" altLang="sv-SE" sz="1200"/>
              <a:pPr algn="r">
                <a:spcBef>
                  <a:spcPts val="300"/>
                </a:spcBef>
                <a:buFont typeface="Arial" panose="020B0604020202020204" pitchFamily="34" charset="0"/>
                <a:buChar char="•"/>
              </a:pPr>
              <a:t>17</a:t>
            </a:fld>
            <a:endParaRPr lang="sv-SE" altLang="sv-SE" sz="1200"/>
          </a:p>
        </p:txBody>
      </p:sp>
      <p:sp>
        <p:nvSpPr>
          <p:cNvPr id="22530" name="Text Box 2">
            <a:extLst>
              <a:ext uri="{FF2B5EF4-FFF2-40B4-BE49-F238E27FC236}">
                <a16:creationId xmlns:a16="http://schemas.microsoft.com/office/drawing/2014/main" id="{8A763E61-81FA-4842-8119-1076E0FE748B}"/>
              </a:ext>
            </a:extLst>
          </p:cNvPr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2531" name="Text Box 3">
            <a:extLst>
              <a:ext uri="{FF2B5EF4-FFF2-40B4-BE49-F238E27FC236}">
                <a16:creationId xmlns:a16="http://schemas.microsoft.com/office/drawing/2014/main" id="{5A936A7B-62CE-554D-9A91-278249878A42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sv-SE" altLang="sv-SE"/>
          </a:p>
        </p:txBody>
      </p:sp>
    </p:spTree>
    <p:extLst>
      <p:ext uri="{BB962C8B-B14F-4D97-AF65-F5344CB8AC3E}">
        <p14:creationId xmlns:p14="http://schemas.microsoft.com/office/powerpoint/2010/main" val="392414051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>
            <a:extLst>
              <a:ext uri="{FF2B5EF4-FFF2-40B4-BE49-F238E27FC236}">
                <a16:creationId xmlns:a16="http://schemas.microsoft.com/office/drawing/2014/main" id="{1D937767-635E-9443-8569-E5D7D890E792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DF807139-A5C6-034A-AAA0-88AEA5752E50}" type="slidenum">
              <a:rPr lang="sv-SE" altLang="sv-SE"/>
              <a:pPr/>
              <a:t>18</a:t>
            </a:fld>
            <a:endParaRPr lang="sv-SE" altLang="sv-SE"/>
          </a:p>
        </p:txBody>
      </p:sp>
      <p:sp>
        <p:nvSpPr>
          <p:cNvPr id="24577" name="Text Box 1">
            <a:extLst>
              <a:ext uri="{FF2B5EF4-FFF2-40B4-BE49-F238E27FC236}">
                <a16:creationId xmlns:a16="http://schemas.microsoft.com/office/drawing/2014/main" id="{4A17AA60-74E8-A64A-AB6E-26A656EED18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49263" fontAlgn="base">
              <a:spcBef>
                <a:spcPts val="8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49263" fontAlgn="base">
              <a:spcBef>
                <a:spcPts val="8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49263" fontAlgn="base">
              <a:spcBef>
                <a:spcPts val="8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49263" fontAlgn="base">
              <a:spcBef>
                <a:spcPts val="8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r">
              <a:spcBef>
                <a:spcPts val="300"/>
              </a:spcBef>
              <a:buFont typeface="Arial" panose="020B0604020202020204" pitchFamily="34" charset="0"/>
              <a:buChar char="•"/>
            </a:pPr>
            <a:fld id="{C6249575-3B94-E741-8228-62B4A79DC897}" type="slidenum">
              <a:rPr lang="sv-SE" altLang="sv-SE" sz="1200"/>
              <a:pPr algn="r">
                <a:spcBef>
                  <a:spcPts val="300"/>
                </a:spcBef>
                <a:buFont typeface="Arial" panose="020B0604020202020204" pitchFamily="34" charset="0"/>
                <a:buChar char="•"/>
              </a:pPr>
              <a:t>18</a:t>
            </a:fld>
            <a:endParaRPr lang="sv-SE" altLang="sv-SE" sz="1200"/>
          </a:p>
        </p:txBody>
      </p:sp>
      <p:sp>
        <p:nvSpPr>
          <p:cNvPr id="24578" name="Text Box 2">
            <a:extLst>
              <a:ext uri="{FF2B5EF4-FFF2-40B4-BE49-F238E27FC236}">
                <a16:creationId xmlns:a16="http://schemas.microsoft.com/office/drawing/2014/main" id="{6A39FACD-3F16-1645-A300-5F8DDF5C6048}"/>
              </a:ext>
            </a:extLst>
          </p:cNvPr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4579" name="Text Box 3">
            <a:extLst>
              <a:ext uri="{FF2B5EF4-FFF2-40B4-BE49-F238E27FC236}">
                <a16:creationId xmlns:a16="http://schemas.microsoft.com/office/drawing/2014/main" id="{384ACFD7-AE92-6046-981C-48C8EA6B90A4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24325"/>
          </a:xfrm>
          <a:prstGeom prst="rect">
            <a:avLst/>
          </a:prstGeom>
          <a:solidFill>
            <a:srgbClr val="FFFFFF"/>
          </a:solidFill>
          <a:ln w="9360" cap="sq"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sv-SE" altLang="sv-SE"/>
          </a:p>
        </p:txBody>
      </p:sp>
    </p:spTree>
    <p:extLst>
      <p:ext uri="{BB962C8B-B14F-4D97-AF65-F5344CB8AC3E}">
        <p14:creationId xmlns:p14="http://schemas.microsoft.com/office/powerpoint/2010/main" val="396638076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">
            <a:extLst>
              <a:ext uri="{FF2B5EF4-FFF2-40B4-BE49-F238E27FC236}">
                <a16:creationId xmlns:a16="http://schemas.microsoft.com/office/drawing/2014/main" id="{6E4DAD04-F754-AE4B-A00C-A1BD90F1F27F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429F5FD8-8A06-D84A-8881-E2328F41612D}" type="slidenum">
              <a:rPr lang="sv-SE" altLang="sv-SE"/>
              <a:pPr/>
              <a:t>19</a:t>
            </a:fld>
            <a:endParaRPr lang="sv-SE" altLang="sv-SE"/>
          </a:p>
        </p:txBody>
      </p:sp>
      <p:sp>
        <p:nvSpPr>
          <p:cNvPr id="25601" name="Text Box 1">
            <a:extLst>
              <a:ext uri="{FF2B5EF4-FFF2-40B4-BE49-F238E27FC236}">
                <a16:creationId xmlns:a16="http://schemas.microsoft.com/office/drawing/2014/main" id="{31E896CE-E975-984A-B2AA-F7F4803BC652}"/>
              </a:ext>
            </a:extLst>
          </p:cNvPr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5602" name="Text Box 2">
            <a:extLst>
              <a:ext uri="{FF2B5EF4-FFF2-40B4-BE49-F238E27FC236}">
                <a16:creationId xmlns:a16="http://schemas.microsoft.com/office/drawing/2014/main" id="{46F34FB9-343C-1C40-B676-EDA2DDDA6BE0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sv-SE" altLang="sv-SE"/>
          </a:p>
        </p:txBody>
      </p:sp>
    </p:spTree>
    <p:extLst>
      <p:ext uri="{BB962C8B-B14F-4D97-AF65-F5344CB8AC3E}">
        <p14:creationId xmlns:p14="http://schemas.microsoft.com/office/powerpoint/2010/main" val="46868943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">
            <a:extLst>
              <a:ext uri="{FF2B5EF4-FFF2-40B4-BE49-F238E27FC236}">
                <a16:creationId xmlns:a16="http://schemas.microsoft.com/office/drawing/2014/main" id="{D38D6D49-BBED-F040-8D0D-55C1998DDA79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3B2172CC-C83C-134B-932A-18E68F6F8190}" type="slidenum">
              <a:rPr lang="sv-SE" altLang="sv-SE"/>
              <a:pPr/>
              <a:t>20</a:t>
            </a:fld>
            <a:endParaRPr lang="sv-SE" altLang="sv-SE"/>
          </a:p>
        </p:txBody>
      </p:sp>
      <p:sp>
        <p:nvSpPr>
          <p:cNvPr id="26625" name="Text Box 1">
            <a:extLst>
              <a:ext uri="{FF2B5EF4-FFF2-40B4-BE49-F238E27FC236}">
                <a16:creationId xmlns:a16="http://schemas.microsoft.com/office/drawing/2014/main" id="{64D828C7-77C8-7549-A4B7-FC7C1DB15869}"/>
              </a:ext>
            </a:extLst>
          </p:cNvPr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6626" name="Text Box 2">
            <a:extLst>
              <a:ext uri="{FF2B5EF4-FFF2-40B4-BE49-F238E27FC236}">
                <a16:creationId xmlns:a16="http://schemas.microsoft.com/office/drawing/2014/main" id="{C4F124C0-36C7-8049-95D7-DCAD4A4CB862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sv-SE" altLang="sv-SE"/>
          </a:p>
        </p:txBody>
      </p:sp>
    </p:spTree>
    <p:extLst>
      <p:ext uri="{BB962C8B-B14F-4D97-AF65-F5344CB8AC3E}">
        <p14:creationId xmlns:p14="http://schemas.microsoft.com/office/powerpoint/2010/main" val="60472982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">
            <a:extLst>
              <a:ext uri="{FF2B5EF4-FFF2-40B4-BE49-F238E27FC236}">
                <a16:creationId xmlns:a16="http://schemas.microsoft.com/office/drawing/2014/main" id="{9D64432D-42F8-6C4E-B0AD-9F7DFA22485C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53868711-C64E-4A41-9734-CBF5F5E638CA}" type="slidenum">
              <a:rPr lang="sv-SE" altLang="sv-SE"/>
              <a:pPr/>
              <a:t>21</a:t>
            </a:fld>
            <a:endParaRPr lang="sv-SE" altLang="sv-SE"/>
          </a:p>
        </p:txBody>
      </p:sp>
      <p:sp>
        <p:nvSpPr>
          <p:cNvPr id="29697" name="Text Box 1">
            <a:extLst>
              <a:ext uri="{FF2B5EF4-FFF2-40B4-BE49-F238E27FC236}">
                <a16:creationId xmlns:a16="http://schemas.microsoft.com/office/drawing/2014/main" id="{E7D97C26-82C4-A64D-B14F-FEF5FB940B68}"/>
              </a:ext>
            </a:extLst>
          </p:cNvPr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9698" name="Text Box 2">
            <a:extLst>
              <a:ext uri="{FF2B5EF4-FFF2-40B4-BE49-F238E27FC236}">
                <a16:creationId xmlns:a16="http://schemas.microsoft.com/office/drawing/2014/main" id="{BBC502FE-9D76-1D45-A323-B3915D75A45A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sv-SE" altLang="sv-SE"/>
          </a:p>
        </p:txBody>
      </p:sp>
    </p:spTree>
    <p:extLst>
      <p:ext uri="{BB962C8B-B14F-4D97-AF65-F5344CB8AC3E}">
        <p14:creationId xmlns:p14="http://schemas.microsoft.com/office/powerpoint/2010/main" val="209125763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Text Box 1">
            <a:extLst>
              <a:ext uri="{FF2B5EF4-FFF2-40B4-BE49-F238E27FC236}">
                <a16:creationId xmlns:a16="http://schemas.microsoft.com/office/drawing/2014/main" id="{8FC22BCC-1778-2B4B-BCF5-D39BF6DB6142}"/>
              </a:ext>
            </a:extLst>
          </p:cNvPr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95325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6386" name="Text Box 2">
            <a:extLst>
              <a:ext uri="{FF2B5EF4-FFF2-40B4-BE49-F238E27FC236}">
                <a16:creationId xmlns:a16="http://schemas.microsoft.com/office/drawing/2014/main" id="{2B8D0541-0F7D-4F47-BF18-80BCD5EEAA6C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sv-SE" altLang="sv-SE"/>
          </a:p>
        </p:txBody>
      </p:sp>
    </p:spTree>
    <p:extLst>
      <p:ext uri="{BB962C8B-B14F-4D97-AF65-F5344CB8AC3E}">
        <p14:creationId xmlns:p14="http://schemas.microsoft.com/office/powerpoint/2010/main" val="270602997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">
            <a:extLst>
              <a:ext uri="{FF2B5EF4-FFF2-40B4-BE49-F238E27FC236}">
                <a16:creationId xmlns:a16="http://schemas.microsoft.com/office/drawing/2014/main" id="{735B776B-9D94-4E4F-8C50-4AA6A6D89FD2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3E4475F4-04C0-8446-A451-B225803C89B2}" type="slidenum">
              <a:rPr lang="sv-SE" altLang="sv-SE"/>
              <a:pPr/>
              <a:t>23</a:t>
            </a:fld>
            <a:endParaRPr lang="sv-SE" altLang="sv-SE"/>
          </a:p>
        </p:txBody>
      </p:sp>
      <p:sp>
        <p:nvSpPr>
          <p:cNvPr id="30721" name="Text Box 1">
            <a:extLst>
              <a:ext uri="{FF2B5EF4-FFF2-40B4-BE49-F238E27FC236}">
                <a16:creationId xmlns:a16="http://schemas.microsoft.com/office/drawing/2014/main" id="{744AAFCF-F2C2-FA40-9B4D-D830A4B91024}"/>
              </a:ext>
            </a:extLst>
          </p:cNvPr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30722" name="Text Box 2">
            <a:extLst>
              <a:ext uri="{FF2B5EF4-FFF2-40B4-BE49-F238E27FC236}">
                <a16:creationId xmlns:a16="http://schemas.microsoft.com/office/drawing/2014/main" id="{88E90154-F073-4540-8DD7-4A451A6FECB2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sv-SE" altLang="sv-SE"/>
          </a:p>
        </p:txBody>
      </p:sp>
    </p:spTree>
    <p:extLst>
      <p:ext uri="{BB962C8B-B14F-4D97-AF65-F5344CB8AC3E}">
        <p14:creationId xmlns:p14="http://schemas.microsoft.com/office/powerpoint/2010/main" val="333344002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">
            <a:extLst>
              <a:ext uri="{FF2B5EF4-FFF2-40B4-BE49-F238E27FC236}">
                <a16:creationId xmlns:a16="http://schemas.microsoft.com/office/drawing/2014/main" id="{7A98FA0D-7576-1F40-9AC7-683D4B780294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3C5BC5B1-8077-2D4D-925A-454BDC406047}" type="slidenum">
              <a:rPr lang="sv-SE" altLang="sv-SE"/>
              <a:pPr/>
              <a:t>24</a:t>
            </a:fld>
            <a:endParaRPr lang="sv-SE" altLang="sv-SE"/>
          </a:p>
        </p:txBody>
      </p:sp>
      <p:sp>
        <p:nvSpPr>
          <p:cNvPr id="31745" name="Text Box 1">
            <a:extLst>
              <a:ext uri="{FF2B5EF4-FFF2-40B4-BE49-F238E27FC236}">
                <a16:creationId xmlns:a16="http://schemas.microsoft.com/office/drawing/2014/main" id="{B45E8A40-7B7A-FD44-BC86-0C7D530624C5}"/>
              </a:ext>
            </a:extLst>
          </p:cNvPr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31746" name="Text Box 2">
            <a:extLst>
              <a:ext uri="{FF2B5EF4-FFF2-40B4-BE49-F238E27FC236}">
                <a16:creationId xmlns:a16="http://schemas.microsoft.com/office/drawing/2014/main" id="{27D20FEC-73BA-D14D-A70B-A4ADBA15DE13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sv-SE" altLang="sv-SE"/>
          </a:p>
        </p:txBody>
      </p:sp>
    </p:spTree>
    <p:extLst>
      <p:ext uri="{BB962C8B-B14F-4D97-AF65-F5344CB8AC3E}">
        <p14:creationId xmlns:p14="http://schemas.microsoft.com/office/powerpoint/2010/main" val="2723502135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">
            <a:extLst>
              <a:ext uri="{FF2B5EF4-FFF2-40B4-BE49-F238E27FC236}">
                <a16:creationId xmlns:a16="http://schemas.microsoft.com/office/drawing/2014/main" id="{435820B8-3F74-1D40-BD4E-B3D83352CD75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192A4DA9-ACDC-0A48-A72B-349699BB906B}" type="slidenum">
              <a:rPr lang="sv-SE" altLang="sv-SE"/>
              <a:pPr/>
              <a:t>25</a:t>
            </a:fld>
            <a:endParaRPr lang="sv-SE" altLang="sv-SE"/>
          </a:p>
        </p:txBody>
      </p:sp>
      <p:sp>
        <p:nvSpPr>
          <p:cNvPr id="32769" name="Text Box 1">
            <a:extLst>
              <a:ext uri="{FF2B5EF4-FFF2-40B4-BE49-F238E27FC236}">
                <a16:creationId xmlns:a16="http://schemas.microsoft.com/office/drawing/2014/main" id="{DE38EC37-F67B-6248-9EC2-771C8FD78DDF}"/>
              </a:ext>
            </a:extLst>
          </p:cNvPr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32770" name="Text Box 2">
            <a:extLst>
              <a:ext uri="{FF2B5EF4-FFF2-40B4-BE49-F238E27FC236}">
                <a16:creationId xmlns:a16="http://schemas.microsoft.com/office/drawing/2014/main" id="{C8C6034E-3AB0-AB49-970C-5FFA85F3EDC6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sv-SE" altLang="sv-SE"/>
          </a:p>
        </p:txBody>
      </p:sp>
    </p:spTree>
    <p:extLst>
      <p:ext uri="{BB962C8B-B14F-4D97-AF65-F5344CB8AC3E}">
        <p14:creationId xmlns:p14="http://schemas.microsoft.com/office/powerpoint/2010/main" val="386177129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Text Box 1">
            <a:extLst>
              <a:ext uri="{FF2B5EF4-FFF2-40B4-BE49-F238E27FC236}">
                <a16:creationId xmlns:a16="http://schemas.microsoft.com/office/drawing/2014/main" id="{5FC63560-ADDC-D446-AC8E-16C078D291B1}"/>
              </a:ext>
            </a:extLst>
          </p:cNvPr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95325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7410" name="Text Box 2">
            <a:extLst>
              <a:ext uri="{FF2B5EF4-FFF2-40B4-BE49-F238E27FC236}">
                <a16:creationId xmlns:a16="http://schemas.microsoft.com/office/drawing/2014/main" id="{0105989B-51C6-C74E-9C4B-875B75470DFF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sv-SE" altLang="sv-SE"/>
          </a:p>
        </p:txBody>
      </p:sp>
    </p:spTree>
    <p:extLst>
      <p:ext uri="{BB962C8B-B14F-4D97-AF65-F5344CB8AC3E}">
        <p14:creationId xmlns:p14="http://schemas.microsoft.com/office/powerpoint/2010/main" val="192604084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Text Box 1">
            <a:extLst>
              <a:ext uri="{FF2B5EF4-FFF2-40B4-BE49-F238E27FC236}">
                <a16:creationId xmlns:a16="http://schemas.microsoft.com/office/drawing/2014/main" id="{16581163-8A66-2145-AD66-7107BEEE3954}"/>
              </a:ext>
            </a:extLst>
          </p:cNvPr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381000" y="695325"/>
            <a:ext cx="6096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8434" name="Text Box 2">
            <a:extLst>
              <a:ext uri="{FF2B5EF4-FFF2-40B4-BE49-F238E27FC236}">
                <a16:creationId xmlns:a16="http://schemas.microsoft.com/office/drawing/2014/main" id="{D79A144E-0203-CF41-8E60-44FC703B1419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sv-SE" altLang="sv-SE"/>
          </a:p>
        </p:txBody>
      </p:sp>
    </p:spTree>
    <p:extLst>
      <p:ext uri="{BB962C8B-B14F-4D97-AF65-F5344CB8AC3E}">
        <p14:creationId xmlns:p14="http://schemas.microsoft.com/office/powerpoint/2010/main" val="90484199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Text Box 1">
            <a:extLst>
              <a:ext uri="{FF2B5EF4-FFF2-40B4-BE49-F238E27FC236}">
                <a16:creationId xmlns:a16="http://schemas.microsoft.com/office/drawing/2014/main" id="{B955BD0F-C5AB-9B47-A14B-EE875282CDE3}"/>
              </a:ext>
            </a:extLst>
          </p:cNvPr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95325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9458" name="Text Box 2">
            <a:extLst>
              <a:ext uri="{FF2B5EF4-FFF2-40B4-BE49-F238E27FC236}">
                <a16:creationId xmlns:a16="http://schemas.microsoft.com/office/drawing/2014/main" id="{218B8A47-BD73-6E4B-AC95-0AF48A37719D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sv-SE" altLang="sv-SE"/>
          </a:p>
        </p:txBody>
      </p:sp>
    </p:spTree>
    <p:extLst>
      <p:ext uri="{BB962C8B-B14F-4D97-AF65-F5344CB8AC3E}">
        <p14:creationId xmlns:p14="http://schemas.microsoft.com/office/powerpoint/2010/main" val="49359528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Text Box 1">
            <a:extLst>
              <a:ext uri="{FF2B5EF4-FFF2-40B4-BE49-F238E27FC236}">
                <a16:creationId xmlns:a16="http://schemas.microsoft.com/office/drawing/2014/main" id="{75898740-6316-D246-959C-7CCEE386D5BE}"/>
              </a:ext>
            </a:extLst>
          </p:cNvPr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381000" y="695325"/>
            <a:ext cx="6096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0482" name="Text Box 2">
            <a:extLst>
              <a:ext uri="{FF2B5EF4-FFF2-40B4-BE49-F238E27FC236}">
                <a16:creationId xmlns:a16="http://schemas.microsoft.com/office/drawing/2014/main" id="{63E64546-A57D-9B43-9570-A25C6BBB22FA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sv-SE" altLang="sv-SE"/>
          </a:p>
        </p:txBody>
      </p:sp>
    </p:spTree>
    <p:extLst>
      <p:ext uri="{BB962C8B-B14F-4D97-AF65-F5344CB8AC3E}">
        <p14:creationId xmlns:p14="http://schemas.microsoft.com/office/powerpoint/2010/main" val="69215160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Text Box 1">
            <a:extLst>
              <a:ext uri="{FF2B5EF4-FFF2-40B4-BE49-F238E27FC236}">
                <a16:creationId xmlns:a16="http://schemas.microsoft.com/office/drawing/2014/main" id="{3ABAC69E-9904-2D41-ABA6-6F192AA3DC02}"/>
              </a:ext>
            </a:extLst>
          </p:cNvPr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381000" y="695325"/>
            <a:ext cx="6096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1506" name="Text Box 2">
            <a:extLst>
              <a:ext uri="{FF2B5EF4-FFF2-40B4-BE49-F238E27FC236}">
                <a16:creationId xmlns:a16="http://schemas.microsoft.com/office/drawing/2014/main" id="{0476276E-AA92-0D4C-BBE5-DD47FC7BBCBA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sv-SE" altLang="sv-SE"/>
          </a:p>
        </p:txBody>
      </p:sp>
    </p:spTree>
    <p:extLst>
      <p:ext uri="{BB962C8B-B14F-4D97-AF65-F5344CB8AC3E}">
        <p14:creationId xmlns:p14="http://schemas.microsoft.com/office/powerpoint/2010/main" val="191848706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Text Box 1">
            <a:extLst>
              <a:ext uri="{FF2B5EF4-FFF2-40B4-BE49-F238E27FC236}">
                <a16:creationId xmlns:a16="http://schemas.microsoft.com/office/drawing/2014/main" id="{354194DA-9849-404D-95F0-92A8C691F36E}"/>
              </a:ext>
            </a:extLst>
          </p:cNvPr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95325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2530" name="Text Box 2">
            <a:extLst>
              <a:ext uri="{FF2B5EF4-FFF2-40B4-BE49-F238E27FC236}">
                <a16:creationId xmlns:a16="http://schemas.microsoft.com/office/drawing/2014/main" id="{6A6E7C71-CE32-C74A-87CF-E382D2C0D59D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sv-SE" altLang="sv-SE"/>
          </a:p>
        </p:txBody>
      </p:sp>
    </p:spTree>
    <p:extLst>
      <p:ext uri="{BB962C8B-B14F-4D97-AF65-F5344CB8AC3E}">
        <p14:creationId xmlns:p14="http://schemas.microsoft.com/office/powerpoint/2010/main" val="302316895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Text Box 1">
            <a:extLst>
              <a:ext uri="{FF2B5EF4-FFF2-40B4-BE49-F238E27FC236}">
                <a16:creationId xmlns:a16="http://schemas.microsoft.com/office/drawing/2014/main" id="{27F3EAE3-F56F-0944-86A2-5823AB61E30F}"/>
              </a:ext>
            </a:extLst>
          </p:cNvPr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95325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3554" name="Text Box 2">
            <a:extLst>
              <a:ext uri="{FF2B5EF4-FFF2-40B4-BE49-F238E27FC236}">
                <a16:creationId xmlns:a16="http://schemas.microsoft.com/office/drawing/2014/main" id="{4FF55200-A671-854E-93D9-FB36ECAC24DF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sv-SE" altLang="sv-SE"/>
          </a:p>
        </p:txBody>
      </p:sp>
    </p:spTree>
    <p:extLst>
      <p:ext uri="{BB962C8B-B14F-4D97-AF65-F5344CB8AC3E}">
        <p14:creationId xmlns:p14="http://schemas.microsoft.com/office/powerpoint/2010/main" val="14026676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49799" y="910853"/>
            <a:ext cx="5391655" cy="2081821"/>
          </a:xfrm>
        </p:spPr>
        <p:txBody>
          <a:bodyPr anchor="b" anchorCtr="0"/>
          <a:lstStyle>
            <a:lvl1pPr algn="l">
              <a:defRPr sz="4000">
                <a:solidFill>
                  <a:srgbClr val="000000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49800" y="3206986"/>
            <a:ext cx="5391654" cy="1314450"/>
          </a:xfrm>
        </p:spPr>
        <p:txBody>
          <a:bodyPr>
            <a:normAutofit/>
          </a:bodyPr>
          <a:lstStyle>
            <a:lvl1pPr marL="0" indent="0" algn="l">
              <a:buNone/>
              <a:defRPr sz="1400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/>
              <a:t>Klicka här för att ändra mall för underrubrikformat</a:t>
            </a:r>
            <a:endParaRPr lang="en-US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0" hasCustomPrompt="1"/>
          </p:nvPr>
        </p:nvSpPr>
        <p:spPr>
          <a:xfrm>
            <a:off x="849313" y="4536032"/>
            <a:ext cx="5392737" cy="346075"/>
          </a:xfrm>
        </p:spPr>
        <p:txBody>
          <a:bodyPr anchor="b" anchorCtr="0">
            <a:normAutofit/>
          </a:bodyPr>
          <a:lstStyle>
            <a:lvl1pPr marL="0" indent="0">
              <a:buNone/>
              <a:defRPr sz="1000">
                <a:solidFill>
                  <a:srgbClr val="CACFCF"/>
                </a:solidFill>
              </a:defRPr>
            </a:lvl1pPr>
          </a:lstStyle>
          <a:p>
            <a:pPr lvl="0"/>
            <a:r>
              <a:rPr lang="sv-SE" dirty="0" err="1"/>
              <a:t>Additional</a:t>
            </a:r>
            <a:r>
              <a:rPr lang="sv-SE" dirty="0"/>
              <a:t> info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83514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 xmlns:p14="http://schemas.microsoft.com/office/powerpoint/2010/main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ig text w/ covering imag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144000" cy="5143500"/>
          </a:xfrm>
        </p:spPr>
        <p:txBody>
          <a:bodyPr anchor="ctr" anchorCtr="0"/>
          <a:lstStyle>
            <a:lvl1pPr marL="0" indent="0" algn="ctr">
              <a:buNone/>
              <a:defRPr/>
            </a:lvl1pPr>
          </a:lstStyle>
          <a:p>
            <a:r>
              <a:rPr lang="sv-SE"/>
              <a:t>Klicka på ikonen för att lägga till en bild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83094" y="593978"/>
            <a:ext cx="6480000" cy="3644642"/>
          </a:xfrm>
        </p:spPr>
        <p:txBody>
          <a:bodyPr anchor="ctr" anchorCtr="0"/>
          <a:lstStyle>
            <a:lvl1pPr marL="0" indent="0" algn="ctr">
              <a:spcBef>
                <a:spcPts val="1200"/>
              </a:spcBef>
              <a:buNone/>
              <a:defRPr sz="2800" b="1">
                <a:solidFill>
                  <a:schemeClr val="bg1"/>
                </a:solidFill>
              </a:defRPr>
            </a:lvl1pPr>
            <a:lvl2pPr marL="0" indent="0" algn="ctr">
              <a:spcBef>
                <a:spcPts val="1200"/>
              </a:spcBef>
              <a:buNone/>
              <a:defRPr>
                <a:solidFill>
                  <a:schemeClr val="bg1"/>
                </a:solidFill>
              </a:defRPr>
            </a:lvl2pPr>
            <a:lvl3pPr marL="0" indent="0" algn="ctr">
              <a:spcBef>
                <a:spcPts val="1200"/>
              </a:spcBef>
              <a:buNone/>
              <a:defRPr>
                <a:solidFill>
                  <a:schemeClr val="bg1"/>
                </a:solidFill>
              </a:defRPr>
            </a:lvl3pPr>
            <a:lvl4pPr marL="0" indent="0" algn="ctr">
              <a:spcBef>
                <a:spcPts val="1200"/>
              </a:spcBef>
              <a:buNone/>
              <a:defRPr>
                <a:solidFill>
                  <a:schemeClr val="bg1"/>
                </a:solidFill>
              </a:defRPr>
            </a:lvl4pPr>
            <a:lvl5pPr marL="0" indent="0" algn="ctr">
              <a:spcBef>
                <a:spcPts val="1200"/>
              </a:spcBef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7" name="ClipArt Placeholder 7"/>
          <p:cNvSpPr>
            <a:spLocks noGrp="1"/>
          </p:cNvSpPr>
          <p:nvPr>
            <p:ph type="clipArt" sz="quarter" idx="11"/>
          </p:nvPr>
        </p:nvSpPr>
        <p:spPr>
          <a:xfrm>
            <a:off x="7595866" y="4528090"/>
            <a:ext cx="1247016" cy="410400"/>
          </a:xfrm>
          <a:blipFill rotWithShape="1">
            <a:blip r:embed="rId2"/>
            <a:stretch>
              <a:fillRect/>
            </a:stretch>
          </a:blipFill>
        </p:spPr>
        <p:txBody>
          <a:bodyPr>
            <a:normAutofit/>
          </a:bodyPr>
          <a:lstStyle>
            <a:lvl1pPr marL="0" indent="0">
              <a:buNone/>
              <a:defRPr sz="100">
                <a:solidFill>
                  <a:srgbClr val="FFFFFF"/>
                </a:solidFill>
              </a:defRPr>
            </a:lvl1pPr>
          </a:lstStyle>
          <a:p>
            <a:r>
              <a:rPr lang="sv-SE"/>
              <a:t>Klicka på ikonen för att lägga till onlinebild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561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 xmlns:p14="http://schemas.microsoft.com/office/powerpoint/2010/main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>
        <p:tmplLst>
          <p:tmpl>
            <p:tnLst>
              <p:par>
                <p:cTn presetID="10" presetClass="entr" presetSubtype="0" fill="hold" nodeType="after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9869"/>
            <a:ext cx="8229600" cy="857250"/>
          </a:xfrm>
        </p:spPr>
        <p:txBody>
          <a:bodyPr/>
          <a:lstStyle/>
          <a:p>
            <a:r>
              <a:rPr lang="sv-SE"/>
              <a:t>Klicka här för att ändra mall för rubrikformat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56721"/>
            <a:ext cx="4038600" cy="2937901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200"/>
            </a:lvl2pPr>
            <a:lvl3pPr>
              <a:defRPr sz="1100"/>
            </a:lvl3pPr>
            <a:lvl4pPr>
              <a:defRPr sz="1050"/>
            </a:lvl4pPr>
            <a:lvl5pPr>
              <a:defRPr sz="105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56721"/>
            <a:ext cx="4038600" cy="2937901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200"/>
            </a:lvl2pPr>
            <a:lvl3pPr>
              <a:defRPr sz="1100"/>
            </a:lvl3pPr>
            <a:lvl4pPr>
              <a:defRPr sz="1050"/>
            </a:lvl4pPr>
            <a:lvl5pPr>
              <a:defRPr sz="105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</p:spTree>
    <p:extLst>
      <p:ext uri="{BB962C8B-B14F-4D97-AF65-F5344CB8AC3E}">
        <p14:creationId xmlns:p14="http://schemas.microsoft.com/office/powerpoint/2010/main" val="12605946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 xmlns:p14="http://schemas.microsoft.com/office/powerpoint/2010/main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986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sv-SE"/>
              <a:t>Klicka här för att ändra mall för rubrikformat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22098"/>
            <a:ext cx="4040188" cy="479822"/>
          </a:xfrm>
        </p:spPr>
        <p:txBody>
          <a:bodyPr anchor="b">
            <a:normAutofit/>
          </a:bodyPr>
          <a:lstStyle>
            <a:lvl1pPr marL="0" indent="0">
              <a:buNone/>
              <a:defRPr sz="1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01920"/>
            <a:ext cx="4040188" cy="2492702"/>
          </a:xfrm>
        </p:spPr>
        <p:txBody>
          <a:bodyPr>
            <a:normAutofit/>
          </a:bodyPr>
          <a:lstStyle>
            <a:lvl1pPr>
              <a:defRPr sz="1200"/>
            </a:lvl1pPr>
            <a:lvl2pPr>
              <a:defRPr sz="1100"/>
            </a:lvl2pPr>
            <a:lvl3pPr>
              <a:defRPr sz="1050"/>
            </a:lvl3pPr>
            <a:lvl4pPr>
              <a:defRPr sz="1000"/>
            </a:lvl4pPr>
            <a:lvl5pPr>
              <a:defRPr sz="10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622098"/>
            <a:ext cx="4041775" cy="479822"/>
          </a:xfrm>
        </p:spPr>
        <p:txBody>
          <a:bodyPr anchor="b">
            <a:normAutofit/>
          </a:bodyPr>
          <a:lstStyle>
            <a:lvl1pPr marL="0" indent="0">
              <a:buNone/>
              <a:defRPr sz="1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01920"/>
            <a:ext cx="4041775" cy="2492702"/>
          </a:xfrm>
        </p:spPr>
        <p:txBody>
          <a:bodyPr>
            <a:normAutofit/>
          </a:bodyPr>
          <a:lstStyle>
            <a:lvl1pPr>
              <a:defRPr sz="1200"/>
            </a:lvl1pPr>
            <a:lvl2pPr>
              <a:defRPr sz="1100"/>
            </a:lvl2pPr>
            <a:lvl3pPr>
              <a:defRPr sz="1050"/>
            </a:lvl3pPr>
            <a:lvl4pPr>
              <a:defRPr sz="1000"/>
            </a:lvl4pPr>
            <a:lvl5pPr>
              <a:defRPr sz="10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</p:spTree>
    <p:extLst>
      <p:ext uri="{BB962C8B-B14F-4D97-AF65-F5344CB8AC3E}">
        <p14:creationId xmlns:p14="http://schemas.microsoft.com/office/powerpoint/2010/main" val="24868244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 xmlns:p14="http://schemas.microsoft.com/office/powerpoint/2010/main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492246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 xmlns:p14="http://schemas.microsoft.com/office/powerpoint/2010/main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 No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876549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 xmlns:p14="http://schemas.microsoft.com/office/powerpoint/2010/main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MAU Logo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/>
          </p:cNvSpPr>
          <p:nvPr>
            <p:ph type="pic" sz="quarter" idx="10"/>
          </p:nvPr>
        </p:nvSpPr>
        <p:spPr>
          <a:xfrm>
            <a:off x="3525837" y="1194061"/>
            <a:ext cx="2092325" cy="2462400"/>
          </a:xfrm>
          <a:blipFill rotWithShape="1">
            <a:blip r:embed="rId2"/>
            <a:stretch>
              <a:fillRect/>
            </a:stretch>
          </a:blipFill>
        </p:spPr>
        <p:txBody>
          <a:bodyPr>
            <a:normAutofit/>
          </a:bodyPr>
          <a:lstStyle>
            <a:lvl1pPr marL="0" indent="0" algn="ctr">
              <a:buNone/>
              <a:defRPr sz="100">
                <a:solidFill>
                  <a:schemeClr val="bg1"/>
                </a:solidFill>
              </a:defRPr>
            </a:lvl1pPr>
          </a:lstStyle>
          <a:p>
            <a:r>
              <a:rPr lang="sv-SE"/>
              <a:t>Klicka på ikonen för att lägga till en bild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36124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 xmlns:p14="http://schemas.microsoft.com/office/powerpoint/2010/main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ext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v-SE"/>
              <a:t>Klicka här för att ändra mall för rubrikformat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</p:spTree>
    <p:extLst>
      <p:ext uri="{BB962C8B-B14F-4D97-AF65-F5344CB8AC3E}">
        <p14:creationId xmlns:p14="http://schemas.microsoft.com/office/powerpoint/2010/main" val="12182203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 xmlns:p14="http://schemas.microsoft.com/office/powerpoint/2010/main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Colored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49799" y="910853"/>
            <a:ext cx="5391655" cy="2081821"/>
          </a:xfrm>
        </p:spPr>
        <p:txBody>
          <a:bodyPr anchor="b" anchorCtr="0"/>
          <a:lstStyle>
            <a:lvl1pPr algn="l">
              <a:defRPr sz="4000">
                <a:solidFill>
                  <a:schemeClr val="bg1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49800" y="3206986"/>
            <a:ext cx="5391654" cy="1314450"/>
          </a:xfrm>
        </p:spPr>
        <p:txBody>
          <a:bodyPr>
            <a:normAutofit/>
          </a:bodyPr>
          <a:lstStyle>
            <a:lvl1pPr marL="0" indent="0" algn="l">
              <a:buNone/>
              <a:defRPr sz="14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/>
              <a:t>Klicka här för att ändra mall för underrubrikformat</a:t>
            </a:r>
            <a:endParaRPr lang="en-US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0" hasCustomPrompt="1"/>
          </p:nvPr>
        </p:nvSpPr>
        <p:spPr>
          <a:xfrm>
            <a:off x="849313" y="4536032"/>
            <a:ext cx="5392737" cy="346075"/>
          </a:xfrm>
        </p:spPr>
        <p:txBody>
          <a:bodyPr anchor="b" anchorCtr="0">
            <a:norm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</a:lstStyle>
          <a:p>
            <a:pPr lvl="0"/>
            <a:r>
              <a:rPr lang="sv-SE" dirty="0" err="1"/>
              <a:t>Additional</a:t>
            </a:r>
            <a:r>
              <a:rPr lang="sv-SE" dirty="0"/>
              <a:t> info</a:t>
            </a:r>
            <a:endParaRPr lang="en-US" dirty="0"/>
          </a:p>
        </p:txBody>
      </p:sp>
      <p:sp>
        <p:nvSpPr>
          <p:cNvPr id="6" name="ClipArt Placeholder 7"/>
          <p:cNvSpPr>
            <a:spLocks noGrp="1"/>
          </p:cNvSpPr>
          <p:nvPr>
            <p:ph type="clipArt" sz="quarter" idx="11"/>
          </p:nvPr>
        </p:nvSpPr>
        <p:spPr>
          <a:xfrm>
            <a:off x="7595866" y="4528090"/>
            <a:ext cx="1247016" cy="410400"/>
          </a:xfrm>
          <a:blipFill rotWithShape="1">
            <a:blip r:embed="rId2"/>
            <a:stretch>
              <a:fillRect/>
            </a:stretch>
          </a:blipFill>
        </p:spPr>
        <p:txBody>
          <a:bodyPr>
            <a:normAutofit/>
          </a:bodyPr>
          <a:lstStyle>
            <a:lvl1pPr marL="0" indent="0">
              <a:buNone/>
              <a:defRPr sz="100">
                <a:solidFill>
                  <a:srgbClr val="FFFFFF"/>
                </a:solidFill>
              </a:defRPr>
            </a:lvl1pPr>
          </a:lstStyle>
          <a:p>
            <a:r>
              <a:rPr lang="sv-SE"/>
              <a:t>Klicka på ikonen för att lägga till onlinebild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14980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 xmlns:p14="http://schemas.microsoft.com/office/powerpoint/2010/main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</p:txBody>
      </p:sp>
    </p:spTree>
    <p:extLst>
      <p:ext uri="{BB962C8B-B14F-4D97-AF65-F5344CB8AC3E}">
        <p14:creationId xmlns:p14="http://schemas.microsoft.com/office/powerpoint/2010/main" val="32203822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 xmlns:p14="http://schemas.microsoft.com/office/powerpoint/2010/main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, Content and image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8511" y="0"/>
            <a:ext cx="2627485" cy="1457119"/>
          </a:xfrm>
        </p:spPr>
        <p:txBody>
          <a:bodyPr anchor="b" anchorCtr="0"/>
          <a:lstStyle>
            <a:lvl1pPr>
              <a:defRPr sz="2000"/>
            </a:lvl1pPr>
          </a:lstStyle>
          <a:p>
            <a:r>
              <a:rPr lang="sv-SE"/>
              <a:t>Klicka här för att ändra mall för rubrikformat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98511" y="1689118"/>
            <a:ext cx="2627485" cy="2880000"/>
          </a:xfrm>
        </p:spPr>
        <p:txBody>
          <a:bodyPr>
            <a:normAutofit/>
          </a:bodyPr>
          <a:lstStyle>
            <a:lvl1pPr>
              <a:defRPr sz="1100"/>
            </a:lvl1pPr>
            <a:lvl2pPr>
              <a:defRPr sz="105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3884613" y="0"/>
            <a:ext cx="5259387" cy="5143500"/>
          </a:xfrm>
        </p:spPr>
        <p:txBody>
          <a:bodyPr anchor="ctr" anchorCtr="0"/>
          <a:lstStyle>
            <a:lvl1pPr marL="0" indent="0" algn="ctr">
              <a:buNone/>
              <a:defRPr/>
            </a:lvl1pPr>
          </a:lstStyle>
          <a:p>
            <a:r>
              <a:rPr lang="sv-SE"/>
              <a:t>Klicka på ikonen för att lägga till en bild</a:t>
            </a:r>
            <a:endParaRPr lang="en-US"/>
          </a:p>
        </p:txBody>
      </p:sp>
      <p:sp>
        <p:nvSpPr>
          <p:cNvPr id="7" name="ClipArt Placeholder 7"/>
          <p:cNvSpPr>
            <a:spLocks noGrp="1"/>
          </p:cNvSpPr>
          <p:nvPr>
            <p:ph type="clipArt" sz="quarter" idx="11"/>
          </p:nvPr>
        </p:nvSpPr>
        <p:spPr>
          <a:xfrm>
            <a:off x="7595866" y="4528090"/>
            <a:ext cx="1247016" cy="410400"/>
          </a:xfrm>
          <a:blipFill rotWithShape="1">
            <a:blip r:embed="rId2"/>
            <a:stretch>
              <a:fillRect/>
            </a:stretch>
          </a:blipFill>
        </p:spPr>
        <p:txBody>
          <a:bodyPr>
            <a:normAutofit/>
          </a:bodyPr>
          <a:lstStyle>
            <a:lvl1pPr marL="0" indent="0">
              <a:buNone/>
              <a:defRPr sz="100">
                <a:solidFill>
                  <a:srgbClr val="FFFFFF"/>
                </a:solidFill>
              </a:defRPr>
            </a:lvl1pPr>
          </a:lstStyle>
          <a:p>
            <a:r>
              <a:rPr lang="sv-SE"/>
              <a:t>Klicka på ikonen för att lägga till onlinebild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73941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 xmlns:p14="http://schemas.microsoft.com/office/powerpoint/2010/main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Content and image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22935" y="0"/>
            <a:ext cx="2627485" cy="1457119"/>
          </a:xfrm>
        </p:spPr>
        <p:txBody>
          <a:bodyPr anchor="b" anchorCtr="0"/>
          <a:lstStyle>
            <a:lvl1pPr>
              <a:defRPr sz="2000"/>
            </a:lvl1pPr>
          </a:lstStyle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922935" y="1689118"/>
            <a:ext cx="2627485" cy="2880000"/>
          </a:xfrm>
        </p:spPr>
        <p:txBody>
          <a:bodyPr>
            <a:normAutofit/>
          </a:bodyPr>
          <a:lstStyle>
            <a:lvl1pPr>
              <a:defRPr sz="1100"/>
            </a:lvl1pPr>
            <a:lvl2pPr>
              <a:defRPr sz="105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5259387" cy="5143500"/>
          </a:xfrm>
        </p:spPr>
        <p:txBody>
          <a:bodyPr anchor="ctr" anchorCtr="0"/>
          <a:lstStyle>
            <a:lvl1pPr marL="0" indent="0" algn="ctr">
              <a:buNone/>
              <a:defRPr/>
            </a:lvl1pPr>
          </a:lstStyle>
          <a:p>
            <a:r>
              <a:rPr lang="sv-SE"/>
              <a:t>Klicka på ikonen för att lägga till en bild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57142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 xmlns:p14="http://schemas.microsoft.com/office/powerpoint/2010/main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vering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144000" cy="5143500"/>
          </a:xfrm>
        </p:spPr>
        <p:txBody>
          <a:bodyPr anchor="ctr" anchorCtr="0"/>
          <a:lstStyle>
            <a:lvl1pPr marL="0" indent="0" algn="ctr">
              <a:buNone/>
              <a:defRPr/>
            </a:lvl1pPr>
          </a:lstStyle>
          <a:p>
            <a:r>
              <a:rPr lang="sv-SE"/>
              <a:t>Klicka på ikonen för att lägga till en bild</a:t>
            </a:r>
            <a:endParaRPr lang="en-US" dirty="0"/>
          </a:p>
        </p:txBody>
      </p:sp>
      <p:sp>
        <p:nvSpPr>
          <p:cNvPr id="4" name="ClipArt Placeholder 7"/>
          <p:cNvSpPr>
            <a:spLocks noGrp="1"/>
          </p:cNvSpPr>
          <p:nvPr>
            <p:ph type="clipArt" sz="quarter" idx="11"/>
          </p:nvPr>
        </p:nvSpPr>
        <p:spPr>
          <a:xfrm>
            <a:off x="7595866" y="4528090"/>
            <a:ext cx="1247016" cy="410400"/>
          </a:xfrm>
          <a:blipFill rotWithShape="1">
            <a:blip r:embed="rId2"/>
            <a:stretch>
              <a:fillRect/>
            </a:stretch>
          </a:blipFill>
        </p:spPr>
        <p:txBody>
          <a:bodyPr>
            <a:normAutofit/>
          </a:bodyPr>
          <a:lstStyle>
            <a:lvl1pPr marL="0" indent="0">
              <a:buNone/>
              <a:defRPr sz="100">
                <a:solidFill>
                  <a:srgbClr val="FFFFFF"/>
                </a:solidFill>
              </a:defRPr>
            </a:lvl1pPr>
          </a:lstStyle>
          <a:p>
            <a:r>
              <a:rPr lang="sv-SE"/>
              <a:t>Klicka på ikonen för att lägga till onlinebild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48628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 xmlns:p14="http://schemas.microsoft.com/office/powerpoint/2010/main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g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32000" y="599870"/>
            <a:ext cx="6480000" cy="3644642"/>
          </a:xfrm>
        </p:spPr>
        <p:txBody>
          <a:bodyPr anchor="ctr" anchorCtr="0"/>
          <a:lstStyle>
            <a:lvl1pPr marL="0" indent="0" algn="ctr">
              <a:spcBef>
                <a:spcPts val="1200"/>
              </a:spcBef>
              <a:buNone/>
              <a:defRPr sz="2800" b="1"/>
            </a:lvl1pPr>
            <a:lvl2pPr marL="0" indent="0" algn="ctr">
              <a:spcBef>
                <a:spcPts val="1200"/>
              </a:spcBef>
              <a:buNone/>
              <a:defRPr/>
            </a:lvl2pPr>
            <a:lvl3pPr marL="0" indent="0" algn="ctr">
              <a:spcBef>
                <a:spcPts val="1200"/>
              </a:spcBef>
              <a:buNone/>
              <a:defRPr/>
            </a:lvl3pPr>
            <a:lvl4pPr marL="0" indent="0" algn="ctr">
              <a:spcBef>
                <a:spcPts val="1200"/>
              </a:spcBef>
              <a:buNone/>
              <a:defRPr/>
            </a:lvl4pPr>
            <a:lvl5pPr marL="0" indent="0" algn="ctr">
              <a:spcBef>
                <a:spcPts val="1200"/>
              </a:spcBef>
              <a:buNone/>
              <a:defRPr/>
            </a:lvl5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</p:spTree>
    <p:extLst>
      <p:ext uri="{BB962C8B-B14F-4D97-AF65-F5344CB8AC3E}">
        <p14:creationId xmlns:p14="http://schemas.microsoft.com/office/powerpoint/2010/main" val="20582800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 xmlns:p14="http://schemas.microsoft.com/office/powerpoint/2010/main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>
        <p:tmplLst>
          <p:tmpl>
            <p:tnLst>
              <p:par>
                <p:cTn presetID="10" presetClass="entr" presetSubtype="0" fill="hold" nodeType="after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ig text Colored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83094" y="593978"/>
            <a:ext cx="6480000" cy="3644642"/>
          </a:xfrm>
        </p:spPr>
        <p:txBody>
          <a:bodyPr anchor="ctr" anchorCtr="0"/>
          <a:lstStyle>
            <a:lvl1pPr marL="0" indent="0" algn="ctr">
              <a:spcBef>
                <a:spcPts val="1200"/>
              </a:spcBef>
              <a:buNone/>
              <a:defRPr sz="2800" b="1">
                <a:solidFill>
                  <a:schemeClr val="bg1"/>
                </a:solidFill>
              </a:defRPr>
            </a:lvl1pPr>
            <a:lvl2pPr marL="0" indent="0" algn="ctr">
              <a:spcBef>
                <a:spcPts val="1200"/>
              </a:spcBef>
              <a:buNone/>
              <a:defRPr>
                <a:solidFill>
                  <a:schemeClr val="bg1"/>
                </a:solidFill>
              </a:defRPr>
            </a:lvl2pPr>
            <a:lvl3pPr marL="0" indent="0" algn="ctr">
              <a:spcBef>
                <a:spcPts val="1200"/>
              </a:spcBef>
              <a:buNone/>
              <a:defRPr>
                <a:solidFill>
                  <a:schemeClr val="bg1"/>
                </a:solidFill>
              </a:defRPr>
            </a:lvl3pPr>
            <a:lvl4pPr marL="0" indent="0" algn="ctr">
              <a:spcBef>
                <a:spcPts val="1200"/>
              </a:spcBef>
              <a:buNone/>
              <a:defRPr>
                <a:solidFill>
                  <a:schemeClr val="bg1"/>
                </a:solidFill>
              </a:defRPr>
            </a:lvl4pPr>
            <a:lvl5pPr marL="0" indent="0" algn="ctr">
              <a:spcBef>
                <a:spcPts val="1200"/>
              </a:spcBef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ClipArt Placeholder 7"/>
          <p:cNvSpPr>
            <a:spLocks noGrp="1"/>
          </p:cNvSpPr>
          <p:nvPr>
            <p:ph type="clipArt" sz="quarter" idx="11"/>
          </p:nvPr>
        </p:nvSpPr>
        <p:spPr>
          <a:xfrm>
            <a:off x="7595866" y="4528090"/>
            <a:ext cx="1247016" cy="410400"/>
          </a:xfrm>
          <a:blipFill rotWithShape="1">
            <a:blip r:embed="rId2"/>
            <a:stretch>
              <a:fillRect/>
            </a:stretch>
          </a:blipFill>
        </p:spPr>
        <p:txBody>
          <a:bodyPr>
            <a:normAutofit/>
          </a:bodyPr>
          <a:lstStyle>
            <a:lvl1pPr marL="0" indent="0">
              <a:buNone/>
              <a:defRPr sz="100">
                <a:solidFill>
                  <a:srgbClr val="FFFFFF"/>
                </a:solidFill>
              </a:defRPr>
            </a:lvl1pPr>
          </a:lstStyle>
          <a:p>
            <a:r>
              <a:rPr lang="sv-SE"/>
              <a:t>Klicka på ikonen för att lägga till onlinebild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97002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 xmlns:p14="http://schemas.microsoft.com/office/powerpoint/2010/main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>
        <p:tmplLst>
          <p:tmpl>
            <p:tnLst>
              <p:par>
                <p:cTn presetID="10" presetClass="entr" presetSubtype="0" fill="hold" nodeType="after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extboxes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>
            <a:spLocks noGrp="1"/>
          </p:cNvSpPr>
          <p:nvPr>
            <p:ph idx="12" hasCustomPrompt="1"/>
          </p:nvPr>
        </p:nvSpPr>
        <p:spPr>
          <a:xfrm>
            <a:off x="3781936" y="1683884"/>
            <a:ext cx="1462642" cy="764191"/>
          </a:xfrm>
          <a:solidFill>
            <a:schemeClr val="accent3"/>
          </a:solidFill>
        </p:spPr>
        <p:txBody>
          <a:bodyPr wrap="square" lIns="216000" tIns="108000" rIns="216000" bIns="90000" anchor="ctr" anchorCtr="1">
            <a:spAutoFit/>
          </a:bodyPr>
          <a:lstStyle>
            <a:lvl1pPr marL="0" indent="0" algn="ctr">
              <a:lnSpc>
                <a:spcPct val="90000"/>
              </a:lnSpc>
              <a:spcBef>
                <a:spcPts val="1200"/>
              </a:spcBef>
              <a:buNone/>
              <a:defRPr sz="4000" b="1">
                <a:solidFill>
                  <a:schemeClr val="bg1"/>
                </a:solidFill>
              </a:defRPr>
            </a:lvl1pPr>
            <a:lvl2pPr marL="0" indent="0" algn="ctr">
              <a:spcBef>
                <a:spcPts val="1200"/>
              </a:spcBef>
              <a:buNone/>
              <a:defRPr>
                <a:solidFill>
                  <a:schemeClr val="bg1"/>
                </a:solidFill>
              </a:defRPr>
            </a:lvl2pPr>
            <a:lvl3pPr marL="0" indent="0" algn="ctr">
              <a:spcBef>
                <a:spcPts val="1200"/>
              </a:spcBef>
              <a:buNone/>
              <a:defRPr>
                <a:solidFill>
                  <a:schemeClr val="bg1"/>
                </a:solidFill>
              </a:defRPr>
            </a:lvl3pPr>
            <a:lvl4pPr marL="0" indent="0" algn="ctr">
              <a:spcBef>
                <a:spcPts val="1200"/>
              </a:spcBef>
              <a:buNone/>
              <a:defRPr>
                <a:solidFill>
                  <a:schemeClr val="bg1"/>
                </a:solidFill>
              </a:defRPr>
            </a:lvl4pPr>
            <a:lvl5pPr marL="0" indent="0" algn="ctr">
              <a:spcBef>
                <a:spcPts val="1200"/>
              </a:spcBef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XXX</a:t>
            </a:r>
          </a:p>
        </p:txBody>
      </p:sp>
      <p:sp>
        <p:nvSpPr>
          <p:cNvPr id="9" name="Content Placeholder 2"/>
          <p:cNvSpPr>
            <a:spLocks noGrp="1"/>
          </p:cNvSpPr>
          <p:nvPr>
            <p:ph idx="13" hasCustomPrompt="1"/>
          </p:nvPr>
        </p:nvSpPr>
        <p:spPr>
          <a:xfrm>
            <a:off x="3928468" y="2375926"/>
            <a:ext cx="1462642" cy="764191"/>
          </a:xfrm>
          <a:solidFill>
            <a:schemeClr val="accent3"/>
          </a:solidFill>
        </p:spPr>
        <p:txBody>
          <a:bodyPr wrap="square" lIns="216000" tIns="108000" rIns="216000" bIns="90000" anchor="ctr" anchorCtr="1">
            <a:spAutoFit/>
          </a:bodyPr>
          <a:lstStyle>
            <a:lvl1pPr marL="0" indent="0" algn="ctr">
              <a:lnSpc>
                <a:spcPct val="90000"/>
              </a:lnSpc>
              <a:spcBef>
                <a:spcPts val="1200"/>
              </a:spcBef>
              <a:buNone/>
              <a:defRPr sz="4000" b="1">
                <a:solidFill>
                  <a:schemeClr val="bg1"/>
                </a:solidFill>
              </a:defRPr>
            </a:lvl1pPr>
            <a:lvl2pPr marL="0" indent="0" algn="ctr">
              <a:spcBef>
                <a:spcPts val="1200"/>
              </a:spcBef>
              <a:buNone/>
              <a:defRPr>
                <a:solidFill>
                  <a:schemeClr val="bg1"/>
                </a:solidFill>
              </a:defRPr>
            </a:lvl2pPr>
            <a:lvl3pPr marL="0" indent="0" algn="ctr">
              <a:spcBef>
                <a:spcPts val="1200"/>
              </a:spcBef>
              <a:buNone/>
              <a:defRPr>
                <a:solidFill>
                  <a:schemeClr val="bg1"/>
                </a:solidFill>
              </a:defRPr>
            </a:lvl3pPr>
            <a:lvl4pPr marL="0" indent="0" algn="ctr">
              <a:spcBef>
                <a:spcPts val="1200"/>
              </a:spcBef>
              <a:buNone/>
              <a:defRPr>
                <a:solidFill>
                  <a:schemeClr val="bg1"/>
                </a:solidFill>
              </a:defRPr>
            </a:lvl4pPr>
            <a:lvl5pPr marL="0" indent="0" algn="ctr">
              <a:spcBef>
                <a:spcPts val="1200"/>
              </a:spcBef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XXX</a:t>
            </a:r>
          </a:p>
        </p:txBody>
      </p:sp>
      <p:sp>
        <p:nvSpPr>
          <p:cNvPr id="6" name="ClipArt Placeholder 7"/>
          <p:cNvSpPr>
            <a:spLocks noGrp="1"/>
          </p:cNvSpPr>
          <p:nvPr>
            <p:ph type="clipArt" sz="quarter" idx="11"/>
          </p:nvPr>
        </p:nvSpPr>
        <p:spPr>
          <a:xfrm>
            <a:off x="7595866" y="4528090"/>
            <a:ext cx="1247016" cy="410400"/>
          </a:xfrm>
          <a:blipFill rotWithShape="1">
            <a:blip r:embed="rId2"/>
            <a:stretch>
              <a:fillRect/>
            </a:stretch>
          </a:blipFill>
        </p:spPr>
        <p:txBody>
          <a:bodyPr>
            <a:normAutofit/>
          </a:bodyPr>
          <a:lstStyle>
            <a:lvl1pPr marL="0" indent="0">
              <a:buNone/>
              <a:defRPr sz="100">
                <a:solidFill>
                  <a:srgbClr val="FFFFFF"/>
                </a:solidFill>
              </a:defRPr>
            </a:lvl1pPr>
          </a:lstStyle>
          <a:p>
            <a:r>
              <a:rPr lang="sv-SE"/>
              <a:t>Klicka på ikonen för att lägga till onlinebild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62837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 xmlns:p14="http://schemas.microsoft.com/office/powerpoint/2010/main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>
        <p:tmplLst>
          <p:tmpl>
            <p:tnLst>
              <p:par>
                <p:cTn presetID="10" presetClass="entr" presetSubtype="0" fill="hold" nodeType="after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9" grpId="0" animBg="1">
        <p:tmplLst>
          <p:tmpl>
            <p:tnLst>
              <p:par>
                <p:cTn presetID="10" presetClass="entr" presetSubtype="0" fill="hold" nodeType="after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9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em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32000" y="599869"/>
            <a:ext cx="64800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32000" y="1689118"/>
            <a:ext cx="6480000" cy="2880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/>
              <a:t>Redigera format för bakgrundstext
Nivå två
Nivå tre
Nivå fyra
Nivå fem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6422" y="4528470"/>
            <a:ext cx="1245459" cy="410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38435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3456" r:id="rId1"/>
    <p:sldLayoutId id="2147493472" r:id="rId2"/>
    <p:sldLayoutId id="2147493457" r:id="rId3"/>
    <p:sldLayoutId id="2147493469" r:id="rId4"/>
    <p:sldLayoutId id="2147493470" r:id="rId5"/>
    <p:sldLayoutId id="2147493471" r:id="rId6"/>
    <p:sldLayoutId id="2147493467" r:id="rId7"/>
    <p:sldLayoutId id="2147493468" r:id="rId8"/>
    <p:sldLayoutId id="2147493491" r:id="rId9"/>
    <p:sldLayoutId id="2147493474" r:id="rId10"/>
    <p:sldLayoutId id="2147493459" r:id="rId11"/>
    <p:sldLayoutId id="2147493460" r:id="rId12"/>
    <p:sldLayoutId id="2147493462" r:id="rId13"/>
    <p:sldLayoutId id="2147493473" r:id="rId14"/>
    <p:sldLayoutId id="2147493490" r:id="rId15"/>
    <p:sldLayoutId id="2147493463" r:id="rId16"/>
  </p:sldLayoutIdLst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 xmlns:p14="http://schemas.microsoft.com/office/powerpoint/2010/main">
        <p:fade/>
      </p:transition>
    </mc:Fallback>
  </mc:AlternateContent>
  <p:txStyles>
    <p:titleStyle>
      <a:lvl1pPr algn="l" defTabSz="457200" rtl="0" eaLnBrk="1" latinLnBrk="0" hangingPunct="1">
        <a:spcBef>
          <a:spcPct val="0"/>
        </a:spcBef>
        <a:buNone/>
        <a:defRPr sz="28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80000" indent="-180000" algn="l" defTabSz="457200" rtl="0" eaLnBrk="1" latinLnBrk="0" hangingPunct="1">
        <a:lnSpc>
          <a:spcPct val="110000"/>
        </a:lnSpc>
        <a:spcBef>
          <a:spcPts val="12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540000" indent="-180000" algn="l" defTabSz="457200" rtl="0" eaLnBrk="1" latinLnBrk="0" hangingPunct="1">
        <a:lnSpc>
          <a:spcPct val="110000"/>
        </a:lnSpc>
        <a:spcBef>
          <a:spcPts val="800"/>
        </a:spcBef>
        <a:buFont typeface="Arial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900000" indent="-180000" algn="l" defTabSz="457200" rtl="0" eaLnBrk="1" latinLnBrk="0" hangingPunct="1">
        <a:lnSpc>
          <a:spcPct val="110000"/>
        </a:lnSpc>
        <a:spcBef>
          <a:spcPts val="600"/>
        </a:spcBef>
        <a:buFont typeface="Arial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260000" indent="-180000" algn="l" defTabSz="457200" rtl="0" eaLnBrk="1" latinLnBrk="0" hangingPunct="1">
        <a:lnSpc>
          <a:spcPct val="110000"/>
        </a:lnSpc>
        <a:spcBef>
          <a:spcPts val="400"/>
        </a:spcBef>
        <a:buFont typeface="Arial"/>
        <a:buChar char="–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620000" indent="-180000" algn="l" defTabSz="457200" rtl="0" eaLnBrk="1" latinLnBrk="0" hangingPunct="1">
        <a:lnSpc>
          <a:spcPct val="110000"/>
        </a:lnSpc>
        <a:spcBef>
          <a:spcPts val="400"/>
        </a:spcBef>
        <a:buFont typeface="Arial"/>
        <a:buChar char="»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5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foretagande.se/Affarsplanen.html" TargetMode="Externa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3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1920x1080_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" name="Picture Placeholder 1"/>
          <p:cNvSpPr>
            <a:spLocks noGrp="1"/>
          </p:cNvSpPr>
          <p:nvPr>
            <p:ph type="pic" sz="quarter" idx="10"/>
          </p:nvPr>
        </p:nvSpPr>
        <p:spPr/>
      </p:sp>
    </p:spTree>
    <p:extLst>
      <p:ext uri="{BB962C8B-B14F-4D97-AF65-F5344CB8AC3E}">
        <p14:creationId xmlns:p14="http://schemas.microsoft.com/office/powerpoint/2010/main" val="12834185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 xmlns:p14="http://schemas.microsoft.com/office/powerpoint/2010/main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Text Box 1">
            <a:extLst>
              <a:ext uri="{FF2B5EF4-FFF2-40B4-BE49-F238E27FC236}">
                <a16:creationId xmlns:a16="http://schemas.microsoft.com/office/drawing/2014/main" id="{D8B5FFD2-603E-834C-8006-17DEA7E768A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85900" y="205979"/>
            <a:ext cx="5715000" cy="857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buClrTx/>
              <a:buFontTx/>
              <a:buNone/>
            </a:pPr>
            <a:r>
              <a:rPr lang="sv-SE" altLang="sv-SE" sz="3450">
                <a:solidFill>
                  <a:srgbClr val="465E9C"/>
                </a:solidFill>
              </a:rPr>
              <a:t>Nu är ansatsen analyserad</a:t>
            </a:r>
          </a:p>
        </p:txBody>
      </p:sp>
      <p:pic>
        <p:nvPicPr>
          <p:cNvPr id="11266" name="Picture 2">
            <a:extLst>
              <a:ext uri="{FF2B5EF4-FFF2-40B4-BE49-F238E27FC236}">
                <a16:creationId xmlns:a16="http://schemas.microsoft.com/office/drawing/2014/main" id="{627CE140-C74A-9E41-81A6-0E3D71474A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0657" b="-10657"/>
          <a:stretch>
            <a:fillRect/>
          </a:stretch>
        </p:blipFill>
        <p:spPr bwMode="auto">
          <a:xfrm>
            <a:off x="1527572" y="1050131"/>
            <a:ext cx="2857500" cy="3086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 t="-10657" b="-10657"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1267" name="Text Box 3">
            <a:extLst>
              <a:ext uri="{FF2B5EF4-FFF2-40B4-BE49-F238E27FC236}">
                <a16:creationId xmlns:a16="http://schemas.microsoft.com/office/drawing/2014/main" id="{01F8ABC8-0401-2E43-ABAF-E90DAB2AED5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57700" y="1152526"/>
            <a:ext cx="2743200" cy="34420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 marL="341313" indent="-228600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ts val="413"/>
              </a:spcBef>
              <a:buClr>
                <a:srgbClr val="FDA023"/>
              </a:buClr>
              <a:buFont typeface="Arial" panose="020B0604020202020204" pitchFamily="34" charset="0"/>
              <a:buChar char="•"/>
            </a:pPr>
            <a:r>
              <a:rPr lang="sv-SE" altLang="sv-SE" sz="1650">
                <a:latin typeface="Calibri" panose="020F0502020204030204" pitchFamily="34" charset="0"/>
              </a:rPr>
              <a:t>Gå vidare när man har </a:t>
            </a:r>
            <a:r>
              <a:rPr lang="sv-SE" altLang="sv-SE" sz="1650" i="1">
                <a:latin typeface="Calibri" panose="020F0502020204030204" pitchFamily="34" charset="0"/>
              </a:rPr>
              <a:t>tillräcklig</a:t>
            </a:r>
            <a:r>
              <a:rPr lang="sv-SE" altLang="sv-SE" sz="1650">
                <a:latin typeface="Calibri" panose="020F0502020204030204" pitchFamily="34" charset="0"/>
              </a:rPr>
              <a:t> kunskap</a:t>
            </a:r>
          </a:p>
          <a:p>
            <a:pPr>
              <a:spcBef>
                <a:spcPts val="413"/>
              </a:spcBef>
              <a:buClr>
                <a:srgbClr val="FDA023"/>
              </a:buClr>
              <a:buFont typeface="Arial" panose="020B0604020202020204" pitchFamily="34" charset="0"/>
              <a:buChar char="•"/>
            </a:pPr>
            <a:r>
              <a:rPr lang="sv-SE" altLang="sv-SE" sz="1650">
                <a:latin typeface="Calibri" panose="020F0502020204030204" pitchFamily="34" charset="0"/>
              </a:rPr>
              <a:t>Dags att börja tänka på </a:t>
            </a:r>
            <a:r>
              <a:rPr lang="sv-SE" altLang="sv-SE" sz="1650" i="1">
                <a:latin typeface="Calibri" panose="020F0502020204030204" pitchFamily="34" charset="0"/>
              </a:rPr>
              <a:t>produktmål </a:t>
            </a:r>
            <a:r>
              <a:rPr lang="sv-SE" altLang="sv-SE" sz="1650">
                <a:latin typeface="Calibri" panose="020F0502020204030204" pitchFamily="34" charset="0"/>
              </a:rPr>
              <a:t>= vad skall vara projektets slutgiltiga produkt</a:t>
            </a:r>
          </a:p>
          <a:p>
            <a:pPr>
              <a:spcBef>
                <a:spcPts val="413"/>
              </a:spcBef>
              <a:buClr>
                <a:srgbClr val="FDA023"/>
              </a:buClr>
              <a:buFont typeface="Arial" panose="020B0604020202020204" pitchFamily="34" charset="0"/>
              <a:buChar char="•"/>
            </a:pPr>
            <a:r>
              <a:rPr lang="sv-SE" altLang="sv-SE" sz="1650" i="1">
                <a:latin typeface="Calibri" panose="020F0502020204030204" pitchFamily="34" charset="0"/>
              </a:rPr>
              <a:t>Hur skall detta definieras?</a:t>
            </a:r>
          </a:p>
          <a:p>
            <a:pPr>
              <a:spcBef>
                <a:spcPts val="413"/>
              </a:spcBef>
              <a:buClr>
                <a:srgbClr val="FDA023"/>
              </a:buClr>
              <a:buFont typeface="Arial" panose="020B0604020202020204" pitchFamily="34" charset="0"/>
              <a:buChar char="•"/>
            </a:pPr>
            <a:r>
              <a:rPr lang="sv-SE" altLang="sv-SE" sz="1650">
                <a:latin typeface="Calibri" panose="020F0502020204030204" pitchFamily="34" charset="0"/>
              </a:rPr>
              <a:t>Samt projektets </a:t>
            </a:r>
            <a:r>
              <a:rPr lang="sv-SE" altLang="sv-SE" sz="1650" i="1">
                <a:latin typeface="Calibri" panose="020F0502020204030204" pitchFamily="34" charset="0"/>
              </a:rPr>
              <a:t>effektmål </a:t>
            </a:r>
            <a:r>
              <a:rPr lang="sv-SE" altLang="sv-SE" sz="1650">
                <a:latin typeface="Calibri" panose="020F0502020204030204" pitchFamily="34" charset="0"/>
              </a:rPr>
              <a:t>= vad skall vara projektets långsiktiga konsekvenser</a:t>
            </a:r>
          </a:p>
          <a:p>
            <a:pPr>
              <a:spcBef>
                <a:spcPts val="413"/>
              </a:spcBef>
              <a:buClr>
                <a:srgbClr val="FDA023"/>
              </a:buClr>
              <a:buFont typeface="Arial" panose="020B0604020202020204" pitchFamily="34" charset="0"/>
              <a:buChar char="•"/>
            </a:pPr>
            <a:r>
              <a:rPr lang="sv-SE" altLang="sv-SE" sz="1650">
                <a:latin typeface="Calibri" panose="020F0502020204030204" pitchFamily="34" charset="0"/>
              </a:rPr>
              <a:t>I stora drag </a:t>
            </a:r>
            <a:r>
              <a:rPr lang="en-US" altLang="sv-SE" sz="1650">
                <a:latin typeface="Calibri" panose="020F0502020204030204" pitchFamily="34" charset="0"/>
              </a:rPr>
              <a:t>–</a:t>
            </a:r>
            <a:r>
              <a:rPr lang="sv-SE" altLang="sv-SE" sz="1650">
                <a:latin typeface="Calibri" panose="020F0502020204030204" pitchFamily="34" charset="0"/>
              </a:rPr>
              <a:t> inte på detaljnivå</a:t>
            </a:r>
          </a:p>
        </p:txBody>
      </p:sp>
    </p:spTree>
    <p:extLst>
      <p:ext uri="{BB962C8B-B14F-4D97-AF65-F5344CB8AC3E}">
        <p14:creationId xmlns:p14="http://schemas.microsoft.com/office/powerpoint/2010/main" val="3724445474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9" name="Text Box 1">
            <a:extLst>
              <a:ext uri="{FF2B5EF4-FFF2-40B4-BE49-F238E27FC236}">
                <a16:creationId xmlns:a16="http://schemas.microsoft.com/office/drawing/2014/main" id="{6A2FF072-1CE4-3348-AE9D-4CB24A87BCF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85900" y="205979"/>
            <a:ext cx="5715000" cy="857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buClrTx/>
              <a:buFontTx/>
              <a:buNone/>
            </a:pPr>
            <a:r>
              <a:rPr lang="sv-SE" altLang="sv-SE" sz="3450">
                <a:solidFill>
                  <a:srgbClr val="465E9C"/>
                </a:solidFill>
              </a:rPr>
              <a:t>Resursbehov</a:t>
            </a:r>
          </a:p>
        </p:txBody>
      </p:sp>
      <p:pic>
        <p:nvPicPr>
          <p:cNvPr id="12290" name="Picture 2">
            <a:extLst>
              <a:ext uri="{FF2B5EF4-FFF2-40B4-BE49-F238E27FC236}">
                <a16:creationId xmlns:a16="http://schemas.microsoft.com/office/drawing/2014/main" id="{6C827617-F32A-9241-9610-3778CA3195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394" b="19394"/>
          <a:stretch>
            <a:fillRect/>
          </a:stretch>
        </p:blipFill>
        <p:spPr bwMode="auto">
          <a:xfrm>
            <a:off x="1485900" y="1152526"/>
            <a:ext cx="2743200" cy="34420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 t="19394" b="19394"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2291" name="Text Box 3">
            <a:extLst>
              <a:ext uri="{FF2B5EF4-FFF2-40B4-BE49-F238E27FC236}">
                <a16:creationId xmlns:a16="http://schemas.microsoft.com/office/drawing/2014/main" id="{1B46D357-E448-E940-B0D5-BD437A3205F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57700" y="1152525"/>
            <a:ext cx="2743200" cy="19597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 marL="341313" indent="-228600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ts val="375"/>
              </a:spcBef>
              <a:buClr>
                <a:srgbClr val="FDA023"/>
              </a:buClr>
              <a:buFont typeface="Arial" panose="020B0604020202020204" pitchFamily="34" charset="0"/>
              <a:buChar char="•"/>
            </a:pPr>
            <a:r>
              <a:rPr lang="sv-SE" altLang="sv-SE" sz="1500">
                <a:latin typeface="Calibri" panose="020F0502020204030204" pitchFamily="34" charset="0"/>
              </a:rPr>
              <a:t>Vilka kompetenser kommer att behövas? Var kan vi hitta dessa?</a:t>
            </a:r>
          </a:p>
          <a:p>
            <a:pPr>
              <a:spcBef>
                <a:spcPts val="375"/>
              </a:spcBef>
              <a:buClr>
                <a:srgbClr val="FDA023"/>
              </a:buClr>
              <a:buFont typeface="Arial" panose="020B0604020202020204" pitchFamily="34" charset="0"/>
              <a:buChar char="•"/>
            </a:pPr>
            <a:r>
              <a:rPr lang="sv-SE" altLang="sv-SE" sz="1500">
                <a:latin typeface="Calibri" panose="020F0502020204030204" pitchFamily="34" charset="0"/>
              </a:rPr>
              <a:t>Vilka resurser i stort kommer att behövas? Var kan vi finna dessa?</a:t>
            </a:r>
          </a:p>
          <a:p>
            <a:pPr>
              <a:spcBef>
                <a:spcPts val="375"/>
              </a:spcBef>
              <a:buClr>
                <a:srgbClr val="FDA023"/>
              </a:buClr>
              <a:buFont typeface="Arial" panose="020B0604020202020204" pitchFamily="34" charset="0"/>
              <a:buChar char="•"/>
            </a:pPr>
            <a:r>
              <a:rPr lang="sv-SE" altLang="sv-SE" sz="1500" i="1">
                <a:latin typeface="Calibri" panose="020F0502020204030204" pitchFamily="34" charset="0"/>
              </a:rPr>
              <a:t>Finansiering</a:t>
            </a:r>
            <a:r>
              <a:rPr lang="sv-SE" altLang="sv-SE" sz="1500">
                <a:latin typeface="Calibri" panose="020F0502020204030204" pitchFamily="34" charset="0"/>
              </a:rPr>
              <a:t>? </a:t>
            </a:r>
          </a:p>
        </p:txBody>
      </p:sp>
    </p:spTree>
    <p:extLst>
      <p:ext uri="{BB962C8B-B14F-4D97-AF65-F5344CB8AC3E}">
        <p14:creationId xmlns:p14="http://schemas.microsoft.com/office/powerpoint/2010/main" val="1586076735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Text Box 1">
            <a:extLst>
              <a:ext uri="{FF2B5EF4-FFF2-40B4-BE49-F238E27FC236}">
                <a16:creationId xmlns:a16="http://schemas.microsoft.com/office/drawing/2014/main" id="{5B50E1FD-826F-114B-8C2F-F1FE4951E62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85900" y="205979"/>
            <a:ext cx="5715000" cy="857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buClrTx/>
              <a:buFontTx/>
              <a:buNone/>
            </a:pPr>
            <a:r>
              <a:rPr lang="sv-SE" altLang="sv-SE" sz="3450">
                <a:solidFill>
                  <a:srgbClr val="465E9C"/>
                </a:solidFill>
              </a:rPr>
              <a:t>Vilka skall vara med?</a:t>
            </a:r>
          </a:p>
        </p:txBody>
      </p:sp>
      <p:sp>
        <p:nvSpPr>
          <p:cNvPr id="13314" name="Text Box 2">
            <a:extLst>
              <a:ext uri="{FF2B5EF4-FFF2-40B4-BE49-F238E27FC236}">
                <a16:creationId xmlns:a16="http://schemas.microsoft.com/office/drawing/2014/main" id="{571E66BF-E849-4440-ADBA-18677F447BF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85900" y="1545431"/>
            <a:ext cx="2743200" cy="1404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 marL="341313" indent="-228600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ts val="375"/>
              </a:spcBef>
              <a:buClr>
                <a:srgbClr val="FDA023"/>
              </a:buClr>
              <a:buFont typeface="Arial" panose="020B0604020202020204" pitchFamily="34" charset="0"/>
              <a:buChar char="•"/>
            </a:pPr>
            <a:r>
              <a:rPr lang="sv-SE" altLang="sv-SE" sz="1500">
                <a:latin typeface="Calibri" panose="020F0502020204030204" pitchFamily="34" charset="0"/>
              </a:rPr>
              <a:t>Hur kan de bidra?</a:t>
            </a:r>
          </a:p>
          <a:p>
            <a:pPr>
              <a:spcBef>
                <a:spcPts val="375"/>
              </a:spcBef>
              <a:buClr>
                <a:srgbClr val="FDA023"/>
              </a:buClr>
              <a:buFont typeface="Arial" panose="020B0604020202020204" pitchFamily="34" charset="0"/>
              <a:buChar char="•"/>
            </a:pPr>
            <a:r>
              <a:rPr lang="sv-SE" altLang="sv-SE" sz="1500">
                <a:latin typeface="Calibri" panose="020F0502020204030204" pitchFamily="34" charset="0"/>
              </a:rPr>
              <a:t>Vilken roll skall de spela?</a:t>
            </a:r>
          </a:p>
          <a:p>
            <a:pPr>
              <a:spcBef>
                <a:spcPts val="375"/>
              </a:spcBef>
              <a:buClr>
                <a:srgbClr val="FDA023"/>
              </a:buClr>
              <a:buFont typeface="Arial" panose="020B0604020202020204" pitchFamily="34" charset="0"/>
              <a:buChar char="•"/>
            </a:pPr>
            <a:r>
              <a:rPr lang="sv-SE" altLang="sv-SE" sz="1500">
                <a:latin typeface="Calibri" panose="020F0502020204030204" pitchFamily="34" charset="0"/>
              </a:rPr>
              <a:t>Vilken roll skall jag spela?</a:t>
            </a:r>
          </a:p>
          <a:p>
            <a:pPr>
              <a:spcBef>
                <a:spcPts val="375"/>
              </a:spcBef>
              <a:buClr>
                <a:srgbClr val="FDA023"/>
              </a:buClr>
              <a:buFont typeface="Arial" panose="020B0604020202020204" pitchFamily="34" charset="0"/>
              <a:buChar char="•"/>
            </a:pPr>
            <a:r>
              <a:rPr lang="sv-SE" altLang="sv-SE" sz="1500">
                <a:latin typeface="Calibri" panose="020F0502020204030204" pitchFamily="34" charset="0"/>
              </a:rPr>
              <a:t>(Förankra i sin organisation)</a:t>
            </a:r>
          </a:p>
        </p:txBody>
      </p:sp>
      <p:sp>
        <p:nvSpPr>
          <p:cNvPr id="13315" name="Text Box 3">
            <a:extLst>
              <a:ext uri="{FF2B5EF4-FFF2-40B4-BE49-F238E27FC236}">
                <a16:creationId xmlns:a16="http://schemas.microsoft.com/office/drawing/2014/main" id="{E2F8861B-2C3B-EC4E-B924-9663F0C9912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43200" y="4000500"/>
            <a:ext cx="3771900" cy="4863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67500" tIns="35100" rIns="67500" bIns="35100">
            <a:spAutoFit/>
          </a:bodyPr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buClrTx/>
              <a:buFontTx/>
              <a:buNone/>
            </a:pPr>
            <a:r>
              <a:rPr lang="sv-SE" altLang="sv-SE" sz="1350" i="1">
                <a:latin typeface="Calibri" panose="020F0502020204030204" pitchFamily="34" charset="0"/>
              </a:rPr>
              <a:t>Nu kan det vara dags att ge sig på att göra en projektplan/projektansökan!</a:t>
            </a:r>
          </a:p>
        </p:txBody>
      </p:sp>
      <p:pic>
        <p:nvPicPr>
          <p:cNvPr id="13316" name="Picture 4">
            <a:extLst>
              <a:ext uri="{FF2B5EF4-FFF2-40B4-BE49-F238E27FC236}">
                <a16:creationId xmlns:a16="http://schemas.microsoft.com/office/drawing/2014/main" id="{FE054D3A-EC09-B042-902E-AE643834AF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30821" b="-30821"/>
          <a:stretch>
            <a:fillRect/>
          </a:stretch>
        </p:blipFill>
        <p:spPr bwMode="auto">
          <a:xfrm>
            <a:off x="4405313" y="903685"/>
            <a:ext cx="2857500" cy="3086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 t="-30821" b="-30821"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45606649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Text Box 1">
            <a:extLst>
              <a:ext uri="{FF2B5EF4-FFF2-40B4-BE49-F238E27FC236}">
                <a16:creationId xmlns:a16="http://schemas.microsoft.com/office/drawing/2014/main" id="{515F3B03-B11A-5342-9218-1AC1C07698C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57350" y="1428751"/>
            <a:ext cx="5657850" cy="19454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b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49263" fontAlgn="base">
              <a:spcBef>
                <a:spcPts val="8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49263" fontAlgn="base">
              <a:spcBef>
                <a:spcPts val="8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49263" fontAlgn="base">
              <a:spcBef>
                <a:spcPts val="8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49263" fontAlgn="base">
              <a:spcBef>
                <a:spcPts val="8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sv-SE" altLang="sv-SE" sz="4950">
                <a:solidFill>
                  <a:srgbClr val="465E9C"/>
                </a:solidFill>
                <a:latin typeface="Cambria" panose="02040503050406030204" pitchFamily="18" charset="0"/>
              </a:rPr>
              <a:t>Planering och organisering </a:t>
            </a:r>
          </a:p>
        </p:txBody>
      </p:sp>
    </p:spTree>
    <p:extLst>
      <p:ext uri="{BB962C8B-B14F-4D97-AF65-F5344CB8AC3E}">
        <p14:creationId xmlns:p14="http://schemas.microsoft.com/office/powerpoint/2010/main" val="2605630182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Text Box 1">
            <a:extLst>
              <a:ext uri="{FF2B5EF4-FFF2-40B4-BE49-F238E27FC236}">
                <a16:creationId xmlns:a16="http://schemas.microsoft.com/office/drawing/2014/main" id="{6BDB822C-8EE7-4241-8CF2-1157676AEED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85900" y="205979"/>
            <a:ext cx="5715000" cy="857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49263" fontAlgn="base">
              <a:spcBef>
                <a:spcPts val="8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49263" fontAlgn="base">
              <a:spcBef>
                <a:spcPts val="8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49263" fontAlgn="base">
              <a:spcBef>
                <a:spcPts val="8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49263" fontAlgn="base">
              <a:spcBef>
                <a:spcPts val="8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sv-SE" altLang="sv-SE" sz="3450">
                <a:solidFill>
                  <a:srgbClr val="465E9C"/>
                </a:solidFill>
                <a:latin typeface="Calibri" panose="020F0502020204030204" pitchFamily="34" charset="0"/>
              </a:rPr>
              <a:t>Planering tar tid…</a:t>
            </a:r>
          </a:p>
        </p:txBody>
      </p:sp>
      <p:pic>
        <p:nvPicPr>
          <p:cNvPr id="4098" name="Picture 2">
            <a:extLst>
              <a:ext uri="{FF2B5EF4-FFF2-40B4-BE49-F238E27FC236}">
                <a16:creationId xmlns:a16="http://schemas.microsoft.com/office/drawing/2014/main" id="{D07374E2-EA55-634F-98DD-2B350B75FE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42181" r="32402" b="-42181"/>
          <a:stretch>
            <a:fillRect/>
          </a:stretch>
        </p:blipFill>
        <p:spPr bwMode="auto">
          <a:xfrm>
            <a:off x="1421892" y="229531"/>
            <a:ext cx="5052060" cy="47079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 t="-42181" r="32402" b="-42181"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39308773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Text Box 1">
            <a:extLst>
              <a:ext uri="{FF2B5EF4-FFF2-40B4-BE49-F238E27FC236}">
                <a16:creationId xmlns:a16="http://schemas.microsoft.com/office/drawing/2014/main" id="{A2686C27-E65D-1748-BA4F-15B72DFC5E0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85900" y="205979"/>
            <a:ext cx="5715000" cy="857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49263" fontAlgn="base">
              <a:spcBef>
                <a:spcPts val="8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49263" fontAlgn="base">
              <a:spcBef>
                <a:spcPts val="8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49263" fontAlgn="base">
              <a:spcBef>
                <a:spcPts val="8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49263" fontAlgn="base">
              <a:spcBef>
                <a:spcPts val="8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sv-SE" altLang="sv-SE" sz="3450">
                <a:solidFill>
                  <a:srgbClr val="465E9C"/>
                </a:solidFill>
                <a:latin typeface="Cambria" panose="02040503050406030204" pitchFamily="18" charset="0"/>
              </a:rPr>
              <a:t>Syftet med planering</a:t>
            </a:r>
          </a:p>
        </p:txBody>
      </p:sp>
      <p:sp>
        <p:nvSpPr>
          <p:cNvPr id="5122" name="Text Box 2">
            <a:extLst>
              <a:ext uri="{FF2B5EF4-FFF2-40B4-BE49-F238E27FC236}">
                <a16:creationId xmlns:a16="http://schemas.microsoft.com/office/drawing/2014/main" id="{5BA59636-1676-E149-B659-B4B2F564906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71650" y="1482710"/>
            <a:ext cx="5429250" cy="3086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 marL="341313" indent="-228600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49263" fontAlgn="base">
              <a:spcBef>
                <a:spcPts val="8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49263" fontAlgn="base">
              <a:spcBef>
                <a:spcPts val="8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49263" fontAlgn="base">
              <a:spcBef>
                <a:spcPts val="8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49263" fontAlgn="base">
              <a:spcBef>
                <a:spcPts val="8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ts val="450"/>
              </a:spcBef>
              <a:buClr>
                <a:srgbClr val="FDA023"/>
              </a:buClr>
              <a:buFont typeface="Arial" panose="020B0604020202020204" pitchFamily="34" charset="0"/>
              <a:buChar char="•"/>
            </a:pPr>
            <a:r>
              <a:rPr lang="sv-SE" altLang="sv-SE" sz="1800" dirty="0">
                <a:latin typeface="Calibri" panose="020F0502020204030204" pitchFamily="34" charset="0"/>
              </a:rPr>
              <a:t>Att hantera osäkerhet </a:t>
            </a:r>
            <a:r>
              <a:rPr lang="en-US" altLang="sv-SE" sz="1800" i="1" dirty="0">
                <a:latin typeface="Calibri" panose="020F0502020204030204" pitchFamily="34" charset="0"/>
              </a:rPr>
              <a:t>&gt;</a:t>
            </a:r>
            <a:r>
              <a:rPr lang="sv-SE" altLang="sv-SE" sz="1800" i="1" dirty="0">
                <a:latin typeface="Calibri" panose="020F0502020204030204" pitchFamily="34" charset="0"/>
              </a:rPr>
              <a:t> ju mindre osäkerhet man kan acceptera i ett projekt, desto mer detaljplanering behövs</a:t>
            </a:r>
          </a:p>
          <a:p>
            <a:pPr>
              <a:spcBef>
                <a:spcPts val="450"/>
              </a:spcBef>
              <a:buClr>
                <a:srgbClr val="FDA023"/>
              </a:buClr>
              <a:buFont typeface="Arial" panose="020B0604020202020204" pitchFamily="34" charset="0"/>
              <a:buChar char="•"/>
            </a:pPr>
            <a:r>
              <a:rPr lang="sv-SE" altLang="sv-SE" sz="1800" dirty="0">
                <a:latin typeface="Calibri" panose="020F0502020204030204" pitchFamily="34" charset="0"/>
              </a:rPr>
              <a:t>VAKSAMHET så att inte planeringen dödar kreativiteten</a:t>
            </a:r>
          </a:p>
          <a:p>
            <a:pPr>
              <a:spcBef>
                <a:spcPts val="450"/>
              </a:spcBef>
              <a:buClr>
                <a:srgbClr val="FDA023"/>
              </a:buClr>
              <a:buFont typeface="Arial" panose="020B0604020202020204" pitchFamily="34" charset="0"/>
              <a:buChar char="•"/>
            </a:pPr>
            <a:r>
              <a:rPr lang="sv-SE" altLang="sv-SE" sz="1800" dirty="0">
                <a:latin typeface="Calibri" panose="020F0502020204030204" pitchFamily="34" charset="0"/>
              </a:rPr>
              <a:t>Överblick</a:t>
            </a:r>
          </a:p>
          <a:p>
            <a:pPr>
              <a:spcBef>
                <a:spcPts val="450"/>
              </a:spcBef>
              <a:buClr>
                <a:srgbClr val="FDA023"/>
              </a:buClr>
              <a:buFont typeface="Arial" panose="020B0604020202020204" pitchFamily="34" charset="0"/>
              <a:buChar char="•"/>
            </a:pPr>
            <a:r>
              <a:rPr lang="sv-SE" altLang="sv-SE" sz="1800" dirty="0">
                <a:latin typeface="Calibri" panose="020F0502020204030204" pitchFamily="34" charset="0"/>
              </a:rPr>
              <a:t>Struktur, organisation</a:t>
            </a:r>
          </a:p>
          <a:p>
            <a:pPr>
              <a:spcBef>
                <a:spcPts val="450"/>
              </a:spcBef>
              <a:buClr>
                <a:srgbClr val="FDA023"/>
              </a:buClr>
              <a:buFont typeface="Arial" panose="020B0604020202020204" pitchFamily="34" charset="0"/>
              <a:buChar char="•"/>
            </a:pPr>
            <a:r>
              <a:rPr lang="sv-SE" altLang="sv-SE" sz="1800" dirty="0">
                <a:latin typeface="Calibri" panose="020F0502020204030204" pitchFamily="34" charset="0"/>
              </a:rPr>
              <a:t>Kommunikation</a:t>
            </a:r>
          </a:p>
          <a:p>
            <a:pPr>
              <a:spcBef>
                <a:spcPts val="450"/>
              </a:spcBef>
              <a:buClr>
                <a:srgbClr val="FDA023"/>
              </a:buClr>
              <a:buFont typeface="Arial" panose="020B0604020202020204" pitchFamily="34" charset="0"/>
              <a:buChar char="•"/>
            </a:pPr>
            <a:r>
              <a:rPr lang="sv-SE" altLang="sv-SE" sz="1800" dirty="0">
                <a:latin typeface="Calibri" panose="020F0502020204030204" pitchFamily="34" charset="0"/>
              </a:rPr>
              <a:t>Resursfördelning</a:t>
            </a:r>
          </a:p>
          <a:p>
            <a:pPr>
              <a:spcBef>
                <a:spcPts val="413"/>
              </a:spcBef>
              <a:buClr>
                <a:srgbClr val="FDA023"/>
              </a:buClr>
            </a:pPr>
            <a:endParaRPr lang="sv-SE" altLang="sv-SE" sz="1650" dirty="0"/>
          </a:p>
          <a:p>
            <a:pPr>
              <a:spcBef>
                <a:spcPts val="413"/>
              </a:spcBef>
              <a:buClr>
                <a:srgbClr val="FDA023"/>
              </a:buClr>
            </a:pPr>
            <a:endParaRPr lang="sv-SE" altLang="sv-SE" sz="1650" dirty="0"/>
          </a:p>
        </p:txBody>
      </p:sp>
    </p:spTree>
    <p:extLst>
      <p:ext uri="{BB962C8B-B14F-4D97-AF65-F5344CB8AC3E}">
        <p14:creationId xmlns:p14="http://schemas.microsoft.com/office/powerpoint/2010/main" val="1841979043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Text Box 1">
            <a:extLst>
              <a:ext uri="{FF2B5EF4-FFF2-40B4-BE49-F238E27FC236}">
                <a16:creationId xmlns:a16="http://schemas.microsoft.com/office/drawing/2014/main" id="{AB4754B4-2D90-C644-9147-AB7A133B5A7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85900" y="205979"/>
            <a:ext cx="5715000" cy="857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49263" fontAlgn="base">
              <a:spcBef>
                <a:spcPts val="8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49263" fontAlgn="base">
              <a:spcBef>
                <a:spcPts val="8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49263" fontAlgn="base">
              <a:spcBef>
                <a:spcPts val="8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49263" fontAlgn="base">
              <a:spcBef>
                <a:spcPts val="8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sv-SE" altLang="sv-SE" sz="3450">
                <a:solidFill>
                  <a:srgbClr val="465E9C"/>
                </a:solidFill>
                <a:latin typeface="Cambria" panose="02040503050406030204" pitchFamily="18" charset="0"/>
              </a:rPr>
              <a:t>Övergripande projektplan</a:t>
            </a:r>
          </a:p>
        </p:txBody>
      </p:sp>
      <p:sp>
        <p:nvSpPr>
          <p:cNvPr id="6146" name="Text Box 2">
            <a:extLst>
              <a:ext uri="{FF2B5EF4-FFF2-40B4-BE49-F238E27FC236}">
                <a16:creationId xmlns:a16="http://schemas.microsoft.com/office/drawing/2014/main" id="{572B07A3-5BF3-074B-94E6-441CD699843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28775" y="1418702"/>
            <a:ext cx="5429250" cy="3086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 marL="341313" indent="-228600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49263" fontAlgn="base">
              <a:spcBef>
                <a:spcPts val="8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49263" fontAlgn="base">
              <a:spcBef>
                <a:spcPts val="8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49263" fontAlgn="base">
              <a:spcBef>
                <a:spcPts val="8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49263" fontAlgn="base">
              <a:spcBef>
                <a:spcPts val="8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ts val="450"/>
              </a:spcBef>
              <a:buClr>
                <a:srgbClr val="FDA023"/>
              </a:buClr>
              <a:buFont typeface="Arial" panose="020B0604020202020204" pitchFamily="34" charset="0"/>
              <a:buChar char="•"/>
            </a:pPr>
            <a:r>
              <a:rPr lang="sv-SE" altLang="sv-SE" sz="1800" dirty="0">
                <a:latin typeface="Calibri" panose="020F0502020204030204" pitchFamily="34" charset="0"/>
              </a:rPr>
              <a:t>Kommunikationsverktyg </a:t>
            </a:r>
            <a:r>
              <a:rPr lang="en-US" altLang="sv-SE" sz="1800" dirty="0">
                <a:latin typeface="Calibri" panose="020F0502020204030204" pitchFamily="34" charset="0"/>
              </a:rPr>
              <a:t>–</a:t>
            </a:r>
            <a:r>
              <a:rPr lang="sv-SE" altLang="sv-SE" sz="1800" dirty="0">
                <a:latin typeface="Calibri" panose="020F0502020204030204" pitchFamily="34" charset="0"/>
              </a:rPr>
              <a:t> ett sätt att berätta för andra vad projektet skall handla om</a:t>
            </a:r>
          </a:p>
          <a:p>
            <a:pPr>
              <a:spcBef>
                <a:spcPts val="450"/>
              </a:spcBef>
              <a:buClr>
                <a:srgbClr val="FDA023"/>
              </a:buClr>
              <a:buFont typeface="Arial" panose="020B0604020202020204" pitchFamily="34" charset="0"/>
              <a:buChar char="•"/>
            </a:pPr>
            <a:r>
              <a:rPr lang="sv-SE" altLang="sv-SE" sz="1800" dirty="0">
                <a:latin typeface="Calibri" panose="020F0502020204030204" pitchFamily="34" charset="0"/>
              </a:rPr>
              <a:t>Syftar till att ge en </a:t>
            </a:r>
            <a:r>
              <a:rPr lang="ja-JP" altLang="sv-SE" sz="1800">
                <a:latin typeface="Calibri" panose="020F0502020204030204" pitchFamily="34" charset="0"/>
              </a:rPr>
              <a:t>”</a:t>
            </a:r>
            <a:r>
              <a:rPr lang="sv-SE" altLang="sv-SE" sz="1800" dirty="0">
                <a:latin typeface="Calibri" panose="020F0502020204030204" pitchFamily="34" charset="0"/>
              </a:rPr>
              <a:t>helikopterbild</a:t>
            </a:r>
            <a:r>
              <a:rPr lang="ja-JP" altLang="sv-SE" sz="1800">
                <a:latin typeface="Calibri" panose="020F0502020204030204" pitchFamily="34" charset="0"/>
              </a:rPr>
              <a:t>”</a:t>
            </a:r>
            <a:r>
              <a:rPr lang="sv-SE" altLang="sv-SE" sz="1800" dirty="0">
                <a:latin typeface="Calibri" panose="020F0502020204030204" pitchFamily="34" charset="0"/>
              </a:rPr>
              <a:t> av projektet</a:t>
            </a:r>
          </a:p>
          <a:p>
            <a:pPr>
              <a:spcBef>
                <a:spcPts val="450"/>
              </a:spcBef>
              <a:buClr>
                <a:srgbClr val="FDA023"/>
              </a:buClr>
              <a:buFont typeface="Arial" panose="020B0604020202020204" pitchFamily="34" charset="0"/>
              <a:buChar char="•"/>
            </a:pPr>
            <a:r>
              <a:rPr lang="sv-SE" altLang="sv-SE" sz="1800" dirty="0">
                <a:latin typeface="Calibri" panose="020F0502020204030204" pitchFamily="34" charset="0"/>
              </a:rPr>
              <a:t>Parallell i företagssammanhang: Affärsplan (se ex. </a:t>
            </a:r>
            <a:r>
              <a:rPr lang="en-US" altLang="sv-SE" sz="1800" dirty="0">
                <a:solidFill>
                  <a:srgbClr val="D83E2C"/>
                </a:solidFill>
                <a:latin typeface="Calibri" panose="020F0502020204030204" pitchFamily="34" charset="0"/>
                <a:hlinkClick r:id="rId3"/>
              </a:rPr>
              <a:t>http://www.foretagande.se/Affarsplanen.html</a:t>
            </a:r>
            <a:r>
              <a:rPr lang="en-US" altLang="sv-SE" sz="1800" dirty="0">
                <a:latin typeface="Calibri" panose="020F0502020204030204" pitchFamily="34" charset="0"/>
              </a:rPr>
              <a:t>)</a:t>
            </a:r>
          </a:p>
          <a:p>
            <a:pPr>
              <a:spcBef>
                <a:spcPts val="450"/>
              </a:spcBef>
              <a:buClr>
                <a:srgbClr val="FDA023"/>
              </a:buClr>
              <a:buFont typeface="Arial" panose="020B0604020202020204" pitchFamily="34" charset="0"/>
              <a:buChar char="•"/>
            </a:pPr>
            <a:r>
              <a:rPr lang="en-US" altLang="sv-SE" sz="1800" dirty="0" err="1">
                <a:latin typeface="Calibri" panose="020F0502020204030204" pitchFamily="34" charset="0"/>
              </a:rPr>
              <a:t>Viktigt</a:t>
            </a:r>
            <a:r>
              <a:rPr lang="en-US" altLang="sv-SE" sz="1800" dirty="0">
                <a:latin typeface="Calibri" panose="020F0502020204030204" pitchFamily="34" charset="0"/>
              </a:rPr>
              <a:t> </a:t>
            </a:r>
            <a:r>
              <a:rPr lang="en-US" altLang="sv-SE" sz="1800" dirty="0" err="1">
                <a:latin typeface="Calibri" panose="020F0502020204030204" pitchFamily="34" charset="0"/>
              </a:rPr>
              <a:t>att</a:t>
            </a:r>
            <a:r>
              <a:rPr lang="en-US" altLang="sv-SE" sz="1800" dirty="0">
                <a:latin typeface="Calibri" panose="020F0502020204030204" pitchFamily="34" charset="0"/>
              </a:rPr>
              <a:t> </a:t>
            </a:r>
            <a:r>
              <a:rPr lang="en-US" altLang="sv-SE" sz="1800" dirty="0" err="1">
                <a:latin typeface="Calibri" panose="020F0502020204030204" pitchFamily="34" charset="0"/>
              </a:rPr>
              <a:t>fånga</a:t>
            </a:r>
            <a:r>
              <a:rPr lang="en-US" altLang="sv-SE" sz="1800" dirty="0">
                <a:latin typeface="Calibri" panose="020F0502020204030204" pitchFamily="34" charset="0"/>
              </a:rPr>
              <a:t> </a:t>
            </a:r>
            <a:r>
              <a:rPr lang="en-US" altLang="sv-SE" sz="1800" dirty="0" err="1">
                <a:latin typeface="Calibri" panose="020F0502020204030204" pitchFamily="34" charset="0"/>
              </a:rPr>
              <a:t>intresset</a:t>
            </a:r>
            <a:r>
              <a:rPr lang="en-US" altLang="sv-SE" sz="1800" dirty="0">
                <a:latin typeface="Calibri" panose="020F0502020204030204" pitchFamily="34" charset="0"/>
              </a:rPr>
              <a:t> &gt; </a:t>
            </a:r>
            <a:r>
              <a:rPr lang="en-US" altLang="sv-SE" sz="1800" i="1" dirty="0" err="1">
                <a:latin typeface="Calibri" panose="020F0502020204030204" pitchFamily="34" charset="0"/>
              </a:rPr>
              <a:t>berätta</a:t>
            </a:r>
            <a:r>
              <a:rPr lang="en-US" altLang="sv-SE" sz="1800" dirty="0">
                <a:latin typeface="Calibri" panose="020F0502020204030204" pitchFamily="34" charset="0"/>
              </a:rPr>
              <a:t> </a:t>
            </a:r>
            <a:r>
              <a:rPr lang="en-US" altLang="sv-SE" sz="1800" dirty="0" err="1">
                <a:latin typeface="Calibri" panose="020F0502020204030204" pitchFamily="34" charset="0"/>
              </a:rPr>
              <a:t>varför</a:t>
            </a:r>
            <a:r>
              <a:rPr lang="en-US" altLang="sv-SE" sz="1800" dirty="0">
                <a:latin typeface="Calibri" panose="020F0502020204030204" pitchFamily="34" charset="0"/>
              </a:rPr>
              <a:t> just </a:t>
            </a:r>
            <a:r>
              <a:rPr lang="en-US" altLang="sv-SE" sz="1800" dirty="0" err="1">
                <a:latin typeface="Calibri" panose="020F0502020204030204" pitchFamily="34" charset="0"/>
              </a:rPr>
              <a:t>detta</a:t>
            </a:r>
            <a:r>
              <a:rPr lang="en-US" altLang="sv-SE" sz="1800" dirty="0">
                <a:latin typeface="Calibri" panose="020F0502020204030204" pitchFamily="34" charset="0"/>
              </a:rPr>
              <a:t> </a:t>
            </a:r>
            <a:r>
              <a:rPr lang="en-US" altLang="sv-SE" sz="1800" dirty="0" err="1">
                <a:latin typeface="Calibri" panose="020F0502020204030204" pitchFamily="34" charset="0"/>
              </a:rPr>
              <a:t>projektet</a:t>
            </a:r>
            <a:r>
              <a:rPr lang="en-US" altLang="sv-SE" sz="1800" dirty="0">
                <a:latin typeface="Calibri" panose="020F0502020204030204" pitchFamily="34" charset="0"/>
              </a:rPr>
              <a:t> </a:t>
            </a:r>
            <a:r>
              <a:rPr lang="en-US" altLang="sv-SE" sz="1800" dirty="0" err="1">
                <a:latin typeface="Calibri" panose="020F0502020204030204" pitchFamily="34" charset="0"/>
              </a:rPr>
              <a:t>är</a:t>
            </a:r>
            <a:r>
              <a:rPr lang="en-US" altLang="sv-SE" sz="1800" dirty="0">
                <a:latin typeface="Calibri" panose="020F0502020204030204" pitchFamily="34" charset="0"/>
              </a:rPr>
              <a:t> </a:t>
            </a:r>
            <a:r>
              <a:rPr lang="en-US" altLang="sv-SE" sz="1800" dirty="0" err="1">
                <a:latin typeface="Calibri" panose="020F0502020204030204" pitchFamily="34" charset="0"/>
              </a:rPr>
              <a:t>så</a:t>
            </a:r>
            <a:r>
              <a:rPr lang="en-US" altLang="sv-SE" sz="1800" dirty="0">
                <a:latin typeface="Calibri" panose="020F0502020204030204" pitchFamily="34" charset="0"/>
              </a:rPr>
              <a:t> </a:t>
            </a:r>
            <a:r>
              <a:rPr lang="en-US" altLang="sv-SE" sz="1800" dirty="0" err="1">
                <a:latin typeface="Calibri" panose="020F0502020204030204" pitchFamily="34" charset="0"/>
              </a:rPr>
              <a:t>viktigt</a:t>
            </a:r>
            <a:r>
              <a:rPr lang="en-US" altLang="sv-SE" sz="1800" dirty="0">
                <a:latin typeface="Calibri" panose="020F0502020204030204" pitchFamily="34" charset="0"/>
              </a:rPr>
              <a:t>! </a:t>
            </a:r>
            <a:r>
              <a:rPr lang="en-US" altLang="sv-SE" sz="1800" dirty="0" err="1">
                <a:latin typeface="Calibri" panose="020F0502020204030204" pitchFamily="34" charset="0"/>
              </a:rPr>
              <a:t>Vad</a:t>
            </a:r>
            <a:r>
              <a:rPr lang="en-US" altLang="sv-SE" sz="1800" dirty="0">
                <a:latin typeface="Calibri" panose="020F0502020204030204" pitchFamily="34" charset="0"/>
              </a:rPr>
              <a:t> </a:t>
            </a:r>
            <a:r>
              <a:rPr lang="en-US" altLang="sv-SE" sz="1800" dirty="0" err="1">
                <a:latin typeface="Calibri" panose="020F0502020204030204" pitchFamily="34" charset="0"/>
              </a:rPr>
              <a:t>är</a:t>
            </a:r>
            <a:r>
              <a:rPr lang="en-US" altLang="sv-SE" sz="1800" dirty="0">
                <a:latin typeface="Calibri" panose="020F0502020204030204" pitchFamily="34" charset="0"/>
              </a:rPr>
              <a:t> det </a:t>
            </a:r>
            <a:r>
              <a:rPr lang="en-US" altLang="sv-SE" sz="1800" dirty="0" err="1">
                <a:latin typeface="Calibri" panose="020F0502020204030204" pitchFamily="34" charset="0"/>
              </a:rPr>
              <a:t>som</a:t>
            </a:r>
            <a:r>
              <a:rPr lang="en-US" altLang="sv-SE" sz="1800" dirty="0">
                <a:latin typeface="Calibri" panose="020F0502020204030204" pitchFamily="34" charset="0"/>
              </a:rPr>
              <a:t> </a:t>
            </a:r>
            <a:r>
              <a:rPr lang="en-US" altLang="sv-SE" sz="1800" dirty="0" err="1">
                <a:latin typeface="Calibri" panose="020F0502020204030204" pitchFamily="34" charset="0"/>
              </a:rPr>
              <a:t>gör</a:t>
            </a:r>
            <a:r>
              <a:rPr lang="en-US" altLang="sv-SE" sz="1800" dirty="0">
                <a:latin typeface="Calibri" panose="020F0502020204030204" pitchFamily="34" charset="0"/>
              </a:rPr>
              <a:t> det </a:t>
            </a:r>
            <a:r>
              <a:rPr lang="en-US" altLang="sv-SE" sz="1800" dirty="0" err="1">
                <a:latin typeface="Calibri" panose="020F0502020204030204" pitchFamily="34" charset="0"/>
              </a:rPr>
              <a:t>värt</a:t>
            </a:r>
            <a:r>
              <a:rPr lang="en-US" altLang="sv-SE" sz="1800" dirty="0">
                <a:latin typeface="Calibri" panose="020F0502020204030204" pitchFamily="34" charset="0"/>
              </a:rPr>
              <a:t> </a:t>
            </a:r>
            <a:r>
              <a:rPr lang="en-US" altLang="sv-SE" sz="1800" dirty="0" err="1">
                <a:latin typeface="Calibri" panose="020F0502020204030204" pitchFamily="34" charset="0"/>
              </a:rPr>
              <a:t>att</a:t>
            </a:r>
            <a:r>
              <a:rPr lang="en-US" altLang="sv-SE" sz="1800" dirty="0">
                <a:latin typeface="Calibri" panose="020F0502020204030204" pitchFamily="34" charset="0"/>
              </a:rPr>
              <a:t> </a:t>
            </a:r>
            <a:r>
              <a:rPr lang="en-US" altLang="sv-SE" sz="1800" dirty="0" err="1">
                <a:latin typeface="Calibri" panose="020F0502020204030204" pitchFamily="34" charset="0"/>
              </a:rPr>
              <a:t>satsa</a:t>
            </a:r>
            <a:r>
              <a:rPr lang="en-US" altLang="sv-SE" sz="1800" dirty="0">
                <a:latin typeface="Calibri" panose="020F0502020204030204" pitchFamily="34" charset="0"/>
              </a:rPr>
              <a:t> </a:t>
            </a:r>
            <a:r>
              <a:rPr lang="en-US" altLang="sv-SE" sz="1800" dirty="0" err="1">
                <a:latin typeface="Calibri" panose="020F0502020204030204" pitchFamily="34" charset="0"/>
              </a:rPr>
              <a:t>på</a:t>
            </a:r>
            <a:r>
              <a:rPr lang="en-US" altLang="sv-SE" sz="1800" dirty="0">
                <a:latin typeface="Calibri" panose="020F0502020204030204" pitchFamily="34" charset="0"/>
              </a:rPr>
              <a:t>?</a:t>
            </a:r>
          </a:p>
          <a:p>
            <a:pPr>
              <a:spcBef>
                <a:spcPts val="450"/>
              </a:spcBef>
              <a:buClr>
                <a:srgbClr val="FDA023"/>
              </a:buClr>
              <a:buFont typeface="Arial" panose="020B0604020202020204" pitchFamily="34" charset="0"/>
              <a:buChar char="•"/>
            </a:pPr>
            <a:r>
              <a:rPr lang="en-US" altLang="sv-SE" sz="1800" dirty="0">
                <a:latin typeface="Calibri" panose="020F0502020204030204" pitchFamily="34" charset="0"/>
              </a:rPr>
              <a:t>Olika </a:t>
            </a:r>
            <a:r>
              <a:rPr lang="en-US" altLang="sv-SE" sz="1800" dirty="0" err="1">
                <a:latin typeface="Calibri" panose="020F0502020204030204" pitchFamily="34" charset="0"/>
              </a:rPr>
              <a:t>typer</a:t>
            </a:r>
            <a:r>
              <a:rPr lang="en-US" altLang="sv-SE" sz="1800" dirty="0">
                <a:latin typeface="Calibri" panose="020F0502020204030204" pitchFamily="34" charset="0"/>
              </a:rPr>
              <a:t> av </a:t>
            </a:r>
            <a:r>
              <a:rPr lang="en-US" altLang="sv-SE" sz="1800" dirty="0" err="1">
                <a:latin typeface="Calibri" panose="020F0502020204030204" pitchFamily="34" charset="0"/>
              </a:rPr>
              <a:t>mottagare</a:t>
            </a:r>
            <a:r>
              <a:rPr lang="en-US" altLang="sv-SE" sz="1800" dirty="0">
                <a:latin typeface="Calibri" panose="020F0502020204030204" pitchFamily="34" charset="0"/>
              </a:rPr>
              <a:t>: </a:t>
            </a:r>
            <a:r>
              <a:rPr lang="en-US" altLang="sv-SE" sz="1800" dirty="0" err="1">
                <a:latin typeface="Calibri" panose="020F0502020204030204" pitchFamily="34" charset="0"/>
              </a:rPr>
              <a:t>Projektmedlemmar</a:t>
            </a:r>
            <a:r>
              <a:rPr lang="en-US" altLang="sv-SE" sz="1800" dirty="0">
                <a:latin typeface="Calibri" panose="020F0502020204030204" pitchFamily="34" charset="0"/>
              </a:rPr>
              <a:t>, </a:t>
            </a:r>
            <a:r>
              <a:rPr lang="en-US" altLang="sv-SE" sz="1800" dirty="0" err="1">
                <a:latin typeface="Calibri" panose="020F0502020204030204" pitchFamily="34" charset="0"/>
              </a:rPr>
              <a:t>samarbetspartners</a:t>
            </a:r>
            <a:r>
              <a:rPr lang="en-US" altLang="sv-SE" sz="1800" dirty="0">
                <a:latin typeface="Calibri" panose="020F0502020204030204" pitchFamily="34" charset="0"/>
              </a:rPr>
              <a:t>, </a:t>
            </a:r>
            <a:r>
              <a:rPr lang="en-US" altLang="sv-SE" sz="1800" dirty="0" err="1">
                <a:latin typeface="Calibri" panose="020F0502020204030204" pitchFamily="34" charset="0"/>
              </a:rPr>
              <a:t>finansiärer</a:t>
            </a:r>
            <a:r>
              <a:rPr lang="en-US" altLang="sv-SE" sz="1800" dirty="0">
                <a:latin typeface="Calibri" panose="020F0502020204030204" pitchFamily="34" charset="0"/>
              </a:rPr>
              <a:t>, </a:t>
            </a:r>
            <a:r>
              <a:rPr lang="en-US" altLang="sv-SE" sz="1800" dirty="0" err="1">
                <a:latin typeface="Calibri" panose="020F0502020204030204" pitchFamily="34" charset="0"/>
              </a:rPr>
              <a:t>målgruppen</a:t>
            </a:r>
            <a:endParaRPr lang="en-US" altLang="sv-SE" sz="1800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97412517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Text Box 1">
            <a:extLst>
              <a:ext uri="{FF2B5EF4-FFF2-40B4-BE49-F238E27FC236}">
                <a16:creationId xmlns:a16="http://schemas.microsoft.com/office/drawing/2014/main" id="{F37FA26C-BE07-4846-89F9-9CC9F972BDB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25241" y="1221581"/>
            <a:ext cx="4400550" cy="3501440"/>
          </a:xfrm>
          <a:prstGeom prst="rect">
            <a:avLst/>
          </a:prstGeom>
          <a:solidFill>
            <a:srgbClr val="C0C0C0">
              <a:alpha val="68999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67500" tIns="35100" rIns="67500" bIns="35100">
            <a:spAutoFit/>
          </a:bodyPr>
          <a:lstStyle>
            <a:lvl1pPr marL="341313" indent="-341313">
              <a:tabLst>
                <a:tab pos="1255713" algn="l"/>
                <a:tab pos="2170113" algn="l"/>
                <a:tab pos="3084513" algn="l"/>
                <a:tab pos="3998913" algn="l"/>
                <a:tab pos="4913313" algn="l"/>
                <a:tab pos="5827713" algn="l"/>
                <a:tab pos="6742113" algn="l"/>
                <a:tab pos="7656513" algn="l"/>
                <a:tab pos="8570913" algn="l"/>
                <a:tab pos="9485313" algn="l"/>
                <a:tab pos="10399713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>
              <a:tabLst>
                <a:tab pos="1255713" algn="l"/>
                <a:tab pos="2170113" algn="l"/>
                <a:tab pos="3084513" algn="l"/>
                <a:tab pos="3998913" algn="l"/>
                <a:tab pos="4913313" algn="l"/>
                <a:tab pos="5827713" algn="l"/>
                <a:tab pos="6742113" algn="l"/>
                <a:tab pos="7656513" algn="l"/>
                <a:tab pos="8570913" algn="l"/>
                <a:tab pos="9485313" algn="l"/>
                <a:tab pos="10399713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tabLst>
                <a:tab pos="1255713" algn="l"/>
                <a:tab pos="2170113" algn="l"/>
                <a:tab pos="3084513" algn="l"/>
                <a:tab pos="3998913" algn="l"/>
                <a:tab pos="4913313" algn="l"/>
                <a:tab pos="5827713" algn="l"/>
                <a:tab pos="6742113" algn="l"/>
                <a:tab pos="7656513" algn="l"/>
                <a:tab pos="8570913" algn="l"/>
                <a:tab pos="9485313" algn="l"/>
                <a:tab pos="10399713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tabLst>
                <a:tab pos="1255713" algn="l"/>
                <a:tab pos="2170113" algn="l"/>
                <a:tab pos="3084513" algn="l"/>
                <a:tab pos="3998913" algn="l"/>
                <a:tab pos="4913313" algn="l"/>
                <a:tab pos="5827713" algn="l"/>
                <a:tab pos="6742113" algn="l"/>
                <a:tab pos="7656513" algn="l"/>
                <a:tab pos="8570913" algn="l"/>
                <a:tab pos="9485313" algn="l"/>
                <a:tab pos="10399713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tabLst>
                <a:tab pos="1255713" algn="l"/>
                <a:tab pos="2170113" algn="l"/>
                <a:tab pos="3084513" algn="l"/>
                <a:tab pos="3998913" algn="l"/>
                <a:tab pos="4913313" algn="l"/>
                <a:tab pos="5827713" algn="l"/>
                <a:tab pos="6742113" algn="l"/>
                <a:tab pos="7656513" algn="l"/>
                <a:tab pos="8570913" algn="l"/>
                <a:tab pos="9485313" algn="l"/>
                <a:tab pos="10399713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49263" fontAlgn="base">
              <a:spcBef>
                <a:spcPts val="8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1255713" algn="l"/>
                <a:tab pos="2170113" algn="l"/>
                <a:tab pos="3084513" algn="l"/>
                <a:tab pos="3998913" algn="l"/>
                <a:tab pos="4913313" algn="l"/>
                <a:tab pos="5827713" algn="l"/>
                <a:tab pos="6742113" algn="l"/>
                <a:tab pos="7656513" algn="l"/>
                <a:tab pos="8570913" algn="l"/>
                <a:tab pos="9485313" algn="l"/>
                <a:tab pos="10399713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49263" fontAlgn="base">
              <a:spcBef>
                <a:spcPts val="8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1255713" algn="l"/>
                <a:tab pos="2170113" algn="l"/>
                <a:tab pos="3084513" algn="l"/>
                <a:tab pos="3998913" algn="l"/>
                <a:tab pos="4913313" algn="l"/>
                <a:tab pos="5827713" algn="l"/>
                <a:tab pos="6742113" algn="l"/>
                <a:tab pos="7656513" algn="l"/>
                <a:tab pos="8570913" algn="l"/>
                <a:tab pos="9485313" algn="l"/>
                <a:tab pos="10399713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49263" fontAlgn="base">
              <a:spcBef>
                <a:spcPts val="8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1255713" algn="l"/>
                <a:tab pos="2170113" algn="l"/>
                <a:tab pos="3084513" algn="l"/>
                <a:tab pos="3998913" algn="l"/>
                <a:tab pos="4913313" algn="l"/>
                <a:tab pos="5827713" algn="l"/>
                <a:tab pos="6742113" algn="l"/>
                <a:tab pos="7656513" algn="l"/>
                <a:tab pos="8570913" algn="l"/>
                <a:tab pos="9485313" algn="l"/>
                <a:tab pos="10399713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49263" fontAlgn="base">
              <a:spcBef>
                <a:spcPts val="8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1255713" algn="l"/>
                <a:tab pos="2170113" algn="l"/>
                <a:tab pos="3084513" algn="l"/>
                <a:tab pos="3998913" algn="l"/>
                <a:tab pos="4913313" algn="l"/>
                <a:tab pos="5827713" algn="l"/>
                <a:tab pos="6742113" algn="l"/>
                <a:tab pos="7656513" algn="l"/>
                <a:tab pos="8570913" algn="l"/>
                <a:tab pos="9485313" algn="l"/>
                <a:tab pos="10399713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lnSpc>
                <a:spcPct val="80000"/>
              </a:lnSpc>
              <a:spcBef>
                <a:spcPts val="1125"/>
              </a:spcBef>
              <a:buFont typeface="Wingdings" pitchFamily="2" charset="2"/>
              <a:buChar char=""/>
            </a:pPr>
            <a:r>
              <a:rPr lang="sv-SE" altLang="sv-SE" sz="1800">
                <a:latin typeface="Calibri" panose="020F0502020204030204" pitchFamily="34" charset="0"/>
              </a:rPr>
              <a:t>Sammanfattning</a:t>
            </a:r>
          </a:p>
          <a:p>
            <a:pPr>
              <a:lnSpc>
                <a:spcPct val="80000"/>
              </a:lnSpc>
              <a:spcBef>
                <a:spcPts val="1125"/>
              </a:spcBef>
              <a:buFont typeface="Wingdings" pitchFamily="2" charset="2"/>
              <a:buChar char=""/>
            </a:pPr>
            <a:r>
              <a:rPr lang="sv-SE" altLang="sv-SE" sz="1800">
                <a:latin typeface="Calibri" panose="020F0502020204030204" pitchFamily="34" charset="0"/>
              </a:rPr>
              <a:t>Bakgrundsbeskrivning – </a:t>
            </a:r>
            <a:r>
              <a:rPr lang="sv-SE" altLang="sv-SE" sz="1800" i="1">
                <a:latin typeface="Calibri" panose="020F0502020204030204" pitchFamily="34" charset="0"/>
              </a:rPr>
              <a:t>motivering till projektet</a:t>
            </a:r>
          </a:p>
          <a:p>
            <a:pPr>
              <a:lnSpc>
                <a:spcPct val="80000"/>
              </a:lnSpc>
              <a:spcBef>
                <a:spcPts val="1125"/>
              </a:spcBef>
              <a:buFont typeface="Wingdings" pitchFamily="2" charset="2"/>
              <a:buChar char=""/>
            </a:pPr>
            <a:r>
              <a:rPr lang="sv-SE" altLang="sv-SE" sz="1800">
                <a:latin typeface="Calibri" panose="020F0502020204030204" pitchFamily="34" charset="0"/>
              </a:rPr>
              <a:t>Målformulering (produktmål/effektmål) – </a:t>
            </a:r>
            <a:r>
              <a:rPr lang="sv-SE" altLang="sv-SE" sz="1800" i="1">
                <a:latin typeface="Calibri" panose="020F0502020204030204" pitchFamily="34" charset="0"/>
              </a:rPr>
              <a:t>vad skall projektet göra</a:t>
            </a:r>
          </a:p>
          <a:p>
            <a:pPr>
              <a:lnSpc>
                <a:spcPct val="80000"/>
              </a:lnSpc>
              <a:spcBef>
                <a:spcPts val="1125"/>
              </a:spcBef>
              <a:buFont typeface="Wingdings" pitchFamily="2" charset="2"/>
              <a:buChar char=""/>
            </a:pPr>
            <a:r>
              <a:rPr lang="sv-SE" altLang="sv-SE" sz="1800">
                <a:latin typeface="Calibri" panose="020F0502020204030204" pitchFamily="34" charset="0"/>
              </a:rPr>
              <a:t>Avgränsning (tid, plats, målgrupp etc)</a:t>
            </a:r>
          </a:p>
          <a:p>
            <a:pPr>
              <a:lnSpc>
                <a:spcPct val="80000"/>
              </a:lnSpc>
              <a:spcBef>
                <a:spcPts val="1125"/>
              </a:spcBef>
              <a:buFont typeface="Wingdings" pitchFamily="2" charset="2"/>
              <a:buChar char=""/>
            </a:pPr>
            <a:r>
              <a:rPr lang="sv-SE" altLang="sv-SE" sz="1800">
                <a:latin typeface="Calibri" panose="020F0502020204030204" pitchFamily="34" charset="0"/>
              </a:rPr>
              <a:t>Översiktlig aktivitetsplan</a:t>
            </a:r>
          </a:p>
          <a:p>
            <a:pPr>
              <a:lnSpc>
                <a:spcPct val="80000"/>
              </a:lnSpc>
              <a:spcBef>
                <a:spcPts val="1125"/>
              </a:spcBef>
              <a:buFont typeface="Wingdings" pitchFamily="2" charset="2"/>
              <a:buChar char=""/>
            </a:pPr>
            <a:r>
              <a:rPr lang="sv-SE" altLang="sv-SE" sz="1800">
                <a:latin typeface="Calibri" panose="020F0502020204030204" pitchFamily="34" charset="0"/>
              </a:rPr>
              <a:t>Översiktlig tidsplan - </a:t>
            </a:r>
            <a:r>
              <a:rPr lang="sv-SE" altLang="sv-SE" sz="1800" i="1">
                <a:latin typeface="Calibri" panose="020F0502020204030204" pitchFamily="34" charset="0"/>
              </a:rPr>
              <a:t>milstolpar</a:t>
            </a:r>
          </a:p>
          <a:p>
            <a:pPr>
              <a:lnSpc>
                <a:spcPct val="80000"/>
              </a:lnSpc>
              <a:spcBef>
                <a:spcPts val="1125"/>
              </a:spcBef>
              <a:buFont typeface="Wingdings" pitchFamily="2" charset="2"/>
              <a:buChar char=""/>
            </a:pPr>
            <a:r>
              <a:rPr lang="sv-SE" altLang="sv-SE" sz="1800">
                <a:latin typeface="Calibri" panose="020F0502020204030204" pitchFamily="34" charset="0"/>
              </a:rPr>
              <a:t>Projektbudget</a:t>
            </a:r>
          </a:p>
          <a:p>
            <a:pPr>
              <a:lnSpc>
                <a:spcPct val="80000"/>
              </a:lnSpc>
              <a:spcBef>
                <a:spcPts val="1125"/>
              </a:spcBef>
              <a:buFont typeface="Wingdings" pitchFamily="2" charset="2"/>
              <a:buChar char=""/>
            </a:pPr>
            <a:r>
              <a:rPr lang="sv-SE" altLang="sv-SE" sz="1800">
                <a:latin typeface="Calibri" panose="020F0502020204030204" pitchFamily="34" charset="0"/>
              </a:rPr>
              <a:t>Organisationsplan (-struktur) &gt; Intern/extern</a:t>
            </a:r>
          </a:p>
        </p:txBody>
      </p:sp>
      <p:sp>
        <p:nvSpPr>
          <p:cNvPr id="7170" name="Text Box 2">
            <a:extLst>
              <a:ext uri="{FF2B5EF4-FFF2-40B4-BE49-F238E27FC236}">
                <a16:creationId xmlns:a16="http://schemas.microsoft.com/office/drawing/2014/main" id="{F43A90DF-68FF-5146-9EC5-F3C79580DE4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85900" y="205979"/>
            <a:ext cx="5715000" cy="857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49263" fontAlgn="base">
              <a:spcBef>
                <a:spcPts val="8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49263" fontAlgn="base">
              <a:spcBef>
                <a:spcPts val="8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49263" fontAlgn="base">
              <a:spcBef>
                <a:spcPts val="8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49263" fontAlgn="base">
              <a:spcBef>
                <a:spcPts val="8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sv-SE" altLang="sv-SE" sz="3450">
                <a:solidFill>
                  <a:srgbClr val="465E9C"/>
                </a:solidFill>
                <a:latin typeface="Cambria" panose="02040503050406030204" pitchFamily="18" charset="0"/>
              </a:rPr>
              <a:t>Övergripande projektplan</a:t>
            </a:r>
          </a:p>
        </p:txBody>
      </p:sp>
    </p:spTree>
    <p:extLst>
      <p:ext uri="{BB962C8B-B14F-4D97-AF65-F5344CB8AC3E}">
        <p14:creationId xmlns:p14="http://schemas.microsoft.com/office/powerpoint/2010/main" val="4131107638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" name="Text Box 1">
            <a:extLst>
              <a:ext uri="{FF2B5EF4-FFF2-40B4-BE49-F238E27FC236}">
                <a16:creationId xmlns:a16="http://schemas.microsoft.com/office/drawing/2014/main" id="{FBFE4D8A-A053-714F-813E-B7DE64F830F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85900" y="205979"/>
            <a:ext cx="5715000" cy="857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49263" fontAlgn="base">
              <a:spcBef>
                <a:spcPts val="8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49263" fontAlgn="base">
              <a:spcBef>
                <a:spcPts val="8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49263" fontAlgn="base">
              <a:spcBef>
                <a:spcPts val="8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49263" fontAlgn="base">
              <a:spcBef>
                <a:spcPts val="8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sv-SE" altLang="sv-SE" sz="3450">
                <a:solidFill>
                  <a:srgbClr val="465E9C"/>
                </a:solidFill>
                <a:latin typeface="Cambria" panose="02040503050406030204" pitchFamily="18" charset="0"/>
              </a:rPr>
              <a:t>Milstolpar</a:t>
            </a:r>
          </a:p>
        </p:txBody>
      </p:sp>
      <p:sp>
        <p:nvSpPr>
          <p:cNvPr id="9218" name="Text Box 2">
            <a:extLst>
              <a:ext uri="{FF2B5EF4-FFF2-40B4-BE49-F238E27FC236}">
                <a16:creationId xmlns:a16="http://schemas.microsoft.com/office/drawing/2014/main" id="{6D837179-7F55-1E4F-AB88-7FCC62CC8B5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80010" y="1221581"/>
            <a:ext cx="5223272" cy="3429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 marL="341313" indent="-228600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638175" indent="-228600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49263" fontAlgn="base">
              <a:spcBef>
                <a:spcPts val="8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49263" fontAlgn="base">
              <a:spcBef>
                <a:spcPts val="8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49263" fontAlgn="base">
              <a:spcBef>
                <a:spcPts val="8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49263" fontAlgn="base">
              <a:spcBef>
                <a:spcPts val="8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ts val="450"/>
              </a:spcBef>
              <a:buClr>
                <a:srgbClr val="FDA023"/>
              </a:buClr>
              <a:buFont typeface="Arial" panose="020B0604020202020204" pitchFamily="34" charset="0"/>
              <a:buChar char="•"/>
            </a:pPr>
            <a:r>
              <a:rPr lang="sv-SE" altLang="sv-SE" sz="1800">
                <a:latin typeface="Calibri" panose="020F0502020204030204" pitchFamily="34" charset="0"/>
              </a:rPr>
              <a:t>Ett givet resultat uppnått vid en fastlagd tidpunkt</a:t>
            </a:r>
          </a:p>
          <a:p>
            <a:pPr>
              <a:spcBef>
                <a:spcPts val="450"/>
              </a:spcBef>
              <a:buClr>
                <a:srgbClr val="FDA023"/>
              </a:buClr>
              <a:buFont typeface="Arial" panose="020B0604020202020204" pitchFamily="34" charset="0"/>
              <a:buChar char="•"/>
            </a:pPr>
            <a:r>
              <a:rPr lang="sv-SE" altLang="sv-SE" sz="1800">
                <a:latin typeface="Calibri" panose="020F0502020204030204" pitchFamily="34" charset="0"/>
              </a:rPr>
              <a:t>Typer av milstolpar:</a:t>
            </a:r>
          </a:p>
          <a:p>
            <a:pPr lvl="1">
              <a:spcBef>
                <a:spcPts val="450"/>
              </a:spcBef>
              <a:buClr>
                <a:srgbClr val="AA2B1E"/>
              </a:buClr>
              <a:buFont typeface="Arial" panose="020B0604020202020204" pitchFamily="34" charset="0"/>
              <a:buChar char="•"/>
            </a:pPr>
            <a:r>
              <a:rPr lang="sv-SE" altLang="sv-SE" sz="1800">
                <a:latin typeface="Calibri" panose="020F0502020204030204" pitchFamily="34" charset="0"/>
              </a:rPr>
              <a:t>Beslutspunkter </a:t>
            </a:r>
          </a:p>
          <a:p>
            <a:pPr lvl="1">
              <a:spcBef>
                <a:spcPts val="450"/>
              </a:spcBef>
              <a:buClr>
                <a:srgbClr val="AA2B1E"/>
              </a:buClr>
              <a:buFont typeface="Arial" panose="020B0604020202020204" pitchFamily="34" charset="0"/>
              <a:buChar char="•"/>
            </a:pPr>
            <a:r>
              <a:rPr lang="sv-SE" altLang="sv-SE" sz="1800">
                <a:latin typeface="Calibri" panose="020F0502020204030204" pitchFamily="34" charset="0"/>
              </a:rPr>
              <a:t>Koordinationstillfällen </a:t>
            </a:r>
          </a:p>
          <a:p>
            <a:pPr lvl="1">
              <a:spcBef>
                <a:spcPts val="450"/>
              </a:spcBef>
              <a:buClr>
                <a:srgbClr val="AA2B1E"/>
              </a:buClr>
              <a:buFont typeface="Arial" panose="020B0604020202020204" pitchFamily="34" charset="0"/>
              <a:buChar char="•"/>
            </a:pPr>
            <a:r>
              <a:rPr lang="sv-SE" altLang="sv-SE" sz="1800">
                <a:latin typeface="Calibri" panose="020F0502020204030204" pitchFamily="34" charset="0"/>
              </a:rPr>
              <a:t>Godkännande </a:t>
            </a:r>
          </a:p>
          <a:p>
            <a:pPr lvl="1">
              <a:spcBef>
                <a:spcPts val="450"/>
              </a:spcBef>
              <a:buClr>
                <a:srgbClr val="AA2B1E"/>
              </a:buClr>
              <a:buFont typeface="Arial" panose="020B0604020202020204" pitchFamily="34" charset="0"/>
              <a:buChar char="•"/>
            </a:pPr>
            <a:r>
              <a:rPr lang="sv-SE" altLang="sv-SE" sz="1800">
                <a:latin typeface="Calibri" panose="020F0502020204030204" pitchFamily="34" charset="0"/>
              </a:rPr>
              <a:t>Färdigställande </a:t>
            </a:r>
          </a:p>
          <a:p>
            <a:pPr lvl="1">
              <a:spcBef>
                <a:spcPts val="450"/>
              </a:spcBef>
              <a:buClr>
                <a:srgbClr val="AA2B1E"/>
              </a:buClr>
              <a:buFont typeface="Arial" panose="020B0604020202020204" pitchFamily="34" charset="0"/>
              <a:buChar char="•"/>
            </a:pPr>
            <a:r>
              <a:rPr lang="sv-SE" altLang="sv-SE" sz="1800">
                <a:latin typeface="Calibri" panose="020F0502020204030204" pitchFamily="34" charset="0"/>
              </a:rPr>
              <a:t>Ansvarsöverlämnanden </a:t>
            </a:r>
          </a:p>
        </p:txBody>
      </p:sp>
    </p:spTree>
    <p:extLst>
      <p:ext uri="{BB962C8B-B14F-4D97-AF65-F5344CB8AC3E}">
        <p14:creationId xmlns:p14="http://schemas.microsoft.com/office/powerpoint/2010/main" val="3959223923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Text Box 1">
            <a:extLst>
              <a:ext uri="{FF2B5EF4-FFF2-40B4-BE49-F238E27FC236}">
                <a16:creationId xmlns:a16="http://schemas.microsoft.com/office/drawing/2014/main" id="{FE28EB83-70AC-1F4A-B2E4-DC0FF952121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85900" y="205979"/>
            <a:ext cx="5715000" cy="857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49263" fontAlgn="base">
              <a:spcBef>
                <a:spcPts val="8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49263" fontAlgn="base">
              <a:spcBef>
                <a:spcPts val="8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49263" fontAlgn="base">
              <a:spcBef>
                <a:spcPts val="8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49263" fontAlgn="base">
              <a:spcBef>
                <a:spcPts val="8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sv-SE" altLang="sv-SE" sz="3225">
                <a:solidFill>
                  <a:srgbClr val="465E9C"/>
                </a:solidFill>
                <a:latin typeface="Cambria" panose="02040503050406030204" pitchFamily="18" charset="0"/>
              </a:rPr>
              <a:t>Exempel på milstolpar</a:t>
            </a:r>
          </a:p>
        </p:txBody>
      </p:sp>
      <p:sp>
        <p:nvSpPr>
          <p:cNvPr id="10242" name="Text Box 2">
            <a:extLst>
              <a:ext uri="{FF2B5EF4-FFF2-40B4-BE49-F238E27FC236}">
                <a16:creationId xmlns:a16="http://schemas.microsoft.com/office/drawing/2014/main" id="{D400835B-F58B-404D-BA21-92BA7857AC6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25241" y="1437085"/>
            <a:ext cx="5829300" cy="3086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 marL="341313" indent="-228600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49263" fontAlgn="base">
              <a:spcBef>
                <a:spcPts val="8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49263" fontAlgn="base">
              <a:spcBef>
                <a:spcPts val="8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49263" fontAlgn="base">
              <a:spcBef>
                <a:spcPts val="8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49263" fontAlgn="base">
              <a:spcBef>
                <a:spcPts val="8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ts val="413"/>
              </a:spcBef>
              <a:buClr>
                <a:srgbClr val="FDA023"/>
              </a:buClr>
              <a:buFont typeface="Arial" panose="020B0604020202020204" pitchFamily="34" charset="0"/>
              <a:buChar char="•"/>
            </a:pPr>
            <a:r>
              <a:rPr lang="sv-SE" altLang="sv-SE" sz="1650" dirty="0">
                <a:latin typeface="Calibri" panose="020F0502020204030204" pitchFamily="34" charset="0"/>
              </a:rPr>
              <a:t>Undersökningar färdiga</a:t>
            </a:r>
          </a:p>
          <a:p>
            <a:pPr>
              <a:spcBef>
                <a:spcPts val="413"/>
              </a:spcBef>
              <a:buClr>
                <a:srgbClr val="FDA023"/>
              </a:buClr>
              <a:buFont typeface="Arial" panose="020B0604020202020204" pitchFamily="34" charset="0"/>
              <a:buChar char="•"/>
            </a:pPr>
            <a:r>
              <a:rPr lang="sv-SE" altLang="sv-SE" sz="1650" dirty="0">
                <a:latin typeface="Calibri" panose="020F0502020204030204" pitchFamily="34" charset="0"/>
              </a:rPr>
              <a:t>Planer godkända</a:t>
            </a:r>
          </a:p>
          <a:p>
            <a:pPr>
              <a:spcBef>
                <a:spcPts val="413"/>
              </a:spcBef>
              <a:buClr>
                <a:srgbClr val="FDA023"/>
              </a:buClr>
              <a:buFont typeface="Arial" panose="020B0604020202020204" pitchFamily="34" charset="0"/>
              <a:buChar char="•"/>
            </a:pPr>
            <a:r>
              <a:rPr lang="sv-SE" altLang="sv-SE" sz="1650" dirty="0">
                <a:latin typeface="Calibri" panose="020F0502020204030204" pitchFamily="34" charset="0"/>
              </a:rPr>
              <a:t>Kunskap och kompetenser har uppnåtts </a:t>
            </a:r>
          </a:p>
          <a:p>
            <a:pPr>
              <a:spcBef>
                <a:spcPts val="413"/>
              </a:spcBef>
              <a:buClr>
                <a:srgbClr val="FDA023"/>
              </a:buClr>
              <a:buFont typeface="Arial" panose="020B0604020202020204" pitchFamily="34" charset="0"/>
              <a:buChar char="•"/>
            </a:pPr>
            <a:r>
              <a:rPr lang="sv-SE" altLang="sv-SE" sz="1650" dirty="0">
                <a:latin typeface="Calibri" panose="020F0502020204030204" pitchFamily="34" charset="0"/>
              </a:rPr>
              <a:t>Resultat har utvärderats</a:t>
            </a:r>
          </a:p>
          <a:p>
            <a:pPr>
              <a:spcBef>
                <a:spcPts val="413"/>
              </a:spcBef>
              <a:buClr>
                <a:srgbClr val="FDA023"/>
              </a:buClr>
              <a:buFont typeface="Arial" panose="020B0604020202020204" pitchFamily="34" charset="0"/>
              <a:buChar char="•"/>
            </a:pPr>
            <a:r>
              <a:rPr lang="sv-SE" altLang="sv-SE" sz="1650" dirty="0">
                <a:latin typeface="Calibri" panose="020F0502020204030204" pitchFamily="34" charset="0"/>
              </a:rPr>
              <a:t>Prioriteter har satts</a:t>
            </a:r>
          </a:p>
          <a:p>
            <a:pPr>
              <a:spcBef>
                <a:spcPts val="413"/>
              </a:spcBef>
              <a:buClr>
                <a:srgbClr val="FDA023"/>
              </a:buClr>
              <a:buFont typeface="Arial" panose="020B0604020202020204" pitchFamily="34" charset="0"/>
              <a:buChar char="•"/>
            </a:pPr>
            <a:r>
              <a:rPr lang="sv-SE" altLang="sv-SE" sz="1650" dirty="0">
                <a:latin typeface="Calibri" panose="020F0502020204030204" pitchFamily="34" charset="0"/>
              </a:rPr>
              <a:t>Beslut har tagits</a:t>
            </a:r>
            <a:endParaRPr lang="sv-SE" altLang="sv-SE" sz="1650" dirty="0"/>
          </a:p>
          <a:p>
            <a:pPr>
              <a:spcBef>
                <a:spcPts val="413"/>
              </a:spcBef>
              <a:buClr>
                <a:srgbClr val="FDA023"/>
              </a:buClr>
            </a:pPr>
            <a:endParaRPr lang="sv-SE" altLang="sv-SE" sz="1650" dirty="0"/>
          </a:p>
        </p:txBody>
      </p:sp>
    </p:spTree>
    <p:extLst>
      <p:ext uri="{BB962C8B-B14F-4D97-AF65-F5344CB8AC3E}">
        <p14:creationId xmlns:p14="http://schemas.microsoft.com/office/powerpoint/2010/main" val="895902471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4000" dirty="0" err="1"/>
              <a:t>Från</a:t>
            </a:r>
            <a:r>
              <a:rPr lang="en-US" sz="4000" dirty="0"/>
              <a:t> </a:t>
            </a:r>
            <a:r>
              <a:rPr lang="en-US" sz="4000" dirty="0" err="1"/>
              <a:t>idé</a:t>
            </a:r>
            <a:r>
              <a:rPr lang="en-US" sz="4000" dirty="0"/>
              <a:t> till </a:t>
            </a:r>
            <a:r>
              <a:rPr lang="en-US" sz="4000" dirty="0" err="1"/>
              <a:t>projekt</a:t>
            </a:r>
            <a:endParaRPr lang="en-US" sz="4000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sv-SE" altLang="sv-SE" dirty="0">
                <a:solidFill>
                  <a:srgbClr val="C00000"/>
                </a:solidFill>
                <a:latin typeface="Trebuchet MS" panose="020B0703020202090204" pitchFamily="34" charset="0"/>
              </a:rPr>
              <a:t>Projektledning med inriktning mot social innovation och samhällsentreprenörskap</a:t>
            </a:r>
            <a:r>
              <a:rPr lang="en-US" dirty="0">
                <a:solidFill>
                  <a:srgbClr val="C00000"/>
                </a:solidFill>
              </a:rPr>
              <a:t> </a:t>
            </a:r>
            <a:r>
              <a:rPr lang="en-US"/>
              <a:t>|| HT21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sv-SE" dirty="0">
                <a:solidFill>
                  <a:schemeClr val="bg2">
                    <a:lumMod val="75000"/>
                  </a:schemeClr>
                </a:solidFill>
              </a:rPr>
              <a:t>Fredrik Björk, Dept. Urban Studies, Malmö University || </a:t>
            </a:r>
            <a:r>
              <a:rPr lang="sv-SE" dirty="0" err="1">
                <a:solidFill>
                  <a:schemeClr val="tx2">
                    <a:lumMod val="40000"/>
                    <a:lumOff val="60000"/>
                  </a:schemeClr>
                </a:solidFill>
              </a:rPr>
              <a:t>fredrik.bjork@mau.se</a:t>
            </a:r>
            <a:r>
              <a:rPr lang="sv-SE" dirty="0">
                <a:solidFill>
                  <a:schemeClr val="tx2">
                    <a:lumMod val="40000"/>
                    <a:lumOff val="60000"/>
                  </a:schemeClr>
                </a:solidFill>
              </a:rPr>
              <a:t> </a:t>
            </a:r>
            <a:r>
              <a:rPr lang="sv-SE" dirty="0">
                <a:solidFill>
                  <a:schemeClr val="bg2">
                    <a:lumMod val="75000"/>
                  </a:schemeClr>
                </a:solidFill>
              </a:rPr>
              <a:t>|| </a:t>
            </a:r>
            <a:fld id="{F9E380E2-0BFE-1F40-BAA3-1F2566CF9DC2}" type="datetime1">
              <a:rPr lang="sv-SE" smtClean="0">
                <a:solidFill>
                  <a:schemeClr val="bg2">
                    <a:lumMod val="75000"/>
                  </a:schemeClr>
                </a:solidFill>
              </a:rPr>
              <a:t>2021-09-08</a:t>
            </a:fld>
            <a:r>
              <a:rPr lang="sv-SE" dirty="0">
                <a:solidFill>
                  <a:schemeClr val="bg2">
                    <a:lumMod val="75000"/>
                  </a:schemeClr>
                </a:solidFill>
              </a:rPr>
              <a:t>||</a:t>
            </a:r>
          </a:p>
        </p:txBody>
      </p:sp>
    </p:spTree>
    <p:extLst>
      <p:ext uri="{BB962C8B-B14F-4D97-AF65-F5344CB8AC3E}">
        <p14:creationId xmlns:p14="http://schemas.microsoft.com/office/powerpoint/2010/main" val="29588394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 xmlns:p14="http://schemas.microsoft.com/office/powerpoint/2010/main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Text Box 1">
            <a:extLst>
              <a:ext uri="{FF2B5EF4-FFF2-40B4-BE49-F238E27FC236}">
                <a16:creationId xmlns:a16="http://schemas.microsoft.com/office/drawing/2014/main" id="{0946F879-D0DD-BB45-9437-BB75773118C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85900" y="205979"/>
            <a:ext cx="5715000" cy="857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49263" fontAlgn="base">
              <a:spcBef>
                <a:spcPts val="8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49263" fontAlgn="base">
              <a:spcBef>
                <a:spcPts val="8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49263" fontAlgn="base">
              <a:spcBef>
                <a:spcPts val="8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49263" fontAlgn="base">
              <a:spcBef>
                <a:spcPts val="8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sv-SE" altLang="sv-SE" sz="3225">
                <a:solidFill>
                  <a:srgbClr val="465E9C"/>
                </a:solidFill>
                <a:latin typeface="Cambria" panose="02040503050406030204" pitchFamily="18" charset="0"/>
              </a:rPr>
              <a:t>Bra milstolpar</a:t>
            </a:r>
          </a:p>
        </p:txBody>
      </p:sp>
      <p:sp>
        <p:nvSpPr>
          <p:cNvPr id="11266" name="Text Box 2">
            <a:extLst>
              <a:ext uri="{FF2B5EF4-FFF2-40B4-BE49-F238E27FC236}">
                <a16:creationId xmlns:a16="http://schemas.microsoft.com/office/drawing/2014/main" id="{E46D19F5-5E2D-8C4B-88F6-7CC128E1082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63316" y="1491854"/>
            <a:ext cx="5829300" cy="3086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 marL="341313" indent="-228600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49263" fontAlgn="base">
              <a:spcBef>
                <a:spcPts val="8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49263" fontAlgn="base">
              <a:spcBef>
                <a:spcPts val="8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49263" fontAlgn="base">
              <a:spcBef>
                <a:spcPts val="8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49263" fontAlgn="base">
              <a:spcBef>
                <a:spcPts val="8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ts val="450"/>
              </a:spcBef>
              <a:buClr>
                <a:srgbClr val="FDA023"/>
              </a:buClr>
              <a:buFont typeface="Arial" panose="020B0604020202020204" pitchFamily="34" charset="0"/>
              <a:buChar char="•"/>
            </a:pPr>
            <a:r>
              <a:rPr lang="sv-SE" altLang="sv-SE" sz="1800">
                <a:latin typeface="Calibri" panose="020F0502020204030204" pitchFamily="34" charset="0"/>
              </a:rPr>
              <a:t>är </a:t>
            </a:r>
            <a:r>
              <a:rPr lang="sv-SE" altLang="sv-SE" sz="1800" i="1">
                <a:latin typeface="Calibri" panose="020F0502020204030204" pitchFamily="34" charset="0"/>
              </a:rPr>
              <a:t>begripliga</a:t>
            </a:r>
            <a:r>
              <a:rPr lang="sv-SE" altLang="sv-SE" sz="1800">
                <a:latin typeface="Calibri" panose="020F0502020204030204" pitchFamily="34" charset="0"/>
              </a:rPr>
              <a:t> (för en utomstående part) </a:t>
            </a:r>
          </a:p>
          <a:p>
            <a:pPr>
              <a:spcBef>
                <a:spcPts val="450"/>
              </a:spcBef>
              <a:buClr>
                <a:srgbClr val="FDA023"/>
              </a:buClr>
              <a:buFont typeface="Arial" panose="020B0604020202020204" pitchFamily="34" charset="0"/>
              <a:buChar char="•"/>
            </a:pPr>
            <a:r>
              <a:rPr lang="sv-SE" altLang="sv-SE" sz="1800">
                <a:latin typeface="Calibri" panose="020F0502020204030204" pitchFamily="34" charset="0"/>
              </a:rPr>
              <a:t>anknyter till </a:t>
            </a:r>
            <a:r>
              <a:rPr lang="sv-SE" altLang="sv-SE" sz="1800" i="1">
                <a:latin typeface="Calibri" panose="020F0502020204030204" pitchFamily="34" charset="0"/>
              </a:rPr>
              <a:t>mål </a:t>
            </a:r>
            <a:r>
              <a:rPr lang="sv-SE" altLang="sv-SE" sz="1800">
                <a:latin typeface="Calibri" panose="020F0502020204030204" pitchFamily="34" charset="0"/>
              </a:rPr>
              <a:t>i projektet</a:t>
            </a:r>
          </a:p>
          <a:p>
            <a:pPr>
              <a:spcBef>
                <a:spcPts val="450"/>
              </a:spcBef>
              <a:buClr>
                <a:srgbClr val="FDA023"/>
              </a:buClr>
              <a:buFont typeface="Arial" panose="020B0604020202020204" pitchFamily="34" charset="0"/>
              <a:buChar char="•"/>
            </a:pPr>
            <a:r>
              <a:rPr lang="sv-SE" altLang="sv-SE" sz="1800">
                <a:latin typeface="Calibri" panose="020F0502020204030204" pitchFamily="34" charset="0"/>
              </a:rPr>
              <a:t>utgör en </a:t>
            </a:r>
            <a:r>
              <a:rPr lang="sv-SE" altLang="sv-SE" sz="1800" i="1">
                <a:latin typeface="Calibri" panose="020F0502020204030204" pitchFamily="34" charset="0"/>
              </a:rPr>
              <a:t>meningsfull</a:t>
            </a:r>
            <a:r>
              <a:rPr lang="sv-SE" altLang="sv-SE" sz="1800">
                <a:latin typeface="Calibri" panose="020F0502020204030204" pitchFamily="34" charset="0"/>
              </a:rPr>
              <a:t> del av ett projektförlopp</a:t>
            </a:r>
          </a:p>
          <a:p>
            <a:pPr>
              <a:spcBef>
                <a:spcPts val="450"/>
              </a:spcBef>
              <a:buClr>
                <a:srgbClr val="FDA023"/>
              </a:buClr>
              <a:buFont typeface="Arial" panose="020B0604020202020204" pitchFamily="34" charset="0"/>
              <a:buChar char="•"/>
            </a:pPr>
            <a:r>
              <a:rPr lang="sv-SE" altLang="sv-SE" sz="1800">
                <a:latin typeface="Calibri" panose="020F0502020204030204" pitchFamily="34" charset="0"/>
              </a:rPr>
              <a:t>är </a:t>
            </a:r>
            <a:r>
              <a:rPr lang="sv-SE" altLang="sv-SE" sz="1800" i="1">
                <a:latin typeface="Calibri" panose="020F0502020204030204" pitchFamily="34" charset="0"/>
              </a:rPr>
              <a:t>hanterbara</a:t>
            </a:r>
          </a:p>
          <a:p>
            <a:pPr>
              <a:spcBef>
                <a:spcPts val="450"/>
              </a:spcBef>
              <a:buClr>
                <a:srgbClr val="FDA023"/>
              </a:buClr>
              <a:buFont typeface="Arial" panose="020B0604020202020204" pitchFamily="34" charset="0"/>
              <a:buChar char="•"/>
            </a:pPr>
            <a:r>
              <a:rPr lang="sv-SE" altLang="sv-SE" sz="1800">
                <a:latin typeface="Calibri" panose="020F0502020204030204" pitchFamily="34" charset="0"/>
              </a:rPr>
              <a:t>viktiga beslutspunkter i projektet måste vara milstolpar</a:t>
            </a:r>
          </a:p>
          <a:p>
            <a:pPr>
              <a:spcBef>
                <a:spcPts val="450"/>
              </a:spcBef>
              <a:buClr>
                <a:srgbClr val="FDA023"/>
              </a:buClr>
              <a:buFont typeface="Arial" panose="020B0604020202020204" pitchFamily="34" charset="0"/>
              <a:buChar char="•"/>
            </a:pPr>
            <a:r>
              <a:rPr lang="sv-SE" altLang="sv-SE" sz="1800">
                <a:latin typeface="Calibri" panose="020F0502020204030204" pitchFamily="34" charset="0"/>
              </a:rPr>
              <a:t>bra som </a:t>
            </a:r>
            <a:r>
              <a:rPr lang="sv-SE" altLang="sv-SE" sz="1800" i="1">
                <a:latin typeface="Calibri" panose="020F0502020204030204" pitchFamily="34" charset="0"/>
              </a:rPr>
              <a:t>motivationsfaktor </a:t>
            </a:r>
            <a:r>
              <a:rPr lang="sv-SE" altLang="sv-SE" sz="1800">
                <a:latin typeface="Calibri" panose="020F0502020204030204" pitchFamily="34" charset="0"/>
              </a:rPr>
              <a:t>och </a:t>
            </a:r>
            <a:r>
              <a:rPr lang="sv-SE" altLang="sv-SE" sz="1800" i="1">
                <a:latin typeface="Calibri" panose="020F0502020204030204" pitchFamily="34" charset="0"/>
              </a:rPr>
              <a:t>kommunikationsmedel</a:t>
            </a:r>
          </a:p>
          <a:p>
            <a:pPr>
              <a:spcBef>
                <a:spcPts val="450"/>
              </a:spcBef>
              <a:buClr>
                <a:srgbClr val="FDA023"/>
              </a:buClr>
              <a:buFont typeface="Arial" panose="020B0604020202020204" pitchFamily="34" charset="0"/>
              <a:buChar char="•"/>
            </a:pPr>
            <a:r>
              <a:rPr lang="sv-SE" altLang="sv-SE" sz="1800">
                <a:latin typeface="Calibri" panose="020F0502020204030204" pitchFamily="34" charset="0"/>
              </a:rPr>
              <a:t>Innebär en bra överlämning till nästa etapp (staffettlopp)</a:t>
            </a:r>
          </a:p>
          <a:p>
            <a:pPr>
              <a:spcBef>
                <a:spcPts val="450"/>
              </a:spcBef>
              <a:buClr>
                <a:srgbClr val="FDA023"/>
              </a:buClr>
            </a:pPr>
            <a:endParaRPr lang="sv-SE" altLang="sv-SE" sz="180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22002264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Text Box 1">
            <a:extLst>
              <a:ext uri="{FF2B5EF4-FFF2-40B4-BE49-F238E27FC236}">
                <a16:creationId xmlns:a16="http://schemas.microsoft.com/office/drawing/2014/main" id="{C5117458-F03C-DB4C-9FB8-103EF35DC80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85900" y="205979"/>
            <a:ext cx="5715000" cy="857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49263" fontAlgn="base">
              <a:spcBef>
                <a:spcPts val="8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49263" fontAlgn="base">
              <a:spcBef>
                <a:spcPts val="8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49263" fontAlgn="base">
              <a:spcBef>
                <a:spcPts val="8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49263" fontAlgn="base">
              <a:spcBef>
                <a:spcPts val="8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sv-SE" altLang="sv-SE" sz="3450" dirty="0">
                <a:solidFill>
                  <a:srgbClr val="465E9C"/>
                </a:solidFill>
                <a:latin typeface="Cambria" panose="02040503050406030204" pitchFamily="18" charset="0"/>
              </a:rPr>
              <a:t>Vad är en organisation?</a:t>
            </a:r>
          </a:p>
        </p:txBody>
      </p:sp>
      <p:sp>
        <p:nvSpPr>
          <p:cNvPr id="14338" name="Text Box 2">
            <a:extLst>
              <a:ext uri="{FF2B5EF4-FFF2-40B4-BE49-F238E27FC236}">
                <a16:creationId xmlns:a16="http://schemas.microsoft.com/office/drawing/2014/main" id="{1687D841-8C70-F84D-A27B-509A0FACB8F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85900" y="1674829"/>
            <a:ext cx="5429250" cy="3086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 marL="341313" indent="-228600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49263" fontAlgn="base">
              <a:spcBef>
                <a:spcPts val="8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49263" fontAlgn="base">
              <a:spcBef>
                <a:spcPts val="8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49263" fontAlgn="base">
              <a:spcBef>
                <a:spcPts val="8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49263" fontAlgn="base">
              <a:spcBef>
                <a:spcPts val="8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lnSpc>
                <a:spcPct val="80000"/>
              </a:lnSpc>
              <a:spcBef>
                <a:spcPts val="413"/>
              </a:spcBef>
              <a:buClr>
                <a:srgbClr val="FDA023"/>
              </a:buClr>
              <a:buFont typeface="Arial" panose="020B0604020202020204" pitchFamily="34" charset="0"/>
              <a:buChar char="•"/>
            </a:pPr>
            <a:r>
              <a:rPr lang="sv-SE" altLang="sv-SE" sz="1650" dirty="0">
                <a:latin typeface="Calibri" panose="020F0502020204030204" pitchFamily="34" charset="0"/>
              </a:rPr>
              <a:t>”Ordnandet av olika delar till inbördes samverkan, eller en större sammanslutning” ”en samling individer”</a:t>
            </a:r>
          </a:p>
          <a:p>
            <a:pPr>
              <a:lnSpc>
                <a:spcPct val="80000"/>
              </a:lnSpc>
              <a:spcBef>
                <a:spcPts val="413"/>
              </a:spcBef>
              <a:buClr>
                <a:srgbClr val="FDA023"/>
              </a:buClr>
              <a:buFont typeface="Arial" panose="020B0604020202020204" pitchFamily="34" charset="0"/>
              <a:buChar char="•"/>
            </a:pPr>
            <a:r>
              <a:rPr lang="sv-SE" altLang="sv-SE" sz="1650" dirty="0">
                <a:latin typeface="Calibri" panose="020F0502020204030204" pitchFamily="34" charset="0"/>
              </a:rPr>
              <a:t>Varför organisationer? </a:t>
            </a:r>
            <a:r>
              <a:rPr lang="sv-SE" altLang="sv-SE" sz="1650" i="1" dirty="0">
                <a:latin typeface="Calibri" panose="020F0502020204030204" pitchFamily="34" charset="0"/>
              </a:rPr>
              <a:t>Medvetet, stabilt och målinriktat samarbete; samordna resurser för större påverkan</a:t>
            </a:r>
          </a:p>
          <a:p>
            <a:pPr>
              <a:lnSpc>
                <a:spcPct val="80000"/>
              </a:lnSpc>
              <a:spcBef>
                <a:spcPts val="413"/>
              </a:spcBef>
              <a:buClr>
                <a:srgbClr val="FDA023"/>
              </a:buClr>
              <a:buFont typeface="Arial" panose="020B0604020202020204" pitchFamily="34" charset="0"/>
              <a:buChar char="•"/>
            </a:pPr>
            <a:r>
              <a:rPr lang="sv-SE" altLang="sv-SE" sz="1650" dirty="0">
                <a:latin typeface="Calibri" panose="020F0502020204030204" pitchFamily="34" charset="0"/>
              </a:rPr>
              <a:t>Formella och informella organisationer (nätverk)</a:t>
            </a:r>
          </a:p>
          <a:p>
            <a:pPr>
              <a:lnSpc>
                <a:spcPct val="80000"/>
              </a:lnSpc>
              <a:spcBef>
                <a:spcPts val="413"/>
              </a:spcBef>
              <a:buClr>
                <a:srgbClr val="FDA023"/>
              </a:buClr>
              <a:buFont typeface="Arial" panose="020B0604020202020204" pitchFamily="34" charset="0"/>
              <a:buChar char="•"/>
            </a:pPr>
            <a:r>
              <a:rPr lang="sv-SE" altLang="sv-SE" sz="1650" dirty="0">
                <a:latin typeface="Calibri" panose="020F0502020204030204" pitchFamily="34" charset="0"/>
              </a:rPr>
              <a:t>En organisation har medlemmar (som kan ha olika roller och inflytande – formellt eller informellt)</a:t>
            </a:r>
          </a:p>
        </p:txBody>
      </p:sp>
    </p:spTree>
    <p:extLst>
      <p:ext uri="{BB962C8B-B14F-4D97-AF65-F5344CB8AC3E}">
        <p14:creationId xmlns:p14="http://schemas.microsoft.com/office/powerpoint/2010/main" val="4231961941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5451C3A0-9488-3841-A957-8A4E04594C1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80000"/>
              </a:lnSpc>
              <a:spcBef>
                <a:spcPts val="413"/>
              </a:spcBef>
              <a:buClr>
                <a:srgbClr val="FDA023"/>
              </a:buClr>
              <a:buFont typeface="Arial" panose="020B0604020202020204" pitchFamily="34" charset="0"/>
              <a:buChar char="•"/>
            </a:pPr>
            <a:r>
              <a:rPr lang="sv-SE" altLang="sv-SE" dirty="0">
                <a:latin typeface="Calibri" panose="020F0502020204030204" pitchFamily="34" charset="0"/>
              </a:rPr>
              <a:t>Projekt: temporär (tillfällig) organisation</a:t>
            </a:r>
          </a:p>
          <a:p>
            <a:pPr>
              <a:lnSpc>
                <a:spcPct val="80000"/>
              </a:lnSpc>
              <a:spcBef>
                <a:spcPts val="413"/>
              </a:spcBef>
              <a:buClr>
                <a:srgbClr val="FDA023"/>
              </a:buClr>
              <a:buFont typeface="Arial" panose="020B0604020202020204" pitchFamily="34" charset="0"/>
              <a:buChar char="•"/>
            </a:pPr>
            <a:r>
              <a:rPr lang="sv-SE" altLang="sv-SE" dirty="0">
                <a:latin typeface="Calibri" panose="020F0502020204030204" pitchFamily="34" charset="0"/>
              </a:rPr>
              <a:t>Motsats: kontinuerlig (rutin-) organisation</a:t>
            </a:r>
          </a:p>
          <a:p>
            <a:pPr>
              <a:lnSpc>
                <a:spcPct val="80000"/>
              </a:lnSpc>
              <a:spcBef>
                <a:spcPts val="413"/>
              </a:spcBef>
              <a:buClr>
                <a:srgbClr val="FDA023"/>
              </a:buClr>
              <a:buFont typeface="Arial" panose="020B0604020202020204" pitchFamily="34" charset="0"/>
              <a:buChar char="•"/>
            </a:pPr>
            <a:r>
              <a:rPr lang="sv-SE" altLang="sv-SE" dirty="0">
                <a:latin typeface="Calibri" panose="020F0502020204030204" pitchFamily="34" charset="0"/>
              </a:rPr>
              <a:t>Genomsyrar verksamheten – </a:t>
            </a:r>
            <a:r>
              <a:rPr lang="sv-SE" altLang="sv-SE" i="1" dirty="0">
                <a:latin typeface="Calibri" panose="020F0502020204030204" pitchFamily="34" charset="0"/>
              </a:rPr>
              <a:t>påverkar beslut</a:t>
            </a:r>
          </a:p>
          <a:p>
            <a:pPr>
              <a:lnSpc>
                <a:spcPct val="80000"/>
              </a:lnSpc>
              <a:spcBef>
                <a:spcPts val="413"/>
              </a:spcBef>
              <a:buClr>
                <a:srgbClr val="FDA023"/>
              </a:buClr>
              <a:buFont typeface="Arial" panose="020B0604020202020204" pitchFamily="34" charset="0"/>
              <a:buChar char="•"/>
            </a:pPr>
            <a:r>
              <a:rPr lang="sv-SE" altLang="sv-SE" dirty="0">
                <a:latin typeface="Calibri" panose="020F0502020204030204" pitchFamily="34" charset="0"/>
              </a:rPr>
              <a:t>Ex. i ett projekt hyr man gärna utrustning - i en kontinuerlig organisation väljer man kanske hellre att köpa. </a:t>
            </a:r>
          </a:p>
          <a:p>
            <a:pPr marL="0" indent="0">
              <a:buNone/>
            </a:pP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6576611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 xmlns:p14="http://schemas.microsoft.com/office/powerpoint/2010/main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Text Box 1">
            <a:extLst>
              <a:ext uri="{FF2B5EF4-FFF2-40B4-BE49-F238E27FC236}">
                <a16:creationId xmlns:a16="http://schemas.microsoft.com/office/drawing/2014/main" id="{ED310A0A-2FB8-ED49-AE95-AF647E20844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85900" y="571500"/>
            <a:ext cx="5715000" cy="857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49263" fontAlgn="base">
              <a:spcBef>
                <a:spcPts val="8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49263" fontAlgn="base">
              <a:spcBef>
                <a:spcPts val="8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49263" fontAlgn="base">
              <a:spcBef>
                <a:spcPts val="8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49263" fontAlgn="base">
              <a:spcBef>
                <a:spcPts val="8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sv-SE" altLang="sv-SE" sz="3450" dirty="0">
                <a:solidFill>
                  <a:srgbClr val="465E9C"/>
                </a:solidFill>
                <a:latin typeface="Cambria" panose="02040503050406030204" pitchFamily="18" charset="0"/>
              </a:rPr>
              <a:t>Projekt vs. kontinuerlig org.</a:t>
            </a:r>
          </a:p>
        </p:txBody>
      </p:sp>
      <p:sp>
        <p:nvSpPr>
          <p:cNvPr id="15362" name="Text Box 2">
            <a:extLst>
              <a:ext uri="{FF2B5EF4-FFF2-40B4-BE49-F238E27FC236}">
                <a16:creationId xmlns:a16="http://schemas.microsoft.com/office/drawing/2014/main" id="{A460CC70-DF6F-434C-AC81-C77E4273578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57400" y="1568196"/>
            <a:ext cx="5429250" cy="3086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 marL="341313" indent="-228600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49263" fontAlgn="base">
              <a:spcBef>
                <a:spcPts val="8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49263" fontAlgn="base">
              <a:spcBef>
                <a:spcPts val="8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49263" fontAlgn="base">
              <a:spcBef>
                <a:spcPts val="8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49263" fontAlgn="base">
              <a:spcBef>
                <a:spcPts val="8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ts val="413"/>
              </a:spcBef>
              <a:buClr>
                <a:srgbClr val="FDA023"/>
              </a:buClr>
              <a:buFont typeface="Arial" panose="020B0604020202020204" pitchFamily="34" charset="0"/>
              <a:buChar char="•"/>
            </a:pPr>
            <a:r>
              <a:rPr lang="sv-SE" altLang="sv-SE" sz="1650" dirty="0">
                <a:latin typeface="Calibri" panose="020F0502020204030204" pitchFamily="34" charset="0"/>
              </a:rPr>
              <a:t>Hur hänger </a:t>
            </a:r>
            <a:r>
              <a:rPr lang="sv-SE" altLang="sv-SE" sz="1650" i="1" dirty="0">
                <a:latin typeface="Calibri" panose="020F0502020204030204" pitchFamily="34" charset="0"/>
              </a:rPr>
              <a:t>organisationsformen</a:t>
            </a:r>
            <a:r>
              <a:rPr lang="sv-SE" altLang="sv-SE" sz="1650" dirty="0">
                <a:latin typeface="Calibri" panose="020F0502020204030204" pitchFamily="34" charset="0"/>
              </a:rPr>
              <a:t> samman med:</a:t>
            </a:r>
          </a:p>
          <a:p>
            <a:pPr>
              <a:spcBef>
                <a:spcPts val="413"/>
              </a:spcBef>
              <a:buClr>
                <a:srgbClr val="FDA023"/>
              </a:buClr>
              <a:buFont typeface="Arial" panose="020B0604020202020204" pitchFamily="34" charset="0"/>
              <a:buChar char="•"/>
            </a:pPr>
            <a:r>
              <a:rPr lang="sv-SE" altLang="sv-SE" sz="1650" dirty="0">
                <a:latin typeface="Calibri" panose="020F0502020204030204" pitchFamily="34" charset="0"/>
              </a:rPr>
              <a:t>Effektivitet?</a:t>
            </a:r>
          </a:p>
          <a:p>
            <a:pPr>
              <a:spcBef>
                <a:spcPts val="413"/>
              </a:spcBef>
              <a:buClr>
                <a:srgbClr val="FDA023"/>
              </a:buClr>
              <a:buFont typeface="Arial" panose="020B0604020202020204" pitchFamily="34" charset="0"/>
              <a:buChar char="•"/>
            </a:pPr>
            <a:r>
              <a:rPr lang="sv-SE" altLang="sv-SE" sz="1650" dirty="0">
                <a:latin typeface="Calibri" panose="020F0502020204030204" pitchFamily="34" charset="0"/>
              </a:rPr>
              <a:t>Flexibilitet?</a:t>
            </a:r>
          </a:p>
          <a:p>
            <a:pPr>
              <a:spcBef>
                <a:spcPts val="413"/>
              </a:spcBef>
              <a:buClr>
                <a:srgbClr val="FDA023"/>
              </a:buClr>
              <a:buFont typeface="Arial" panose="020B0604020202020204" pitchFamily="34" charset="0"/>
              <a:buChar char="•"/>
            </a:pPr>
            <a:r>
              <a:rPr lang="sv-SE" altLang="sv-SE" sz="1650" dirty="0">
                <a:latin typeface="Calibri" panose="020F0502020204030204" pitchFamily="34" charset="0"/>
              </a:rPr>
              <a:t>Kreativitet?</a:t>
            </a:r>
          </a:p>
          <a:p>
            <a:pPr>
              <a:spcBef>
                <a:spcPts val="413"/>
              </a:spcBef>
              <a:buClr>
                <a:srgbClr val="FDA023"/>
              </a:buClr>
              <a:buFont typeface="Arial" panose="020B0604020202020204" pitchFamily="34" charset="0"/>
              <a:buChar char="•"/>
            </a:pPr>
            <a:r>
              <a:rPr lang="sv-SE" altLang="sv-SE" sz="1650" dirty="0">
                <a:latin typeface="Calibri" panose="020F0502020204030204" pitchFamily="34" charset="0"/>
              </a:rPr>
              <a:t>Förändring/kontinuitet?</a:t>
            </a:r>
          </a:p>
          <a:p>
            <a:pPr>
              <a:spcBef>
                <a:spcPts val="413"/>
              </a:spcBef>
              <a:buClr>
                <a:srgbClr val="FDA023"/>
              </a:buClr>
              <a:buFont typeface="Arial" panose="020B0604020202020204" pitchFamily="34" charset="0"/>
              <a:buChar char="•"/>
            </a:pPr>
            <a:r>
              <a:rPr lang="sv-SE" altLang="sv-SE" sz="1650" dirty="0">
                <a:latin typeface="Calibri" panose="020F0502020204030204" pitchFamily="34" charset="0"/>
              </a:rPr>
              <a:t>Lärande/erfarenheter?</a:t>
            </a:r>
          </a:p>
        </p:txBody>
      </p:sp>
    </p:spTree>
    <p:extLst>
      <p:ext uri="{BB962C8B-B14F-4D97-AF65-F5344CB8AC3E}">
        <p14:creationId xmlns:p14="http://schemas.microsoft.com/office/powerpoint/2010/main" val="588196434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Text Box 1">
            <a:extLst>
              <a:ext uri="{FF2B5EF4-FFF2-40B4-BE49-F238E27FC236}">
                <a16:creationId xmlns:a16="http://schemas.microsoft.com/office/drawing/2014/main" id="{3ABD6B56-DDD8-234C-9832-A715ABF1A29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94235" y="411956"/>
            <a:ext cx="5715000" cy="857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49263" fontAlgn="base">
              <a:spcBef>
                <a:spcPts val="8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49263" fontAlgn="base">
              <a:spcBef>
                <a:spcPts val="8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49263" fontAlgn="base">
              <a:spcBef>
                <a:spcPts val="8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49263" fontAlgn="base">
              <a:spcBef>
                <a:spcPts val="8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sv-SE" altLang="sv-SE" sz="3075">
                <a:solidFill>
                  <a:srgbClr val="465E9C"/>
                </a:solidFill>
                <a:latin typeface="Trebuchet MS" panose="020B0703020202090204" pitchFamily="34" charset="0"/>
              </a:rPr>
              <a:t>Projektets sammanhang </a:t>
            </a:r>
            <a:r>
              <a:rPr lang="en-US" altLang="sv-SE" sz="3075">
                <a:solidFill>
                  <a:srgbClr val="465E9C"/>
                </a:solidFill>
                <a:latin typeface="Trebuchet MS" panose="020B0703020202090204" pitchFamily="34" charset="0"/>
              </a:rPr>
              <a:t>–</a:t>
            </a:r>
            <a:r>
              <a:rPr lang="sv-SE" altLang="sv-SE" sz="3075">
                <a:solidFill>
                  <a:srgbClr val="465E9C"/>
                </a:solidFill>
                <a:latin typeface="Trebuchet MS" panose="020B0703020202090204" pitchFamily="34" charset="0"/>
              </a:rPr>
              <a:t> hur kan organisationen se ut?</a:t>
            </a:r>
          </a:p>
        </p:txBody>
      </p:sp>
      <p:sp>
        <p:nvSpPr>
          <p:cNvPr id="16386" name="Oval 2">
            <a:extLst>
              <a:ext uri="{FF2B5EF4-FFF2-40B4-BE49-F238E27FC236}">
                <a16:creationId xmlns:a16="http://schemas.microsoft.com/office/drawing/2014/main" id="{D7AA25CB-B3C1-914F-9849-8F1FD3A87A7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00451" y="3219451"/>
            <a:ext cx="1584722" cy="1240631"/>
          </a:xfrm>
          <a:prstGeom prst="ellipse">
            <a:avLst/>
          </a:prstGeom>
          <a:noFill/>
          <a:ln w="19080" cap="sq">
            <a:solidFill>
              <a:srgbClr val="000000"/>
            </a:solidFill>
            <a:miter lim="800000"/>
            <a:headEnd/>
            <a:tailEnd/>
          </a:ln>
          <a:effectLst>
            <a:outerShdw dist="17819" dir="2700000" algn="ctr" rotWithShape="0">
              <a:srgbClr val="808080">
                <a:alpha val="75014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sv-SE" sz="1350"/>
          </a:p>
        </p:txBody>
      </p:sp>
      <p:sp>
        <p:nvSpPr>
          <p:cNvPr id="16387" name="Line 3">
            <a:extLst>
              <a:ext uri="{FF2B5EF4-FFF2-40B4-BE49-F238E27FC236}">
                <a16:creationId xmlns:a16="http://schemas.microsoft.com/office/drawing/2014/main" id="{FF3EC930-E98D-C848-B77A-FED412A9A8DA}"/>
              </a:ext>
            </a:extLst>
          </p:cNvPr>
          <p:cNvSpPr>
            <a:spLocks noChangeShapeType="1"/>
          </p:cNvSpPr>
          <p:nvPr/>
        </p:nvSpPr>
        <p:spPr bwMode="auto">
          <a:xfrm>
            <a:off x="4355306" y="2478881"/>
            <a:ext cx="1191" cy="742950"/>
          </a:xfrm>
          <a:prstGeom prst="line">
            <a:avLst/>
          </a:prstGeom>
          <a:noFill/>
          <a:ln w="25560" cap="sq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sv-SE" sz="1350"/>
          </a:p>
        </p:txBody>
      </p:sp>
      <p:sp>
        <p:nvSpPr>
          <p:cNvPr id="16388" name="Text Box 4">
            <a:extLst>
              <a:ext uri="{FF2B5EF4-FFF2-40B4-BE49-F238E27FC236}">
                <a16:creationId xmlns:a16="http://schemas.microsoft.com/office/drawing/2014/main" id="{AD5FD6FE-7E42-9C48-8988-3D3920ABA2B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58841" y="2114550"/>
            <a:ext cx="1136592" cy="3478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67500" tIns="35100" rIns="67500" bIns="35100">
            <a:spAutoFit/>
          </a:bodyPr>
          <a:lstStyle>
            <a:lvl1pPr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49263" fontAlgn="base">
              <a:spcBef>
                <a:spcPts val="8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49263" fontAlgn="base">
              <a:spcBef>
                <a:spcPts val="8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49263" fontAlgn="base">
              <a:spcBef>
                <a:spcPts val="8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49263" fontAlgn="base">
              <a:spcBef>
                <a:spcPts val="8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ts val="450"/>
              </a:spcBef>
            </a:pPr>
            <a:r>
              <a:rPr lang="sv-SE" altLang="sv-SE" sz="1800"/>
              <a:t>Styrgrupp</a:t>
            </a:r>
          </a:p>
        </p:txBody>
      </p:sp>
      <p:sp>
        <p:nvSpPr>
          <p:cNvPr id="16389" name="Line 5">
            <a:extLst>
              <a:ext uri="{FF2B5EF4-FFF2-40B4-BE49-F238E27FC236}">
                <a16:creationId xmlns:a16="http://schemas.microsoft.com/office/drawing/2014/main" id="{FDBF0060-58F0-F544-8CDC-0065B5DA9CC0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3744516" y="1941910"/>
            <a:ext cx="342900" cy="252413"/>
          </a:xfrm>
          <a:prstGeom prst="line">
            <a:avLst/>
          </a:prstGeom>
          <a:noFill/>
          <a:ln w="9360" cap="sq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sv-SE" sz="1350"/>
          </a:p>
        </p:txBody>
      </p:sp>
      <p:sp>
        <p:nvSpPr>
          <p:cNvPr id="16390" name="Line 6">
            <a:extLst>
              <a:ext uri="{FF2B5EF4-FFF2-40B4-BE49-F238E27FC236}">
                <a16:creationId xmlns:a16="http://schemas.microsoft.com/office/drawing/2014/main" id="{FFE35E6E-7B8E-8847-B7FF-93080F07ED22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301729" y="1868092"/>
            <a:ext cx="1190" cy="288131"/>
          </a:xfrm>
          <a:prstGeom prst="line">
            <a:avLst/>
          </a:prstGeom>
          <a:noFill/>
          <a:ln w="9360" cap="sq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sv-SE" sz="1350"/>
          </a:p>
        </p:txBody>
      </p:sp>
      <p:sp>
        <p:nvSpPr>
          <p:cNvPr id="16391" name="Line 7">
            <a:extLst>
              <a:ext uri="{FF2B5EF4-FFF2-40B4-BE49-F238E27FC236}">
                <a16:creationId xmlns:a16="http://schemas.microsoft.com/office/drawing/2014/main" id="{19EB81D4-C2D8-4346-B4C7-3234C5EF1919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914900" y="1971675"/>
            <a:ext cx="342900" cy="201216"/>
          </a:xfrm>
          <a:prstGeom prst="line">
            <a:avLst/>
          </a:prstGeom>
          <a:noFill/>
          <a:ln w="9360" cap="sq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sv-SE" sz="1350"/>
          </a:p>
        </p:txBody>
      </p:sp>
      <p:sp>
        <p:nvSpPr>
          <p:cNvPr id="16392" name="Text Box 8">
            <a:extLst>
              <a:ext uri="{FF2B5EF4-FFF2-40B4-BE49-F238E27FC236}">
                <a16:creationId xmlns:a16="http://schemas.microsoft.com/office/drawing/2014/main" id="{E665E696-F7AA-5748-ACEA-EBE85AC932C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19675" y="1578769"/>
            <a:ext cx="1444369" cy="3478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67500" tIns="35100" rIns="67500" bIns="35100">
            <a:spAutoFit/>
          </a:bodyPr>
          <a:lstStyle>
            <a:lvl1pPr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49263" fontAlgn="base">
              <a:spcBef>
                <a:spcPts val="8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49263" fontAlgn="base">
              <a:spcBef>
                <a:spcPts val="8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49263" fontAlgn="base">
              <a:spcBef>
                <a:spcPts val="8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49263" fontAlgn="base">
              <a:spcBef>
                <a:spcPts val="8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ts val="450"/>
              </a:spcBef>
            </a:pPr>
            <a:r>
              <a:rPr lang="sv-SE" altLang="sv-SE" sz="1800"/>
              <a:t>Projektägare</a:t>
            </a:r>
          </a:p>
        </p:txBody>
      </p:sp>
      <p:sp>
        <p:nvSpPr>
          <p:cNvPr id="16393" name="Text Box 9">
            <a:extLst>
              <a:ext uri="{FF2B5EF4-FFF2-40B4-BE49-F238E27FC236}">
                <a16:creationId xmlns:a16="http://schemas.microsoft.com/office/drawing/2014/main" id="{F6CAD628-6CA0-364C-B15F-02A29684584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67138" y="3274219"/>
            <a:ext cx="1252008" cy="3017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67500" tIns="35100" rIns="67500" bIns="35100">
            <a:spAutoFit/>
          </a:bodyPr>
          <a:lstStyle>
            <a:lvl1pPr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49263" fontAlgn="base">
              <a:spcBef>
                <a:spcPts val="8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49263" fontAlgn="base">
              <a:spcBef>
                <a:spcPts val="8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49263" fontAlgn="base">
              <a:spcBef>
                <a:spcPts val="8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49263" fontAlgn="base">
              <a:spcBef>
                <a:spcPts val="8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ts val="375"/>
              </a:spcBef>
            </a:pPr>
            <a:r>
              <a:rPr lang="en-US" altLang="sv-SE" sz="1500"/>
              <a:t>projektledare</a:t>
            </a:r>
          </a:p>
        </p:txBody>
      </p:sp>
      <p:sp>
        <p:nvSpPr>
          <p:cNvPr id="16394" name="Text Box 10">
            <a:extLst>
              <a:ext uri="{FF2B5EF4-FFF2-40B4-BE49-F238E27FC236}">
                <a16:creationId xmlns:a16="http://schemas.microsoft.com/office/drawing/2014/main" id="{25513364-D3A5-134C-B77C-FA239743841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30079" y="1545432"/>
            <a:ext cx="2098394" cy="3478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67500" tIns="35100" rIns="67500" bIns="35100">
            <a:spAutoFit/>
          </a:bodyPr>
          <a:lstStyle>
            <a:lvl1pPr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49263" fontAlgn="base">
              <a:spcBef>
                <a:spcPts val="8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49263" fontAlgn="base">
              <a:spcBef>
                <a:spcPts val="8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49263" fontAlgn="base">
              <a:spcBef>
                <a:spcPts val="8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49263" fontAlgn="base">
              <a:spcBef>
                <a:spcPts val="8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ts val="450"/>
              </a:spcBef>
            </a:pPr>
            <a:r>
              <a:rPr lang="en-US" altLang="sv-SE" sz="1800"/>
              <a:t>Samarbetspartners</a:t>
            </a:r>
          </a:p>
        </p:txBody>
      </p:sp>
      <p:sp>
        <p:nvSpPr>
          <p:cNvPr id="16395" name="Text Box 11">
            <a:extLst>
              <a:ext uri="{FF2B5EF4-FFF2-40B4-BE49-F238E27FC236}">
                <a16:creationId xmlns:a16="http://schemas.microsoft.com/office/drawing/2014/main" id="{6C9DA818-1603-BB4A-8BFC-79645BFF426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70710" y="3759994"/>
            <a:ext cx="1418721" cy="3478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67500" tIns="35100" rIns="67500" bIns="35100">
            <a:spAutoFit/>
          </a:bodyPr>
          <a:lstStyle>
            <a:lvl1pPr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49263" fontAlgn="base">
              <a:spcBef>
                <a:spcPts val="8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49263" fontAlgn="base">
              <a:spcBef>
                <a:spcPts val="8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49263" fontAlgn="base">
              <a:spcBef>
                <a:spcPts val="8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49263" fontAlgn="base">
              <a:spcBef>
                <a:spcPts val="8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ts val="450"/>
              </a:spcBef>
            </a:pPr>
            <a:r>
              <a:rPr lang="en-US" altLang="sv-SE" sz="1800"/>
              <a:t>projektgrupp</a:t>
            </a:r>
          </a:p>
        </p:txBody>
      </p:sp>
      <p:sp>
        <p:nvSpPr>
          <p:cNvPr id="16396" name="Text Box 12">
            <a:extLst>
              <a:ext uri="{FF2B5EF4-FFF2-40B4-BE49-F238E27FC236}">
                <a16:creationId xmlns:a16="http://schemas.microsoft.com/office/drawing/2014/main" id="{EBD172B5-EFBA-B540-BCF1-AEB5E84B950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65772" y="2571750"/>
            <a:ext cx="1470017" cy="3478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67500" tIns="35100" rIns="67500" bIns="35100">
            <a:spAutoFit/>
          </a:bodyPr>
          <a:lstStyle>
            <a:lvl1pPr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49263" fontAlgn="base">
              <a:spcBef>
                <a:spcPts val="8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49263" fontAlgn="base">
              <a:spcBef>
                <a:spcPts val="8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49263" fontAlgn="base">
              <a:spcBef>
                <a:spcPts val="8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49263" fontAlgn="base">
              <a:spcBef>
                <a:spcPts val="8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ts val="450"/>
              </a:spcBef>
            </a:pPr>
            <a:r>
              <a:rPr lang="en-US" altLang="sv-SE" sz="1800"/>
              <a:t>Följeforskare</a:t>
            </a:r>
          </a:p>
        </p:txBody>
      </p:sp>
      <p:sp>
        <p:nvSpPr>
          <p:cNvPr id="16397" name="Line 13">
            <a:extLst>
              <a:ext uri="{FF2B5EF4-FFF2-40B4-BE49-F238E27FC236}">
                <a16:creationId xmlns:a16="http://schemas.microsoft.com/office/drawing/2014/main" id="{BEBCD816-08BE-AA42-9A2B-1D8CB71B3E04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830241" y="2462213"/>
            <a:ext cx="417909" cy="284560"/>
          </a:xfrm>
          <a:prstGeom prst="line">
            <a:avLst/>
          </a:prstGeom>
          <a:noFill/>
          <a:ln w="25560" cap="sq">
            <a:solidFill>
              <a:srgbClr val="FDA023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sv-SE" sz="1350"/>
          </a:p>
        </p:txBody>
      </p:sp>
      <p:sp>
        <p:nvSpPr>
          <p:cNvPr id="16398" name="Line 14">
            <a:extLst>
              <a:ext uri="{FF2B5EF4-FFF2-40B4-BE49-F238E27FC236}">
                <a16:creationId xmlns:a16="http://schemas.microsoft.com/office/drawing/2014/main" id="{751D4403-3CCB-9742-92EE-A07868834AA6}"/>
              </a:ext>
            </a:extLst>
          </p:cNvPr>
          <p:cNvSpPr>
            <a:spLocks noChangeShapeType="1"/>
          </p:cNvSpPr>
          <p:nvPr/>
        </p:nvSpPr>
        <p:spPr bwMode="auto">
          <a:xfrm>
            <a:off x="3330178" y="2950369"/>
            <a:ext cx="432197" cy="473869"/>
          </a:xfrm>
          <a:prstGeom prst="line">
            <a:avLst/>
          </a:prstGeom>
          <a:noFill/>
          <a:ln w="25560" cap="sq">
            <a:solidFill>
              <a:srgbClr val="FDA023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sv-SE" sz="1350"/>
          </a:p>
        </p:txBody>
      </p:sp>
    </p:spTree>
    <p:extLst>
      <p:ext uri="{BB962C8B-B14F-4D97-AF65-F5344CB8AC3E}">
        <p14:creationId xmlns:p14="http://schemas.microsoft.com/office/powerpoint/2010/main" val="871759720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Text Box 1">
            <a:extLst>
              <a:ext uri="{FF2B5EF4-FFF2-40B4-BE49-F238E27FC236}">
                <a16:creationId xmlns:a16="http://schemas.microsoft.com/office/drawing/2014/main" id="{9F639FEA-4BF6-5A45-90B0-30F9AC5C3A1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85900" y="205979"/>
            <a:ext cx="5715000" cy="857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49263" fontAlgn="base">
              <a:spcBef>
                <a:spcPts val="8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49263" fontAlgn="base">
              <a:spcBef>
                <a:spcPts val="8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49263" fontAlgn="base">
              <a:spcBef>
                <a:spcPts val="8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49263" fontAlgn="base">
              <a:spcBef>
                <a:spcPts val="8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sv-SE" altLang="sv-SE" sz="3450">
                <a:solidFill>
                  <a:srgbClr val="465E9C"/>
                </a:solidFill>
                <a:latin typeface="Cambria" panose="02040503050406030204" pitchFamily="18" charset="0"/>
              </a:rPr>
              <a:t>Projektroller</a:t>
            </a:r>
          </a:p>
        </p:txBody>
      </p:sp>
      <p:sp>
        <p:nvSpPr>
          <p:cNvPr id="17410" name="Text Box 2">
            <a:extLst>
              <a:ext uri="{FF2B5EF4-FFF2-40B4-BE49-F238E27FC236}">
                <a16:creationId xmlns:a16="http://schemas.microsoft.com/office/drawing/2014/main" id="{65CD3932-E402-384E-A4DD-D887DA9A00C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85900" y="1200150"/>
            <a:ext cx="5715000" cy="3600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 marL="341313" indent="-228600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49263" fontAlgn="base">
              <a:spcBef>
                <a:spcPts val="8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49263" fontAlgn="base">
              <a:spcBef>
                <a:spcPts val="8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49263" fontAlgn="base">
              <a:spcBef>
                <a:spcPts val="8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49263" fontAlgn="base">
              <a:spcBef>
                <a:spcPts val="8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ts val="413"/>
              </a:spcBef>
              <a:buClr>
                <a:srgbClr val="FDA023"/>
              </a:buClr>
              <a:buFont typeface="Arial" panose="020B0604020202020204" pitchFamily="34" charset="0"/>
              <a:buChar char="•"/>
            </a:pPr>
            <a:r>
              <a:rPr lang="sv-SE" altLang="sv-SE" sz="1650" b="1">
                <a:latin typeface="Calibri" panose="020F0502020204030204" pitchFamily="34" charset="0"/>
              </a:rPr>
              <a:t>Projektägare</a:t>
            </a:r>
            <a:r>
              <a:rPr lang="sv-SE" altLang="sv-SE" sz="1650">
                <a:latin typeface="Calibri" panose="020F0502020204030204" pitchFamily="34" charset="0"/>
              </a:rPr>
              <a:t>: ”organisation som ansökt och fått stöd för en projektansökan” (typ </a:t>
            </a:r>
            <a:r>
              <a:rPr lang="sv-SE" altLang="sv-SE" sz="1650" i="1">
                <a:latin typeface="Calibri" panose="020F0502020204030204" pitchFamily="34" charset="0"/>
              </a:rPr>
              <a:t>strukturfondsprojekt</a:t>
            </a:r>
            <a:r>
              <a:rPr lang="sv-SE" altLang="sv-SE" sz="1650">
                <a:latin typeface="Calibri" panose="020F0502020204030204" pitchFamily="34" charset="0"/>
              </a:rPr>
              <a:t>) // Projektbeställare – person (typ </a:t>
            </a:r>
            <a:r>
              <a:rPr lang="sv-SE" altLang="sv-SE" sz="1650" i="1">
                <a:latin typeface="Calibri" panose="020F0502020204030204" pitchFamily="34" charset="0"/>
              </a:rPr>
              <a:t>projekt inom näringsliv</a:t>
            </a:r>
            <a:r>
              <a:rPr lang="sv-SE" altLang="sv-SE" sz="1650">
                <a:latin typeface="Calibri" panose="020F0502020204030204" pitchFamily="34" charset="0"/>
              </a:rPr>
              <a:t>)</a:t>
            </a:r>
          </a:p>
          <a:p>
            <a:pPr>
              <a:spcBef>
                <a:spcPts val="413"/>
              </a:spcBef>
              <a:buClr>
                <a:srgbClr val="FDA023"/>
              </a:buClr>
              <a:buFont typeface="Arial" panose="020B0604020202020204" pitchFamily="34" charset="0"/>
              <a:buChar char="•"/>
            </a:pPr>
            <a:r>
              <a:rPr lang="sv-SE" altLang="sv-SE" sz="1650" b="1">
                <a:latin typeface="Calibri" panose="020F0502020204030204" pitchFamily="34" charset="0"/>
              </a:rPr>
              <a:t>Styrgrupp</a:t>
            </a:r>
            <a:r>
              <a:rPr lang="sv-SE" altLang="sv-SE" sz="1650">
                <a:latin typeface="Calibri" panose="020F0502020204030204" pitchFamily="34" charset="0"/>
              </a:rPr>
              <a:t> (obs ej </a:t>
            </a:r>
            <a:r>
              <a:rPr lang="sv-SE" altLang="sv-SE" sz="1650" i="1">
                <a:latin typeface="Calibri" panose="020F0502020204030204" pitchFamily="34" charset="0"/>
              </a:rPr>
              <a:t>styrelse</a:t>
            </a:r>
            <a:r>
              <a:rPr lang="sv-SE" altLang="sv-SE" sz="1650">
                <a:latin typeface="Calibri" panose="020F0502020204030204" pitchFamily="34" charset="0"/>
              </a:rPr>
              <a:t>): Beslutsforum, har ansvar för kontroll och styrning av projektet.</a:t>
            </a:r>
          </a:p>
          <a:p>
            <a:pPr>
              <a:spcBef>
                <a:spcPts val="413"/>
              </a:spcBef>
              <a:buClr>
                <a:srgbClr val="FDA023"/>
              </a:buClr>
              <a:buFont typeface="Arial" panose="020B0604020202020204" pitchFamily="34" charset="0"/>
              <a:buChar char="•"/>
            </a:pPr>
            <a:r>
              <a:rPr lang="sv-SE" altLang="sv-SE" sz="1650" b="1">
                <a:latin typeface="Calibri" panose="020F0502020204030204" pitchFamily="34" charset="0"/>
              </a:rPr>
              <a:t>Projektledare</a:t>
            </a:r>
            <a:r>
              <a:rPr lang="sv-SE" altLang="sv-SE" sz="1650">
                <a:latin typeface="Calibri" panose="020F0502020204030204" pitchFamily="34" charset="0"/>
              </a:rPr>
              <a:t>: Ansvar och uppgifter kan variera mellan projekt, beroende på omfattning osv. Oftast har man ett arbetsledar- men inte personalansvar.</a:t>
            </a:r>
          </a:p>
          <a:p>
            <a:pPr>
              <a:spcBef>
                <a:spcPts val="413"/>
              </a:spcBef>
              <a:buClr>
                <a:srgbClr val="FDA023"/>
              </a:buClr>
              <a:buFont typeface="Arial" panose="020B0604020202020204" pitchFamily="34" charset="0"/>
              <a:buChar char="•"/>
            </a:pPr>
            <a:r>
              <a:rPr lang="sv-SE" altLang="sv-SE" sz="1650" b="1">
                <a:latin typeface="Calibri" panose="020F0502020204030204" pitchFamily="34" charset="0"/>
              </a:rPr>
              <a:t>Projektgrupp</a:t>
            </a:r>
            <a:r>
              <a:rPr lang="sv-SE" altLang="sv-SE" sz="1650">
                <a:latin typeface="Calibri" panose="020F0502020204030204" pitchFamily="34" charset="0"/>
              </a:rPr>
              <a:t>: Varierande storlek och engagemangsgrad – i multiprojektmiljöer kan individer vara medlemmar i ett stort antal projektgrupper</a:t>
            </a:r>
          </a:p>
        </p:txBody>
      </p:sp>
    </p:spTree>
    <p:extLst>
      <p:ext uri="{BB962C8B-B14F-4D97-AF65-F5344CB8AC3E}">
        <p14:creationId xmlns:p14="http://schemas.microsoft.com/office/powerpoint/2010/main" val="3138203436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2">
            <a:extLst>
              <a:ext uri="{FF2B5EF4-FFF2-40B4-BE49-F238E27FC236}">
                <a16:creationId xmlns:a16="http://schemas.microsoft.com/office/drawing/2014/main" id="{233C1EF3-F529-BD4A-859C-428F8D9D6B8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3000" y="0"/>
            <a:ext cx="6858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13069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 xmlns:p14="http://schemas.microsoft.com/office/powerpoint/2010/main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/>
          <p:cNvSpPr/>
          <p:nvPr/>
        </p:nvSpPr>
        <p:spPr>
          <a:xfrm>
            <a:off x="2413258" y="1109440"/>
            <a:ext cx="1252739" cy="1252738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3949225" y="1109440"/>
            <a:ext cx="1252739" cy="1252738"/>
          </a:xfrm>
          <a:prstGeom prst="ellipse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5463405" y="1109440"/>
            <a:ext cx="1252739" cy="1252738"/>
          </a:xfrm>
          <a:prstGeom prst="ellipse">
            <a:avLst/>
          </a:prstGeom>
          <a:solidFill>
            <a:schemeClr val="accent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2413258" y="2775942"/>
            <a:ext cx="1252739" cy="1252738"/>
          </a:xfrm>
          <a:prstGeom prst="ellipse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3949225" y="2775942"/>
            <a:ext cx="1252739" cy="1252738"/>
          </a:xfrm>
          <a:prstGeom prst="ellipse">
            <a:avLst/>
          </a:prstGeom>
          <a:solidFill>
            <a:schemeClr val="accent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/>
          <p:cNvSpPr/>
          <p:nvPr/>
        </p:nvSpPr>
        <p:spPr>
          <a:xfrm>
            <a:off x="5463405" y="2775942"/>
            <a:ext cx="1252739" cy="1252738"/>
          </a:xfrm>
          <a:prstGeom prst="ellipse">
            <a:avLst/>
          </a:prstGeom>
          <a:solidFill>
            <a:schemeClr val="accent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88476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 xmlns:p14="http://schemas.microsoft.com/office/powerpoint/2010/main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Text Box 1">
            <a:extLst>
              <a:ext uri="{FF2B5EF4-FFF2-40B4-BE49-F238E27FC236}">
                <a16:creationId xmlns:a16="http://schemas.microsoft.com/office/drawing/2014/main" id="{DA865A9F-BBF4-5947-AF85-B4C351755C1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85900" y="205979"/>
            <a:ext cx="5715000" cy="857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buClrTx/>
              <a:buFontTx/>
              <a:buNone/>
            </a:pPr>
            <a:r>
              <a:rPr lang="sv-SE" altLang="sv-SE" sz="3450">
                <a:solidFill>
                  <a:srgbClr val="465E9C"/>
                </a:solidFill>
              </a:rPr>
              <a:t>Initiering</a:t>
            </a:r>
          </a:p>
        </p:txBody>
      </p:sp>
      <p:pic>
        <p:nvPicPr>
          <p:cNvPr id="4098" name="Picture 2">
            <a:extLst>
              <a:ext uri="{FF2B5EF4-FFF2-40B4-BE49-F238E27FC236}">
                <a16:creationId xmlns:a16="http://schemas.microsoft.com/office/drawing/2014/main" id="{862DF9F6-DD13-ED4E-BB9F-019CF673C2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31229" b="-31229"/>
          <a:stretch>
            <a:fillRect/>
          </a:stretch>
        </p:blipFill>
        <p:spPr bwMode="auto">
          <a:xfrm>
            <a:off x="859536" y="628043"/>
            <a:ext cx="3844195" cy="41517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 t="-31229" b="-31229"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4099" name="Text Box 3">
            <a:extLst>
              <a:ext uri="{FF2B5EF4-FFF2-40B4-BE49-F238E27FC236}">
                <a16:creationId xmlns:a16="http://schemas.microsoft.com/office/drawing/2014/main" id="{282BBFF5-1E39-6E40-AEFC-0F34B77B5DD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29150" y="1485900"/>
            <a:ext cx="3435858" cy="24360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 marL="341313" indent="-228600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lnSpc>
                <a:spcPct val="90000"/>
              </a:lnSpc>
              <a:spcBef>
                <a:spcPts val="356"/>
              </a:spcBef>
              <a:buClr>
                <a:srgbClr val="FDA023"/>
              </a:buClr>
              <a:buFont typeface="Arial" panose="020B0604020202020204" pitchFamily="34" charset="0"/>
              <a:buChar char="•"/>
            </a:pPr>
            <a:r>
              <a:rPr lang="sv-SE" altLang="sv-SE" sz="1600" dirty="0">
                <a:latin typeface="Calibri" panose="020F0502020204030204" pitchFamily="34" charset="0"/>
              </a:rPr>
              <a:t>Projektet befinner sig i </a:t>
            </a:r>
            <a:r>
              <a:rPr lang="sv-SE" altLang="sv-SE" sz="1600" b="1" i="1" dirty="0">
                <a:latin typeface="Calibri" panose="020F0502020204030204" pitchFamily="34" charset="0"/>
              </a:rPr>
              <a:t>initierings- eller designfasen</a:t>
            </a:r>
            <a:r>
              <a:rPr lang="sv-SE" altLang="sv-SE" sz="1600" dirty="0">
                <a:latin typeface="Calibri" panose="020F0502020204030204" pitchFamily="34" charset="0"/>
              </a:rPr>
              <a:t> </a:t>
            </a:r>
            <a:r>
              <a:rPr lang="en-US" altLang="sv-SE" sz="1600" dirty="0">
                <a:latin typeface="Calibri" panose="020F0502020204030204" pitchFamily="34" charset="0"/>
              </a:rPr>
              <a:t>–</a:t>
            </a:r>
            <a:r>
              <a:rPr lang="sv-SE" altLang="sv-SE" sz="1600" dirty="0">
                <a:latin typeface="Calibri" panose="020F0502020204030204" pitchFamily="34" charset="0"/>
              </a:rPr>
              <a:t> denna del av projektet kallas ibland för </a:t>
            </a:r>
            <a:r>
              <a:rPr lang="sv-SE" altLang="sv-SE" sz="1600" b="1" i="1" dirty="0" err="1">
                <a:latin typeface="Calibri" panose="020F0502020204030204" pitchFamily="34" charset="0"/>
              </a:rPr>
              <a:t>prejekt</a:t>
            </a:r>
            <a:endParaRPr lang="sv-SE" altLang="sv-SE" sz="1600" b="1" i="1" dirty="0">
              <a:latin typeface="Calibri" panose="020F0502020204030204" pitchFamily="34" charset="0"/>
            </a:endParaRPr>
          </a:p>
          <a:p>
            <a:pPr>
              <a:lnSpc>
                <a:spcPct val="90000"/>
              </a:lnSpc>
              <a:spcBef>
                <a:spcPts val="356"/>
              </a:spcBef>
              <a:buClr>
                <a:srgbClr val="FDA023"/>
              </a:buClr>
              <a:buFont typeface="Arial" panose="020B0604020202020204" pitchFamily="34" charset="0"/>
              <a:buChar char="•"/>
            </a:pPr>
            <a:r>
              <a:rPr lang="en-US" altLang="sv-SE" sz="1600" dirty="0">
                <a:latin typeface="Calibri" panose="020F0502020204030204" pitchFamily="34" charset="0"/>
              </a:rPr>
              <a:t>I</a:t>
            </a:r>
            <a:r>
              <a:rPr lang="sv-SE" altLang="sv-SE" sz="1600" dirty="0">
                <a:latin typeface="Calibri" panose="020F0502020204030204" pitchFamily="34" charset="0"/>
              </a:rPr>
              <a:t> denna fas är det viktigt att ha en öppen inställning </a:t>
            </a:r>
            <a:r>
              <a:rPr lang="en-US" altLang="sv-SE" sz="1600" dirty="0">
                <a:latin typeface="Calibri" panose="020F0502020204030204" pitchFamily="34" charset="0"/>
              </a:rPr>
              <a:t>–</a:t>
            </a:r>
            <a:r>
              <a:rPr lang="sv-SE" altLang="sv-SE" sz="1600" dirty="0">
                <a:latin typeface="Calibri" panose="020F0502020204030204" pitchFamily="34" charset="0"/>
              </a:rPr>
              <a:t> exakt hur projektet skall se ut skall fortfarande vara rätt öppet för förändringar</a:t>
            </a:r>
          </a:p>
          <a:p>
            <a:pPr>
              <a:lnSpc>
                <a:spcPct val="90000"/>
              </a:lnSpc>
              <a:spcBef>
                <a:spcPts val="356"/>
              </a:spcBef>
              <a:buClr>
                <a:srgbClr val="FDA023"/>
              </a:buClr>
              <a:buFont typeface="Arial" panose="020B0604020202020204" pitchFamily="34" charset="0"/>
              <a:buChar char="•"/>
            </a:pPr>
            <a:r>
              <a:rPr lang="sv-SE" altLang="sv-SE" sz="1600" dirty="0">
                <a:latin typeface="Calibri" panose="020F0502020204030204" pitchFamily="34" charset="0"/>
              </a:rPr>
              <a:t>Undvika att direkt kasta sig över ”lösningar”</a:t>
            </a:r>
          </a:p>
        </p:txBody>
      </p:sp>
    </p:spTree>
    <p:extLst>
      <p:ext uri="{BB962C8B-B14F-4D97-AF65-F5344CB8AC3E}">
        <p14:creationId xmlns:p14="http://schemas.microsoft.com/office/powerpoint/2010/main" val="3561121889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Text Box 1">
            <a:extLst>
              <a:ext uri="{FF2B5EF4-FFF2-40B4-BE49-F238E27FC236}">
                <a16:creationId xmlns:a16="http://schemas.microsoft.com/office/drawing/2014/main" id="{FBBE5F72-B5FA-F04E-927E-CCF697A05F8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85900" y="205979"/>
            <a:ext cx="5715000" cy="857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buClrTx/>
              <a:buFontTx/>
              <a:buNone/>
            </a:pPr>
            <a:r>
              <a:rPr lang="sv-SE" altLang="sv-SE" sz="3450">
                <a:solidFill>
                  <a:srgbClr val="465E9C"/>
                </a:solidFill>
              </a:rPr>
              <a:t>Var börjar projektet?</a:t>
            </a:r>
          </a:p>
        </p:txBody>
      </p:sp>
      <p:pic>
        <p:nvPicPr>
          <p:cNvPr id="5122" name="Picture 2">
            <a:extLst>
              <a:ext uri="{FF2B5EF4-FFF2-40B4-BE49-F238E27FC236}">
                <a16:creationId xmlns:a16="http://schemas.microsoft.com/office/drawing/2014/main" id="{8DC98EF6-21EA-9D44-B6AE-41FEAD2B2E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9251" r="-9251"/>
          <a:stretch>
            <a:fillRect/>
          </a:stretch>
        </p:blipFill>
        <p:spPr bwMode="auto">
          <a:xfrm>
            <a:off x="1485900" y="1485900"/>
            <a:ext cx="2457450" cy="26539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 l="-9251" r="-9251"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5123" name="Text Box 3">
            <a:extLst>
              <a:ext uri="{FF2B5EF4-FFF2-40B4-BE49-F238E27FC236}">
                <a16:creationId xmlns:a16="http://schemas.microsoft.com/office/drawing/2014/main" id="{87B9E816-8D77-184C-96D4-931DBD56303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43350" y="1485901"/>
            <a:ext cx="3543300" cy="20038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 marL="341313" indent="-228600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ts val="375"/>
              </a:spcBef>
              <a:buClr>
                <a:srgbClr val="FDA023"/>
              </a:buClr>
              <a:buFont typeface="Arial" panose="020B0604020202020204" pitchFamily="34" charset="0"/>
              <a:buChar char="•"/>
            </a:pPr>
            <a:r>
              <a:rPr lang="sv-SE" altLang="sv-SE" sz="1500" i="1" dirty="0">
                <a:latin typeface="Calibri" panose="020F0502020204030204" pitchFamily="34" charset="0"/>
              </a:rPr>
              <a:t>Ett </a:t>
            </a:r>
            <a:r>
              <a:rPr lang="sv-SE" altLang="sv-SE" sz="1500" b="1" i="1" dirty="0">
                <a:latin typeface="Calibri" panose="020F0502020204030204" pitchFamily="34" charset="0"/>
              </a:rPr>
              <a:t>problem </a:t>
            </a:r>
            <a:r>
              <a:rPr lang="sv-SE" altLang="sv-SE" sz="1500" i="1" dirty="0">
                <a:latin typeface="Calibri" panose="020F0502020204030204" pitchFamily="34" charset="0"/>
              </a:rPr>
              <a:t>som behöver lösas</a:t>
            </a:r>
          </a:p>
          <a:p>
            <a:pPr>
              <a:spcBef>
                <a:spcPts val="375"/>
              </a:spcBef>
              <a:buClr>
                <a:srgbClr val="FDA023"/>
              </a:buClr>
              <a:buFont typeface="Arial" panose="020B0604020202020204" pitchFamily="34" charset="0"/>
              <a:buChar char="•"/>
            </a:pPr>
            <a:r>
              <a:rPr lang="sv-SE" altLang="sv-SE" sz="1500" i="1" dirty="0">
                <a:latin typeface="Calibri" panose="020F0502020204030204" pitchFamily="34" charset="0"/>
              </a:rPr>
              <a:t>En </a:t>
            </a:r>
            <a:r>
              <a:rPr lang="sv-SE" altLang="sv-SE" sz="1500" b="1" i="1" dirty="0">
                <a:latin typeface="Calibri" panose="020F0502020204030204" pitchFamily="34" charset="0"/>
              </a:rPr>
              <a:t>vision</a:t>
            </a:r>
            <a:r>
              <a:rPr lang="sv-SE" altLang="sv-SE" sz="1500" i="1" dirty="0">
                <a:latin typeface="Calibri" panose="020F0502020204030204" pitchFamily="34" charset="0"/>
              </a:rPr>
              <a:t> om förändring</a:t>
            </a:r>
          </a:p>
          <a:p>
            <a:pPr>
              <a:spcBef>
                <a:spcPts val="375"/>
              </a:spcBef>
              <a:buClr>
                <a:srgbClr val="FDA023"/>
              </a:buClr>
              <a:buFont typeface="Arial" panose="020B0604020202020204" pitchFamily="34" charset="0"/>
              <a:buChar char="•"/>
            </a:pPr>
            <a:r>
              <a:rPr lang="sv-SE" altLang="sv-SE" sz="1500" i="1" dirty="0">
                <a:latin typeface="Calibri" panose="020F0502020204030204" pitchFamily="34" charset="0"/>
              </a:rPr>
              <a:t>En </a:t>
            </a:r>
            <a:r>
              <a:rPr lang="sv-SE" altLang="sv-SE" sz="1500" b="1" i="1" dirty="0">
                <a:latin typeface="Calibri" panose="020F0502020204030204" pitchFamily="34" charset="0"/>
              </a:rPr>
              <a:t>idé </a:t>
            </a:r>
            <a:r>
              <a:rPr lang="sv-SE" altLang="sv-SE" sz="1500" i="1" dirty="0">
                <a:latin typeface="Calibri" panose="020F0502020204030204" pitchFamily="34" charset="0"/>
              </a:rPr>
              <a:t>som man vill genomföra</a:t>
            </a:r>
          </a:p>
        </p:txBody>
      </p:sp>
    </p:spTree>
    <p:extLst>
      <p:ext uri="{BB962C8B-B14F-4D97-AF65-F5344CB8AC3E}">
        <p14:creationId xmlns:p14="http://schemas.microsoft.com/office/powerpoint/2010/main" val="1912836398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Text Box 1">
            <a:extLst>
              <a:ext uri="{FF2B5EF4-FFF2-40B4-BE49-F238E27FC236}">
                <a16:creationId xmlns:a16="http://schemas.microsoft.com/office/drawing/2014/main" id="{2684C946-62DB-7742-B58A-150333E42A6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85900" y="205979"/>
            <a:ext cx="5715000" cy="857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buClrTx/>
              <a:buFontTx/>
              <a:buNone/>
            </a:pPr>
            <a:r>
              <a:rPr lang="sv-SE" altLang="sv-SE" sz="3450">
                <a:solidFill>
                  <a:srgbClr val="465E9C"/>
                </a:solidFill>
              </a:rPr>
              <a:t>Projektdesign</a:t>
            </a:r>
          </a:p>
        </p:txBody>
      </p:sp>
      <p:sp>
        <p:nvSpPr>
          <p:cNvPr id="6146" name="Text Box 2">
            <a:extLst>
              <a:ext uri="{FF2B5EF4-FFF2-40B4-BE49-F238E27FC236}">
                <a16:creationId xmlns:a16="http://schemas.microsoft.com/office/drawing/2014/main" id="{4D6D65EE-6657-C146-A111-C2FB6338F60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41935" y="1314451"/>
            <a:ext cx="5616178" cy="21657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 marL="341313" indent="-228600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ts val="413"/>
              </a:spcBef>
              <a:buClr>
                <a:srgbClr val="FDA023"/>
              </a:buClr>
              <a:buFont typeface="Arial" panose="020B0604020202020204" pitchFamily="34" charset="0"/>
              <a:buChar char="•"/>
            </a:pPr>
            <a:r>
              <a:rPr lang="sv-SE" altLang="sv-SE" sz="1650" dirty="0">
                <a:latin typeface="Calibri" panose="020F0502020204030204" pitchFamily="34" charset="0"/>
              </a:rPr>
              <a:t>Identifiera utmaning – </a:t>
            </a:r>
            <a:r>
              <a:rPr lang="sv-SE" altLang="sv-SE" sz="1650" i="1" dirty="0">
                <a:latin typeface="Calibri" panose="020F0502020204030204" pitchFamily="34" charset="0"/>
              </a:rPr>
              <a:t>situationsanalys</a:t>
            </a:r>
            <a:br>
              <a:rPr lang="sv-SE" altLang="sv-SE" sz="1650" i="1" dirty="0">
                <a:latin typeface="Calibri" panose="020F0502020204030204" pitchFamily="34" charset="0"/>
              </a:rPr>
            </a:br>
            <a:r>
              <a:rPr lang="sv-SE" altLang="sv-SE" sz="1650" dirty="0">
                <a:latin typeface="Calibri" panose="020F0502020204030204" pitchFamily="34" charset="0"/>
              </a:rPr>
              <a:t>(LFA-metoden: ”problemträd”)</a:t>
            </a:r>
          </a:p>
          <a:p>
            <a:pPr>
              <a:spcBef>
                <a:spcPts val="413"/>
              </a:spcBef>
              <a:buClr>
                <a:srgbClr val="FDA023"/>
              </a:buClr>
              <a:buFont typeface="Arial" panose="020B0604020202020204" pitchFamily="34" charset="0"/>
              <a:buChar char="•"/>
            </a:pPr>
            <a:r>
              <a:rPr lang="sv-SE" altLang="sv-SE" sz="1650" dirty="0">
                <a:latin typeface="Calibri" panose="020F0502020204030204" pitchFamily="34" charset="0"/>
              </a:rPr>
              <a:t>Backcasting – </a:t>
            </a:r>
            <a:r>
              <a:rPr lang="sv-SE" altLang="sv-SE" sz="1650" i="1" dirty="0">
                <a:latin typeface="Calibri" panose="020F0502020204030204" pitchFamily="34" charset="0"/>
              </a:rPr>
              <a:t>analys av ett önskvärt </a:t>
            </a:r>
            <a:r>
              <a:rPr lang="sv-SE" altLang="sv-SE" sz="1650" i="1" dirty="0" err="1">
                <a:latin typeface="Calibri" panose="020F0502020204030204" pitchFamily="34" charset="0"/>
              </a:rPr>
              <a:t>framtidsläge</a:t>
            </a:r>
            <a:endParaRPr lang="sv-SE" altLang="sv-SE" sz="1650" i="1" dirty="0">
              <a:latin typeface="Calibri" panose="020F0502020204030204" pitchFamily="34" charset="0"/>
            </a:endParaRPr>
          </a:p>
          <a:p>
            <a:pPr>
              <a:spcBef>
                <a:spcPts val="413"/>
              </a:spcBef>
              <a:buClr>
                <a:srgbClr val="FDA023"/>
              </a:buClr>
              <a:buFont typeface="Arial" panose="020B0604020202020204" pitchFamily="34" charset="0"/>
              <a:buChar char="•"/>
            </a:pPr>
            <a:r>
              <a:rPr lang="sv-SE" altLang="sv-SE" sz="1650" dirty="0">
                <a:latin typeface="Calibri" panose="020F0502020204030204" pitchFamily="34" charset="0"/>
              </a:rPr>
              <a:t>Förändringsteori &gt; </a:t>
            </a:r>
            <a:r>
              <a:rPr lang="sv-SE" altLang="sv-SE" sz="1650" i="1" dirty="0">
                <a:latin typeface="Calibri" panose="020F0502020204030204" pitchFamily="34" charset="0"/>
              </a:rPr>
              <a:t>”hur skall vi komma härifrån till dit?</a:t>
            </a:r>
            <a:r>
              <a:rPr lang="sv-SE" altLang="sv-SE" sz="1650" dirty="0">
                <a:latin typeface="Calibri" panose="020F0502020204030204" pitchFamily="34" charset="0"/>
              </a:rPr>
              <a:t>”</a:t>
            </a:r>
          </a:p>
          <a:p>
            <a:pPr>
              <a:spcBef>
                <a:spcPts val="413"/>
              </a:spcBef>
              <a:buClr>
                <a:srgbClr val="FDA023"/>
              </a:buClr>
              <a:buFont typeface="Arial" panose="020B0604020202020204" pitchFamily="34" charset="0"/>
              <a:buChar char="•"/>
            </a:pPr>
            <a:r>
              <a:rPr lang="sv-SE" altLang="sv-SE" sz="1650" b="1" dirty="0">
                <a:latin typeface="Calibri" panose="020F0502020204030204" pitchFamily="34" charset="0"/>
              </a:rPr>
              <a:t>Systemiskt/processinriktat förhållningssätt</a:t>
            </a:r>
          </a:p>
          <a:p>
            <a:pPr>
              <a:spcBef>
                <a:spcPts val="413"/>
              </a:spcBef>
              <a:buClr>
                <a:srgbClr val="FDA023"/>
              </a:buClr>
              <a:buFont typeface="Arial" panose="020B0604020202020204" pitchFamily="34" charset="0"/>
              <a:buChar char="•"/>
            </a:pPr>
            <a:r>
              <a:rPr lang="sv-SE" altLang="sv-SE" sz="1650" b="1" dirty="0">
                <a:latin typeface="Calibri" panose="020F0502020204030204" pitchFamily="34" charset="0"/>
              </a:rPr>
              <a:t>Analytiskt/rationellt</a:t>
            </a:r>
          </a:p>
          <a:p>
            <a:pPr>
              <a:spcBef>
                <a:spcPts val="413"/>
              </a:spcBef>
              <a:buClr>
                <a:srgbClr val="FDA023"/>
              </a:buClr>
              <a:buFont typeface="Arial" panose="020B0604020202020204" pitchFamily="34" charset="0"/>
              <a:buChar char="•"/>
            </a:pPr>
            <a:r>
              <a:rPr lang="sv-SE" altLang="sv-SE" sz="1650" b="1" dirty="0">
                <a:latin typeface="Calibri" panose="020F0502020204030204" pitchFamily="34" charset="0"/>
              </a:rPr>
              <a:t>Förutsägbarhet/</a:t>
            </a:r>
            <a:r>
              <a:rPr lang="sv-SE" altLang="sv-SE" sz="1650" b="1" dirty="0" err="1">
                <a:latin typeface="Calibri" panose="020F0502020204030204" pitchFamily="34" charset="0"/>
              </a:rPr>
              <a:t>linearitet</a:t>
            </a:r>
            <a:endParaRPr lang="sv-SE" altLang="sv-SE" sz="1650" b="1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46787063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Text Box 1">
            <a:extLst>
              <a:ext uri="{FF2B5EF4-FFF2-40B4-BE49-F238E27FC236}">
                <a16:creationId xmlns:a16="http://schemas.microsoft.com/office/drawing/2014/main" id="{101BB3FB-CB24-8B4E-850F-2ED68DCEF16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85900" y="443484"/>
            <a:ext cx="5715000" cy="857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buClrTx/>
              <a:buFontTx/>
              <a:buNone/>
            </a:pPr>
            <a:r>
              <a:rPr lang="sv-SE" altLang="sv-SE" sz="3450" dirty="0">
                <a:solidFill>
                  <a:srgbClr val="465E9C"/>
                </a:solidFill>
              </a:rPr>
              <a:t>En idé man vill genomföra?</a:t>
            </a:r>
          </a:p>
        </p:txBody>
      </p:sp>
      <p:sp>
        <p:nvSpPr>
          <p:cNvPr id="7170" name="Text Box 2">
            <a:extLst>
              <a:ext uri="{FF2B5EF4-FFF2-40B4-BE49-F238E27FC236}">
                <a16:creationId xmlns:a16="http://schemas.microsoft.com/office/drawing/2014/main" id="{29C1F743-4395-EB4B-8E60-9EA5FDFA3DA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95512" y="1613916"/>
            <a:ext cx="5291138" cy="3086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 marL="341313" indent="-228600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ts val="413"/>
              </a:spcBef>
              <a:buClr>
                <a:srgbClr val="FDA023"/>
              </a:buClr>
              <a:buFont typeface="Arial" panose="020B0604020202020204" pitchFamily="34" charset="0"/>
              <a:buChar char="•"/>
            </a:pPr>
            <a:r>
              <a:rPr lang="sv-SE" altLang="sv-SE" sz="1650" dirty="0">
                <a:latin typeface="Calibri" panose="020F0502020204030204" pitchFamily="34" charset="0"/>
              </a:rPr>
              <a:t>”En möjlighet som öppnar sig”</a:t>
            </a:r>
          </a:p>
          <a:p>
            <a:pPr>
              <a:spcBef>
                <a:spcPts val="413"/>
              </a:spcBef>
              <a:buClr>
                <a:srgbClr val="FDA023"/>
              </a:buClr>
              <a:buFont typeface="Arial" panose="020B0604020202020204" pitchFamily="34" charset="0"/>
              <a:buChar char="•"/>
            </a:pPr>
            <a:r>
              <a:rPr lang="sv-SE" altLang="sv-SE" sz="1650" dirty="0">
                <a:latin typeface="Calibri" panose="020F0502020204030204" pitchFamily="34" charset="0"/>
              </a:rPr>
              <a:t>”Skulle man inte kunna göra…”</a:t>
            </a:r>
          </a:p>
          <a:p>
            <a:pPr>
              <a:spcBef>
                <a:spcPts val="413"/>
              </a:spcBef>
              <a:buClr>
                <a:srgbClr val="FDA023"/>
              </a:buClr>
              <a:buFont typeface="Arial" panose="020B0604020202020204" pitchFamily="34" charset="0"/>
              <a:buChar char="•"/>
            </a:pPr>
            <a:r>
              <a:rPr lang="sv-SE" altLang="sv-SE" sz="1650" b="1" dirty="0">
                <a:latin typeface="Calibri" panose="020F0502020204030204" pitchFamily="34" charset="0"/>
              </a:rPr>
              <a:t>Handlingsinriktat</a:t>
            </a:r>
          </a:p>
          <a:p>
            <a:pPr>
              <a:spcBef>
                <a:spcPts val="413"/>
              </a:spcBef>
              <a:buClr>
                <a:srgbClr val="FDA023"/>
              </a:buClr>
              <a:buFont typeface="Arial" panose="020B0604020202020204" pitchFamily="34" charset="0"/>
              <a:buChar char="•"/>
            </a:pPr>
            <a:r>
              <a:rPr lang="sv-SE" altLang="sv-SE" sz="1650" b="1" dirty="0" err="1">
                <a:latin typeface="Calibri" panose="020F0502020204030204" pitchFamily="34" charset="0"/>
              </a:rPr>
              <a:t>Entreprenöriellt</a:t>
            </a:r>
            <a:endParaRPr lang="sv-SE" altLang="sv-SE" sz="1650" b="1" dirty="0">
              <a:latin typeface="Calibri" panose="020F0502020204030204" pitchFamily="34" charset="0"/>
            </a:endParaRPr>
          </a:p>
          <a:p>
            <a:pPr>
              <a:spcBef>
                <a:spcPts val="413"/>
              </a:spcBef>
              <a:buClr>
                <a:srgbClr val="FDA023"/>
              </a:buClr>
              <a:buFont typeface="Arial" panose="020B0604020202020204" pitchFamily="34" charset="0"/>
              <a:buChar char="•"/>
            </a:pPr>
            <a:r>
              <a:rPr lang="sv-SE" altLang="sv-SE" sz="1650" b="1" dirty="0">
                <a:latin typeface="Calibri" panose="020F0502020204030204" pitchFamily="34" charset="0"/>
              </a:rPr>
              <a:t>Oförutsägbart, ”magkänsla”</a:t>
            </a:r>
          </a:p>
        </p:txBody>
      </p:sp>
    </p:spTree>
    <p:extLst>
      <p:ext uri="{BB962C8B-B14F-4D97-AF65-F5344CB8AC3E}">
        <p14:creationId xmlns:p14="http://schemas.microsoft.com/office/powerpoint/2010/main" val="3029401051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3" name="Text Box 1">
            <a:extLst>
              <a:ext uri="{FF2B5EF4-FFF2-40B4-BE49-F238E27FC236}">
                <a16:creationId xmlns:a16="http://schemas.microsoft.com/office/drawing/2014/main" id="{32A894BF-1934-834E-89E1-EA7B68FBD9B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57400" y="457200"/>
            <a:ext cx="4972050" cy="857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buClrTx/>
              <a:buFontTx/>
              <a:buNone/>
            </a:pPr>
            <a:r>
              <a:rPr lang="sv-SE" altLang="sv-SE" sz="3450">
                <a:solidFill>
                  <a:srgbClr val="465E9C"/>
                </a:solidFill>
              </a:rPr>
              <a:t>Kunskapsutveckling i projektet</a:t>
            </a:r>
          </a:p>
        </p:txBody>
      </p:sp>
      <p:sp>
        <p:nvSpPr>
          <p:cNvPr id="8194" name="Line 2">
            <a:extLst>
              <a:ext uri="{FF2B5EF4-FFF2-40B4-BE49-F238E27FC236}">
                <a16:creationId xmlns:a16="http://schemas.microsoft.com/office/drawing/2014/main" id="{2177EB9B-C66A-0A49-AC82-4B185679B9B6}"/>
              </a:ext>
            </a:extLst>
          </p:cNvPr>
          <p:cNvSpPr>
            <a:spLocks noChangeShapeType="1"/>
          </p:cNvSpPr>
          <p:nvPr/>
        </p:nvSpPr>
        <p:spPr bwMode="auto">
          <a:xfrm>
            <a:off x="2519363" y="1977629"/>
            <a:ext cx="1191" cy="1828800"/>
          </a:xfrm>
          <a:prstGeom prst="line">
            <a:avLst/>
          </a:prstGeom>
          <a:noFill/>
          <a:ln w="9360" cap="sq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sv-SE" sz="1350"/>
          </a:p>
        </p:txBody>
      </p:sp>
      <p:sp>
        <p:nvSpPr>
          <p:cNvPr id="8195" name="Line 3">
            <a:extLst>
              <a:ext uri="{FF2B5EF4-FFF2-40B4-BE49-F238E27FC236}">
                <a16:creationId xmlns:a16="http://schemas.microsoft.com/office/drawing/2014/main" id="{DF2745A7-5F98-FC4A-BA4E-738A3FE1DFDB}"/>
              </a:ext>
            </a:extLst>
          </p:cNvPr>
          <p:cNvSpPr>
            <a:spLocks noChangeShapeType="1"/>
          </p:cNvSpPr>
          <p:nvPr/>
        </p:nvSpPr>
        <p:spPr bwMode="auto">
          <a:xfrm>
            <a:off x="2519363" y="3813573"/>
            <a:ext cx="3657600" cy="1190"/>
          </a:xfrm>
          <a:prstGeom prst="line">
            <a:avLst/>
          </a:prstGeom>
          <a:noFill/>
          <a:ln w="9360" cap="sq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sv-SE" sz="1350"/>
          </a:p>
        </p:txBody>
      </p:sp>
      <p:sp>
        <p:nvSpPr>
          <p:cNvPr id="8196" name="Freeform 4">
            <a:extLst>
              <a:ext uri="{FF2B5EF4-FFF2-40B4-BE49-F238E27FC236}">
                <a16:creationId xmlns:a16="http://schemas.microsoft.com/office/drawing/2014/main" id="{C0E6AFF9-BF27-3540-8E95-8F0DA9F3EA6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19363" y="1924050"/>
            <a:ext cx="3771900" cy="1676400"/>
          </a:xfrm>
          <a:custGeom>
            <a:avLst/>
            <a:gdLst>
              <a:gd name="G0" fmla="+- 432 0 0"/>
              <a:gd name="G1" fmla="+- 1 0 0"/>
              <a:gd name="G2" fmla="+- 1 0 0"/>
              <a:gd name="G3" fmla="+- 1 0 0"/>
              <a:gd name="G4" fmla="+- 1 0 0"/>
              <a:gd name="G5" fmla="+- 800 0 0"/>
              <a:gd name="G6" fmla="+- 0 0 0"/>
              <a:gd name="G7" fmla="+- 1216 0 0"/>
              <a:gd name="G8" fmla="+- 1 0 0"/>
              <a:gd name="G9" fmla="+- 1 0 0"/>
              <a:gd name="G10" fmla="+- 1 0 0"/>
              <a:gd name="G11" fmla="+- 1 0 0"/>
              <a:gd name="G12" fmla="+- 1392 0 0"/>
              <a:gd name="T0" fmla="*/ 0 w 3168"/>
              <a:gd name="T1" fmla="*/ 2147483647 h 1408"/>
              <a:gd name="T2" fmla="*/ 2147483647 w 3168"/>
              <a:gd name="T3" fmla="*/ 2147483647 h 1408"/>
              <a:gd name="T4" fmla="*/ 2147483647 w 3168"/>
              <a:gd name="T5" fmla="*/ 2147483647 h 1408"/>
              <a:gd name="T6" fmla="*/ 2147483647 w 3168"/>
              <a:gd name="T7" fmla="*/ 2147483647 h 1408"/>
              <a:gd name="T8" fmla="*/ 2147483647 w 3168"/>
              <a:gd name="T9" fmla="*/ 2147483647 h 1408"/>
              <a:gd name="T10" fmla="*/ 0 w 3168"/>
              <a:gd name="T11" fmla="*/ 0 h 1408"/>
              <a:gd name="T12" fmla="*/ 3168 w 3168"/>
              <a:gd name="T13" fmla="*/ 1408 h 140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T10" t="T11" r="T12" b="T13"/>
            <a:pathLst>
              <a:path w="3168" h="1408">
                <a:moveTo>
                  <a:pt x="0" y="432"/>
                </a:moveTo>
                <a:cubicBezTo>
                  <a:pt x="176" y="216"/>
                  <a:pt x="352" y="0"/>
                  <a:pt x="672" y="96"/>
                </a:cubicBezTo>
                <a:cubicBezTo>
                  <a:pt x="992" y="192"/>
                  <a:pt x="1536" y="800"/>
                  <a:pt x="1920" y="1008"/>
                </a:cubicBezTo>
                <a:cubicBezTo>
                  <a:pt x="2304" y="1216"/>
                  <a:pt x="2784" y="1280"/>
                  <a:pt x="2976" y="1344"/>
                </a:cubicBezTo>
                <a:cubicBezTo>
                  <a:pt x="3168" y="1408"/>
                  <a:pt x="3120" y="1400"/>
                  <a:pt x="3072" y="1392"/>
                </a:cubicBezTo>
              </a:path>
            </a:pathLst>
          </a:custGeom>
          <a:noFill/>
          <a:ln w="9360" cap="sq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sv-SE" sz="1350"/>
          </a:p>
        </p:txBody>
      </p:sp>
      <p:sp>
        <p:nvSpPr>
          <p:cNvPr id="8197" name="Line 5">
            <a:extLst>
              <a:ext uri="{FF2B5EF4-FFF2-40B4-BE49-F238E27FC236}">
                <a16:creationId xmlns:a16="http://schemas.microsoft.com/office/drawing/2014/main" id="{2B70DCA4-26E5-9C45-BD6A-7CE981412419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519363" y="1760935"/>
            <a:ext cx="1191" cy="230981"/>
          </a:xfrm>
          <a:prstGeom prst="line">
            <a:avLst/>
          </a:prstGeom>
          <a:noFill/>
          <a:ln w="9360" cap="sq">
            <a:solidFill>
              <a:srgbClr val="000000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sv-SE" sz="1350"/>
          </a:p>
        </p:txBody>
      </p:sp>
      <p:sp>
        <p:nvSpPr>
          <p:cNvPr id="8198" name="Line 6">
            <a:extLst>
              <a:ext uri="{FF2B5EF4-FFF2-40B4-BE49-F238E27FC236}">
                <a16:creationId xmlns:a16="http://schemas.microsoft.com/office/drawing/2014/main" id="{D79A66F6-3AF2-3141-A5E5-D1C53210AB19}"/>
              </a:ext>
            </a:extLst>
          </p:cNvPr>
          <p:cNvSpPr>
            <a:spLocks noChangeShapeType="1"/>
          </p:cNvSpPr>
          <p:nvPr/>
        </p:nvSpPr>
        <p:spPr bwMode="auto">
          <a:xfrm>
            <a:off x="6192441" y="3813573"/>
            <a:ext cx="285750" cy="1190"/>
          </a:xfrm>
          <a:prstGeom prst="line">
            <a:avLst/>
          </a:prstGeom>
          <a:noFill/>
          <a:ln w="9360" cap="sq">
            <a:solidFill>
              <a:srgbClr val="000000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sv-SE" sz="1350"/>
          </a:p>
        </p:txBody>
      </p:sp>
      <p:sp>
        <p:nvSpPr>
          <p:cNvPr id="8199" name="Freeform 7">
            <a:extLst>
              <a:ext uri="{FF2B5EF4-FFF2-40B4-BE49-F238E27FC236}">
                <a16:creationId xmlns:a16="http://schemas.microsoft.com/office/drawing/2014/main" id="{01AE1472-8B85-504C-9713-E4A961A4B6B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97981" y="1815704"/>
            <a:ext cx="3371850" cy="1771650"/>
          </a:xfrm>
          <a:custGeom>
            <a:avLst/>
            <a:gdLst>
              <a:gd name="G0" fmla="+- 1488 0 0"/>
              <a:gd name="G1" fmla="+- 1 0 0"/>
              <a:gd name="G2" fmla="+- 1 0 0"/>
              <a:gd name="G3" fmla="+- 1 0 0"/>
              <a:gd name="G4" fmla="+- 1 0 0"/>
              <a:gd name="G5" fmla="+- 1 0 0"/>
              <a:gd name="G6" fmla="+- 1 0 0"/>
              <a:gd name="G7" fmla="+- 1 0 0"/>
              <a:gd name="G8" fmla="+- 1 0 0"/>
              <a:gd name="G9" fmla="+- 0 0 0"/>
              <a:gd name="T0" fmla="*/ 0 w 2832"/>
              <a:gd name="T1" fmla="*/ 2147483647 h 1488"/>
              <a:gd name="T2" fmla="*/ 2147483647 w 2832"/>
              <a:gd name="T3" fmla="*/ 2147483647 h 1488"/>
              <a:gd name="T4" fmla="*/ 2147483647 w 2832"/>
              <a:gd name="T5" fmla="*/ 2147483647 h 1488"/>
              <a:gd name="T6" fmla="*/ 2147483647 w 2832"/>
              <a:gd name="T7" fmla="*/ 0 h 1488"/>
              <a:gd name="T8" fmla="*/ 0 w 2832"/>
              <a:gd name="T9" fmla="*/ 0 h 1488"/>
              <a:gd name="T10" fmla="*/ 2832 w 2832"/>
              <a:gd name="T11" fmla="*/ 1488 h 14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832" h="1488">
                <a:moveTo>
                  <a:pt x="0" y="1488"/>
                </a:moveTo>
                <a:cubicBezTo>
                  <a:pt x="340" y="1400"/>
                  <a:pt x="680" y="1312"/>
                  <a:pt x="1056" y="1152"/>
                </a:cubicBezTo>
                <a:cubicBezTo>
                  <a:pt x="1432" y="992"/>
                  <a:pt x="1960" y="720"/>
                  <a:pt x="2256" y="528"/>
                </a:cubicBezTo>
                <a:cubicBezTo>
                  <a:pt x="2552" y="336"/>
                  <a:pt x="2692" y="168"/>
                  <a:pt x="2832" y="0"/>
                </a:cubicBezTo>
              </a:path>
            </a:pathLst>
          </a:custGeom>
          <a:noFill/>
          <a:ln w="9360" cap="sq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sv-SE" sz="1350"/>
          </a:p>
        </p:txBody>
      </p:sp>
      <p:sp>
        <p:nvSpPr>
          <p:cNvPr id="8200" name="Text Box 8">
            <a:extLst>
              <a:ext uri="{FF2B5EF4-FFF2-40B4-BE49-F238E27FC236}">
                <a16:creationId xmlns:a16="http://schemas.microsoft.com/office/drawing/2014/main" id="{85928EAD-4DDB-F44B-A57B-67E32492C8F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07606" y="3912394"/>
            <a:ext cx="1543050" cy="3132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67500" tIns="35100" rIns="67500" bIns="35100">
            <a:spAutoFit/>
          </a:bodyPr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ts val="985"/>
              </a:spcBef>
            </a:pPr>
            <a:r>
              <a:rPr lang="sv-SE" altLang="sv-SE" sz="1575" i="1">
                <a:latin typeface="Times New Roman" panose="02020603050405020304" pitchFamily="18" charset="0"/>
              </a:rPr>
              <a:t>Projektförlopp</a:t>
            </a:r>
          </a:p>
        </p:txBody>
      </p:sp>
      <p:sp>
        <p:nvSpPr>
          <p:cNvPr id="8201" name="Text Box 9">
            <a:extLst>
              <a:ext uri="{FF2B5EF4-FFF2-40B4-BE49-F238E27FC236}">
                <a16:creationId xmlns:a16="http://schemas.microsoft.com/office/drawing/2014/main" id="{ADB4BFB5-40B5-7C4D-BDCC-CA4E2B94ADD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27710" y="1653779"/>
            <a:ext cx="2057400" cy="3132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67500" tIns="35100" rIns="67500" bIns="35100">
            <a:spAutoFit/>
          </a:bodyPr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ts val="985"/>
              </a:spcBef>
            </a:pPr>
            <a:r>
              <a:rPr lang="sv-SE" altLang="sv-SE" sz="1575" i="1">
                <a:latin typeface="Times New Roman" panose="02020603050405020304" pitchFamily="18" charset="0"/>
              </a:rPr>
              <a:t>Beslutens betydelse</a:t>
            </a:r>
          </a:p>
        </p:txBody>
      </p:sp>
      <p:sp>
        <p:nvSpPr>
          <p:cNvPr id="8202" name="Text Box 10">
            <a:extLst>
              <a:ext uri="{FF2B5EF4-FFF2-40B4-BE49-F238E27FC236}">
                <a16:creationId xmlns:a16="http://schemas.microsoft.com/office/drawing/2014/main" id="{0F924EB4-32DD-DA46-87AA-30AC2147764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36394" y="1275160"/>
            <a:ext cx="2159794" cy="5556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67500" tIns="35100" rIns="67500" bIns="35100">
            <a:spAutoFit/>
          </a:bodyPr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ts val="985"/>
              </a:spcBef>
            </a:pPr>
            <a:r>
              <a:rPr lang="sv-SE" altLang="sv-SE" sz="1575" i="1">
                <a:latin typeface="Times New Roman" panose="02020603050405020304" pitchFamily="18" charset="0"/>
              </a:rPr>
              <a:t>Tillgänglig information &amp; kunskap</a:t>
            </a:r>
          </a:p>
        </p:txBody>
      </p:sp>
      <p:sp>
        <p:nvSpPr>
          <p:cNvPr id="8203" name="Text Box 11">
            <a:extLst>
              <a:ext uri="{FF2B5EF4-FFF2-40B4-BE49-F238E27FC236}">
                <a16:creationId xmlns:a16="http://schemas.microsoft.com/office/drawing/2014/main" id="{9B55D147-24CE-7745-BA27-25E7D453035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12206" y="3868341"/>
            <a:ext cx="742950" cy="3132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67500" tIns="35100" rIns="67500" bIns="35100">
            <a:spAutoFit/>
          </a:bodyPr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ts val="985"/>
              </a:spcBef>
            </a:pPr>
            <a:r>
              <a:rPr lang="sv-SE" altLang="sv-SE" sz="1575">
                <a:latin typeface="Times New Roman" panose="02020603050405020304" pitchFamily="18" charset="0"/>
              </a:rPr>
              <a:t>Start</a:t>
            </a:r>
          </a:p>
        </p:txBody>
      </p:sp>
      <p:sp>
        <p:nvSpPr>
          <p:cNvPr id="8204" name="Text Box 12">
            <a:extLst>
              <a:ext uri="{FF2B5EF4-FFF2-40B4-BE49-F238E27FC236}">
                <a16:creationId xmlns:a16="http://schemas.microsoft.com/office/drawing/2014/main" id="{04003AFC-D9DD-B24F-8252-1F0B3CC53B9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06704" y="3868341"/>
            <a:ext cx="857250" cy="3132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67500" tIns="35100" rIns="67500" bIns="35100">
            <a:spAutoFit/>
          </a:bodyPr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ts val="985"/>
              </a:spcBef>
            </a:pPr>
            <a:r>
              <a:rPr lang="sv-SE" altLang="sv-SE" sz="1575">
                <a:latin typeface="Times New Roman" panose="02020603050405020304" pitchFamily="18" charset="0"/>
              </a:rPr>
              <a:t>Slut</a:t>
            </a:r>
          </a:p>
        </p:txBody>
      </p:sp>
      <p:sp>
        <p:nvSpPr>
          <p:cNvPr id="8205" name="Text Box 13">
            <a:extLst>
              <a:ext uri="{FF2B5EF4-FFF2-40B4-BE49-F238E27FC236}">
                <a16:creationId xmlns:a16="http://schemas.microsoft.com/office/drawing/2014/main" id="{D85C6745-2EA7-AD47-B72E-87BA521F577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49203" y="4526756"/>
            <a:ext cx="2882263" cy="3017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67500" tIns="35100" rIns="67500" bIns="35100">
            <a:spAutoFit/>
          </a:bodyPr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buClrTx/>
              <a:buFontTx/>
              <a:buNone/>
            </a:pPr>
            <a:r>
              <a:rPr lang="ja-JP" altLang="sv-SE" sz="1500">
                <a:latin typeface="Calibri" panose="020F0502020204030204" pitchFamily="34" charset="0"/>
              </a:rPr>
              <a:t>”</a:t>
            </a:r>
            <a:r>
              <a:rPr lang="sv-SE" altLang="sv-SE" sz="1500">
                <a:latin typeface="Calibri" panose="020F0502020204030204" pitchFamily="34" charset="0"/>
              </a:rPr>
              <a:t>Projektplanläggningens dilemma</a:t>
            </a:r>
            <a:r>
              <a:rPr lang="ja-JP" altLang="sv-SE" sz="1500">
                <a:latin typeface="Calibri" panose="020F0502020204030204" pitchFamily="34" charset="0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275259935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" name="Text Box 1">
            <a:extLst>
              <a:ext uri="{FF2B5EF4-FFF2-40B4-BE49-F238E27FC236}">
                <a16:creationId xmlns:a16="http://schemas.microsoft.com/office/drawing/2014/main" id="{905BADA2-6C69-5742-A4D4-414C34148D7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85900" y="205979"/>
            <a:ext cx="5715000" cy="857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buClrTx/>
              <a:buFontTx/>
              <a:buNone/>
            </a:pPr>
            <a:r>
              <a:rPr lang="sv-SE" altLang="sv-SE" sz="3450">
                <a:solidFill>
                  <a:srgbClr val="465E9C"/>
                </a:solidFill>
              </a:rPr>
              <a:t>Analysera! </a:t>
            </a:r>
          </a:p>
        </p:txBody>
      </p:sp>
      <p:pic>
        <p:nvPicPr>
          <p:cNvPr id="9218" name="Picture 2">
            <a:extLst>
              <a:ext uri="{FF2B5EF4-FFF2-40B4-BE49-F238E27FC236}">
                <a16:creationId xmlns:a16="http://schemas.microsoft.com/office/drawing/2014/main" id="{6257B43C-FD35-1241-97BC-8F4A287CB6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30934" b="-30934"/>
          <a:stretch>
            <a:fillRect/>
          </a:stretch>
        </p:blipFill>
        <p:spPr bwMode="auto">
          <a:xfrm>
            <a:off x="1494235" y="1040606"/>
            <a:ext cx="2857500" cy="3086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 t="-30934" b="-30934"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9219" name="Text Box 3">
            <a:extLst>
              <a:ext uri="{FF2B5EF4-FFF2-40B4-BE49-F238E27FC236}">
                <a16:creationId xmlns:a16="http://schemas.microsoft.com/office/drawing/2014/main" id="{DC9E4592-DED4-9E47-9A4E-52730FF1996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92265" y="1207103"/>
            <a:ext cx="2857500" cy="3086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 marL="341313" indent="-228600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ts val="375"/>
              </a:spcBef>
              <a:buClr>
                <a:srgbClr val="FDA023"/>
              </a:buClr>
              <a:buFont typeface="Arial" panose="020B0604020202020204" pitchFamily="34" charset="0"/>
              <a:buChar char="•"/>
            </a:pPr>
            <a:r>
              <a:rPr lang="sv-SE" altLang="sv-SE" sz="1500" dirty="0">
                <a:latin typeface="Calibri" panose="020F0502020204030204" pitchFamily="34" charset="0"/>
              </a:rPr>
              <a:t>I rimlig utsträckning – </a:t>
            </a:r>
            <a:r>
              <a:rPr lang="sv-SE" altLang="sv-SE" sz="1500" i="1" dirty="0">
                <a:latin typeface="Calibri" panose="020F0502020204030204" pitchFamily="34" charset="0"/>
              </a:rPr>
              <a:t>beroende på omfattning och risker</a:t>
            </a:r>
          </a:p>
          <a:p>
            <a:pPr>
              <a:spcBef>
                <a:spcPts val="375"/>
              </a:spcBef>
              <a:buClr>
                <a:srgbClr val="FDA023"/>
              </a:buClr>
              <a:buFont typeface="Arial" panose="020B0604020202020204" pitchFamily="34" charset="0"/>
              <a:buChar char="•"/>
            </a:pPr>
            <a:r>
              <a:rPr lang="sv-SE" altLang="sv-SE" sz="1500" dirty="0">
                <a:latin typeface="Calibri" panose="020F0502020204030204" pitchFamily="34" charset="0"/>
              </a:rPr>
              <a:t>Försöka ställa frågor man </a:t>
            </a:r>
            <a:r>
              <a:rPr lang="sv-SE" altLang="sv-SE" sz="1500" i="1" dirty="0">
                <a:latin typeface="Calibri" panose="020F0502020204030204" pitchFamily="34" charset="0"/>
              </a:rPr>
              <a:t>normalt</a:t>
            </a:r>
            <a:r>
              <a:rPr lang="sv-SE" altLang="sv-SE" sz="1500" dirty="0">
                <a:latin typeface="Calibri" panose="020F0502020204030204" pitchFamily="34" charset="0"/>
              </a:rPr>
              <a:t> inte ställer </a:t>
            </a:r>
            <a:r>
              <a:rPr lang="en-US" altLang="sv-SE" sz="1500" dirty="0">
                <a:latin typeface="Calibri" panose="020F0502020204030204" pitchFamily="34" charset="0"/>
              </a:rPr>
              <a:t>–</a:t>
            </a:r>
            <a:r>
              <a:rPr lang="sv-SE" altLang="sv-SE" sz="1500" dirty="0">
                <a:latin typeface="Calibri" panose="020F0502020204030204" pitchFamily="34" charset="0"/>
              </a:rPr>
              <a:t> vända och vrida på saker/ ifrågasätta vardagliga föreställningar</a:t>
            </a:r>
          </a:p>
          <a:p>
            <a:pPr>
              <a:spcBef>
                <a:spcPts val="375"/>
              </a:spcBef>
              <a:buClr>
                <a:srgbClr val="FDA023"/>
              </a:buClr>
              <a:buFont typeface="Arial" panose="020B0604020202020204" pitchFamily="34" charset="0"/>
              <a:buChar char="•"/>
            </a:pPr>
            <a:r>
              <a:rPr lang="sv-SE" altLang="sv-SE" sz="1500" dirty="0">
                <a:latin typeface="Calibri" panose="020F0502020204030204" pitchFamily="34" charset="0"/>
              </a:rPr>
              <a:t>Bakomliggande faktorer?</a:t>
            </a:r>
          </a:p>
          <a:p>
            <a:pPr>
              <a:spcBef>
                <a:spcPts val="375"/>
              </a:spcBef>
              <a:buClr>
                <a:srgbClr val="FDA023"/>
              </a:buClr>
              <a:buFont typeface="Arial" panose="020B0604020202020204" pitchFamily="34" charset="0"/>
              <a:buChar char="•"/>
            </a:pPr>
            <a:r>
              <a:rPr lang="sv-SE" altLang="sv-SE" sz="1500" dirty="0">
                <a:latin typeface="Calibri" panose="020F0502020204030204" pitchFamily="34" charset="0"/>
              </a:rPr>
              <a:t>Förutsättningar (sociala, ekonomiska, politiska etc.; lokala /globala)?</a:t>
            </a:r>
          </a:p>
          <a:p>
            <a:pPr>
              <a:spcBef>
                <a:spcPts val="375"/>
              </a:spcBef>
              <a:buClr>
                <a:srgbClr val="FDA023"/>
              </a:buClr>
              <a:buFont typeface="Arial" panose="020B0604020202020204" pitchFamily="34" charset="0"/>
              <a:buChar char="•"/>
            </a:pPr>
            <a:r>
              <a:rPr lang="sv-SE" altLang="sv-SE" sz="1500" dirty="0">
                <a:latin typeface="Calibri" panose="020F0502020204030204" pitchFamily="34" charset="0"/>
              </a:rPr>
              <a:t>Bryta ner i aktörer/krafter/processer</a:t>
            </a:r>
          </a:p>
        </p:txBody>
      </p:sp>
    </p:spTree>
    <p:extLst>
      <p:ext uri="{BB962C8B-B14F-4D97-AF65-F5344CB8AC3E}">
        <p14:creationId xmlns:p14="http://schemas.microsoft.com/office/powerpoint/2010/main" val="2378617759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Text Box 1">
            <a:extLst>
              <a:ext uri="{FF2B5EF4-FFF2-40B4-BE49-F238E27FC236}">
                <a16:creationId xmlns:a16="http://schemas.microsoft.com/office/drawing/2014/main" id="{6D73A73B-F918-BF40-9DE9-4E97F3D5D15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48206" y="324851"/>
            <a:ext cx="5715000" cy="857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buClrTx/>
              <a:buFontTx/>
              <a:buNone/>
            </a:pPr>
            <a:r>
              <a:rPr lang="sv-SE" altLang="sv-SE" sz="3450" dirty="0">
                <a:solidFill>
                  <a:srgbClr val="465E9C"/>
                </a:solidFill>
              </a:rPr>
              <a:t>Jag. Vi. </a:t>
            </a:r>
          </a:p>
        </p:txBody>
      </p:sp>
      <p:pic>
        <p:nvPicPr>
          <p:cNvPr id="10242" name="Picture 2">
            <a:extLst>
              <a:ext uri="{FF2B5EF4-FFF2-40B4-BE49-F238E27FC236}">
                <a16:creationId xmlns:a16="http://schemas.microsoft.com/office/drawing/2014/main" id="{6F4C648C-51D2-1F4D-AF7A-3CB49E01EF1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34941" b="-34941"/>
          <a:stretch>
            <a:fillRect/>
          </a:stretch>
        </p:blipFill>
        <p:spPr bwMode="auto">
          <a:xfrm>
            <a:off x="1648206" y="1028700"/>
            <a:ext cx="2857500" cy="3086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 t="-34941" b="-34941"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0243" name="Text Box 3">
            <a:extLst>
              <a:ext uri="{FF2B5EF4-FFF2-40B4-BE49-F238E27FC236}">
                <a16:creationId xmlns:a16="http://schemas.microsoft.com/office/drawing/2014/main" id="{40A70B2D-818D-7B4B-AA44-D7A9C5F9888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71466" y="1271326"/>
            <a:ext cx="2743200" cy="29396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 marL="341313" indent="-228600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ts val="394"/>
              </a:spcBef>
              <a:buClr>
                <a:srgbClr val="FDA023"/>
              </a:buClr>
              <a:buFont typeface="Arial" panose="020B0604020202020204" pitchFamily="34" charset="0"/>
              <a:buChar char="•"/>
            </a:pPr>
            <a:r>
              <a:rPr lang="sv-SE" altLang="sv-SE" sz="1575" dirty="0">
                <a:latin typeface="Calibri" panose="020F0502020204030204" pitchFamily="34" charset="0"/>
              </a:rPr>
              <a:t>Varför är det här viktigt för mig? </a:t>
            </a:r>
          </a:p>
          <a:p>
            <a:pPr>
              <a:spcBef>
                <a:spcPts val="394"/>
              </a:spcBef>
              <a:buClr>
                <a:srgbClr val="FDA023"/>
              </a:buClr>
              <a:buFont typeface="Arial" panose="020B0604020202020204" pitchFamily="34" charset="0"/>
              <a:buChar char="•"/>
            </a:pPr>
            <a:r>
              <a:rPr lang="sv-SE" altLang="sv-SE" sz="1575" dirty="0">
                <a:latin typeface="Calibri" panose="020F0502020204030204" pitchFamily="34" charset="0"/>
              </a:rPr>
              <a:t>Vilken roll vill jag spela i </a:t>
            </a:r>
            <a:r>
              <a:rPr lang="sv-SE" altLang="sv-SE" sz="1575" dirty="0" err="1">
                <a:latin typeface="Calibri" panose="020F0502020204030204" pitchFamily="34" charset="0"/>
              </a:rPr>
              <a:t>projeket</a:t>
            </a:r>
            <a:r>
              <a:rPr lang="sv-SE" altLang="sv-SE" sz="1575" dirty="0">
                <a:latin typeface="Calibri" panose="020F0502020204030204" pitchFamily="34" charset="0"/>
              </a:rPr>
              <a:t> – </a:t>
            </a:r>
            <a:r>
              <a:rPr lang="sv-SE" altLang="sv-SE" sz="1575" i="1" dirty="0">
                <a:latin typeface="Calibri" panose="020F0502020204030204" pitchFamily="34" charset="0"/>
              </a:rPr>
              <a:t>vad vill jag skall hända efter projektets slut?</a:t>
            </a:r>
          </a:p>
          <a:p>
            <a:pPr>
              <a:spcBef>
                <a:spcPts val="394"/>
              </a:spcBef>
              <a:buClr>
                <a:srgbClr val="FDA023"/>
              </a:buClr>
              <a:buFont typeface="Arial" panose="020B0604020202020204" pitchFamily="34" charset="0"/>
              <a:buChar char="•"/>
            </a:pPr>
            <a:r>
              <a:rPr lang="sv-SE" altLang="sv-SE" sz="1575" i="1" dirty="0">
                <a:latin typeface="Calibri" panose="020F0502020204030204" pitchFamily="34" charset="0"/>
              </a:rPr>
              <a:t>Varför skall just jag/vi göra projektet – vilka särskilda resurser/förmågor/behov har jag/vi?</a:t>
            </a:r>
          </a:p>
          <a:p>
            <a:pPr>
              <a:spcBef>
                <a:spcPts val="394"/>
              </a:spcBef>
              <a:buClr>
                <a:srgbClr val="FDA023"/>
              </a:buClr>
              <a:buFont typeface="Arial" panose="020B0604020202020204" pitchFamily="34" charset="0"/>
              <a:buChar char="•"/>
            </a:pPr>
            <a:r>
              <a:rPr lang="sv-SE" altLang="sv-SE" sz="1575" dirty="0">
                <a:latin typeface="Calibri" panose="020F0502020204030204" pitchFamily="34" charset="0"/>
              </a:rPr>
              <a:t>Värdegrund/principer</a:t>
            </a:r>
          </a:p>
          <a:p>
            <a:pPr>
              <a:spcBef>
                <a:spcPts val="394"/>
              </a:spcBef>
              <a:buClr>
                <a:srgbClr val="FDA023"/>
              </a:buClr>
            </a:pPr>
            <a:endParaRPr lang="sv-SE" altLang="sv-SE" sz="1575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56027094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MAU — English">
  <a:themeElements>
    <a:clrScheme name="MAU">
      <a:dk1>
        <a:srgbClr val="000000"/>
      </a:dk1>
      <a:lt1>
        <a:sysClr val="window" lastClr="FFFFFF"/>
      </a:lt1>
      <a:dk2>
        <a:srgbClr val="60646C"/>
      </a:dk2>
      <a:lt2>
        <a:srgbClr val="E2E5E5"/>
      </a:lt2>
      <a:accent1>
        <a:srgbClr val="DA0123"/>
      </a:accent1>
      <a:accent2>
        <a:srgbClr val="342664"/>
      </a:accent2>
      <a:accent3>
        <a:srgbClr val="16A191"/>
      </a:accent3>
      <a:accent4>
        <a:srgbClr val="FEDC09"/>
      </a:accent4>
      <a:accent5>
        <a:srgbClr val="D8D4E7"/>
      </a:accent5>
      <a:accent6>
        <a:srgbClr val="D8EAE9"/>
      </a:accent6>
      <a:hlink>
        <a:srgbClr val="000000"/>
      </a:hlink>
      <a:folHlink>
        <a:srgbClr val="000000"/>
      </a:folHlink>
    </a:clrScheme>
    <a:fontScheme name="MAU">
      <a:majorFont>
        <a:latin typeface="Arial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Arial"/>
        <a:ea typeface=""/>
        <a:cs typeface=""/>
        <a:font script="Jpan" typeface="ＭＳ Ｐ明朝"/>
        <a:font script="Hang" typeface="맑은 고딕"/>
        <a:font script="Hans" typeface="黑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Presentation1" id="{2CB9DFDE-A7F0-DB43-9B12-022BB448E39C}" vid="{62DCD146-0421-594E-9CBB-83D79030D1C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Version xmlns="http://schemas.microsoft.com/sharepoint/v3/fields" xsi:nil="true"/>
    <_Status xmlns="http://schemas.microsoft.com/sharepoint/v3/fields">Not Started</_Status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DE64AEEDD9B7A4D93545ACBE97D4615" ma:contentTypeVersion="2" ma:contentTypeDescription="Create a new document." ma:contentTypeScope="" ma:versionID="f49002b78e3a4a71b814eef46a983816">
  <xsd:schema xmlns:xsd="http://www.w3.org/2001/XMLSchema" xmlns:xs="http://www.w3.org/2001/XMLSchema" xmlns:p="http://schemas.microsoft.com/office/2006/metadata/properties" xmlns:ns2="http://schemas.microsoft.com/sharepoint/v3/fields" targetNamespace="http://schemas.microsoft.com/office/2006/metadata/properties" ma:root="true" ma:fieldsID="38f6db2dd0d9a0cf6a8dc37be32b365b" ns2:_="">
    <xsd:import namespace="http://schemas.microsoft.com/sharepoint/v3/fields"/>
    <xsd:element name="properties">
      <xsd:complexType>
        <xsd:sequence>
          <xsd:element name="documentManagement">
            <xsd:complexType>
              <xsd:all>
                <xsd:element ref="ns2:_Status" minOccurs="0"/>
                <xsd:element ref="ns2:_Vers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/fields" elementFormDefault="qualified">
    <xsd:import namespace="http://schemas.microsoft.com/office/2006/documentManagement/types"/>
    <xsd:import namespace="http://schemas.microsoft.com/office/infopath/2007/PartnerControls"/>
    <xsd:element name="_Status" ma:index="8" nillable="true" ma:displayName="Status" ma:default="Not Started" ma:internalName="_Status">
      <xsd:simpleType>
        <xsd:union memberTypes="dms:Text">
          <xsd:simpleType>
            <xsd:restriction base="dms:Choice">
              <xsd:enumeration value="Not Started"/>
              <xsd:enumeration value="Draft"/>
              <xsd:enumeration value="Reviewed"/>
              <xsd:enumeration value="Scheduled"/>
              <xsd:enumeration value="Published"/>
              <xsd:enumeration value="Final"/>
              <xsd:enumeration value="Expired"/>
            </xsd:restriction>
          </xsd:simpleType>
        </xsd:union>
      </xsd:simpleType>
    </xsd:element>
    <xsd:element name="_Version" ma:index="9" nillable="true" ma:displayName="Version" ma:internalName="_Version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 ma:displayName="Status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7B6F2769-7194-4217-93D3-3AF3A4742282}">
  <ds:schemaRefs>
    <ds:schemaRef ds:uri="http://schemas.microsoft.com/office/2006/metadata/properties"/>
    <ds:schemaRef ds:uri="http://schemas.microsoft.com/office/infopath/2007/PartnerControls"/>
    <ds:schemaRef ds:uri="http://schemas.microsoft.com/sharepoint/v3/fields"/>
  </ds:schemaRefs>
</ds:datastoreItem>
</file>

<file path=customXml/itemProps2.xml><?xml version="1.0" encoding="utf-8"?>
<ds:datastoreItem xmlns:ds="http://schemas.openxmlformats.org/officeDocument/2006/customXml" ds:itemID="{87D2A1B0-FF3E-4009-940D-AED0EB70AA20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E4214858-785C-42F7-BE66-6D0E79395FC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/fields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MAU — English</Template>
  <TotalTime>23</TotalTime>
  <Words>911</Words>
  <Application>Microsoft Macintosh PowerPoint</Application>
  <PresentationFormat>Bildspel på skärmen (16:9)</PresentationFormat>
  <Paragraphs>149</Paragraphs>
  <Slides>27</Slides>
  <Notes>22</Notes>
  <HiddenSlides>1</HiddenSlides>
  <MMClips>0</MMClips>
  <ScaleCrop>false</ScaleCrop>
  <HeadingPairs>
    <vt:vector size="6" baseType="variant">
      <vt:variant>
        <vt:lpstr>Använt teckensnitt</vt:lpstr>
      </vt:variant>
      <vt:variant>
        <vt:i4>6</vt:i4>
      </vt:variant>
      <vt:variant>
        <vt:lpstr>Tema</vt:lpstr>
      </vt:variant>
      <vt:variant>
        <vt:i4>1</vt:i4>
      </vt:variant>
      <vt:variant>
        <vt:lpstr>Bildrubriker</vt:lpstr>
      </vt:variant>
      <vt:variant>
        <vt:i4>27</vt:i4>
      </vt:variant>
    </vt:vector>
  </HeadingPairs>
  <TitlesOfParts>
    <vt:vector size="34" baseType="lpstr">
      <vt:lpstr>Arial</vt:lpstr>
      <vt:lpstr>Calibri</vt:lpstr>
      <vt:lpstr>Cambria</vt:lpstr>
      <vt:lpstr>Times New Roman</vt:lpstr>
      <vt:lpstr>Trebuchet MS</vt:lpstr>
      <vt:lpstr>Wingdings</vt:lpstr>
      <vt:lpstr>MAU — English</vt:lpstr>
      <vt:lpstr>PowerPoint-presentation</vt:lpstr>
      <vt:lpstr>Från idé till projekt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PowerPoint-presentation</dc:title>
  <dc:creator>Fredrik Björk</dc:creator>
  <cp:lastModifiedBy>Fredrik Björk</cp:lastModifiedBy>
  <cp:revision>7</cp:revision>
  <dcterms:created xsi:type="dcterms:W3CDTF">2020-09-08T12:54:33Z</dcterms:created>
  <dcterms:modified xsi:type="dcterms:W3CDTF">2021-09-08T10:19:56Z</dcterms:modified>
  <cp:contentStatus>Draft</cp:contentStatus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0x0101000DE64AEEDD9B7A4D93545ACBE97D4615</vt:lpwstr>
  </property>
</Properties>
</file>