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0"/>
  </p:notesMasterIdLst>
  <p:sldIdLst>
    <p:sldId id="257" r:id="rId2"/>
    <p:sldId id="301" r:id="rId3"/>
    <p:sldId id="274" r:id="rId4"/>
    <p:sldId id="258" r:id="rId5"/>
    <p:sldId id="259" r:id="rId6"/>
    <p:sldId id="275" r:id="rId7"/>
    <p:sldId id="262" r:id="rId8"/>
    <p:sldId id="261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6" r:id="rId17"/>
    <p:sldId id="302" r:id="rId18"/>
    <p:sldId id="303" r:id="rId19"/>
  </p:sldIdLst>
  <p:sldSz cx="12192000" cy="6858000"/>
  <p:notesSz cx="6858000" cy="9144000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7"/>
    <p:restoredTop sz="96197"/>
  </p:normalViewPr>
  <p:slideViewPr>
    <p:cSldViewPr snapToGrid="0">
      <p:cViewPr varScale="1">
        <p:scale>
          <a:sx n="124" d="100"/>
          <a:sy n="124" d="100"/>
        </p:scale>
        <p:origin x="336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66F9D37-A57F-CC4E-A5C4-88F1928B6924}" type="datetimeFigureOut">
              <a:rPr lang="sv-SE" smtClean="0"/>
              <a:t>2022-09-05</a:t>
            </a:fld>
            <a:endParaRPr lang="sv-SE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v-SE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B362840-A961-264A-A080-9EBD064D25FB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8927058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fld id="{4CB11778-53D6-554B-9CB8-3C1ABACDFBBF}" type="slidenum">
              <a:rPr lang="sv-SE" altLang="x-none" sz="1200"/>
              <a:pPr/>
              <a:t>2</a:t>
            </a:fld>
            <a:endParaRPr lang="sv-SE" altLang="x-none" sz="1200"/>
          </a:p>
        </p:txBody>
      </p:sp>
      <p:sp>
        <p:nvSpPr>
          <p:cNvPr id="204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x-none" altLang="x-none">
              <a:latin typeface="Times New Roman" charset="0"/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46720140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>
            <a:extLst>
              <a:ext uri="{FF2B5EF4-FFF2-40B4-BE49-F238E27FC236}">
                <a16:creationId xmlns:a16="http://schemas.microsoft.com/office/drawing/2014/main" id="{BF908BA3-3B0D-3044-A6CC-579E2A8FDF4F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DF173504-E772-6E4D-BF09-2D30BC44D104}" type="slidenum">
              <a:rPr lang="sv-SE" altLang="sv-SE"/>
              <a:pPr/>
              <a:t>11</a:t>
            </a:fld>
            <a:endParaRPr lang="sv-SE" altLang="sv-SE"/>
          </a:p>
        </p:txBody>
      </p:sp>
      <p:sp>
        <p:nvSpPr>
          <p:cNvPr id="27649" name="Text Box 1">
            <a:extLst>
              <a:ext uri="{FF2B5EF4-FFF2-40B4-BE49-F238E27FC236}">
                <a16:creationId xmlns:a16="http://schemas.microsoft.com/office/drawing/2014/main" id="{E27809AF-3F2B-A045-83A1-6CC42C1CD21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r">
              <a:buClrTx/>
              <a:buFontTx/>
              <a:buNone/>
            </a:pPr>
            <a:fld id="{E96B0E87-F84E-2442-933D-4B4FDAD5F329}" type="slidenum">
              <a:rPr lang="sv-SE" altLang="sv-SE" sz="1200"/>
              <a:pPr algn="r">
                <a:buClrTx/>
                <a:buFontTx/>
                <a:buNone/>
              </a:pPr>
              <a:t>11</a:t>
            </a:fld>
            <a:endParaRPr lang="sv-SE" altLang="sv-SE" sz="1200"/>
          </a:p>
        </p:txBody>
      </p:sp>
      <p:sp>
        <p:nvSpPr>
          <p:cNvPr id="27650" name="Text Box 2">
            <a:extLst>
              <a:ext uri="{FF2B5EF4-FFF2-40B4-BE49-F238E27FC236}">
                <a16:creationId xmlns:a16="http://schemas.microsoft.com/office/drawing/2014/main" id="{C868E62A-BA8D-D045-8AC7-3A7D86DF43B1}"/>
              </a:ext>
            </a:extLst>
          </p:cNvPr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7651" name="Text Box 3">
            <a:extLst>
              <a:ext uri="{FF2B5EF4-FFF2-40B4-BE49-F238E27FC236}">
                <a16:creationId xmlns:a16="http://schemas.microsoft.com/office/drawing/2014/main" id="{745E59A7-D39D-DC40-9088-EC5878141831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24325"/>
          </a:xfrm>
          <a:prstGeom prst="rect">
            <a:avLst/>
          </a:prstGeom>
          <a:solidFill>
            <a:srgbClr val="FFFFFF"/>
          </a:solidFill>
          <a:ln w="9360" cap="sq"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sv-SE" altLang="sv-SE"/>
          </a:p>
        </p:txBody>
      </p:sp>
    </p:spTree>
    <p:extLst>
      <p:ext uri="{BB962C8B-B14F-4D97-AF65-F5344CB8AC3E}">
        <p14:creationId xmlns:p14="http://schemas.microsoft.com/office/powerpoint/2010/main" val="264443746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>
            <a:extLst>
              <a:ext uri="{FF2B5EF4-FFF2-40B4-BE49-F238E27FC236}">
                <a16:creationId xmlns:a16="http://schemas.microsoft.com/office/drawing/2014/main" id="{9A4BD113-7683-804D-90D0-9DC6C4B7BFFD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CFAA3389-A5CF-DB4C-B35A-9756773D814B}" type="slidenum">
              <a:rPr lang="sv-SE" altLang="sv-SE"/>
              <a:pPr/>
              <a:t>12</a:t>
            </a:fld>
            <a:endParaRPr lang="sv-SE" altLang="sv-SE"/>
          </a:p>
        </p:txBody>
      </p:sp>
      <p:sp>
        <p:nvSpPr>
          <p:cNvPr id="28673" name="Text Box 1">
            <a:extLst>
              <a:ext uri="{FF2B5EF4-FFF2-40B4-BE49-F238E27FC236}">
                <a16:creationId xmlns:a16="http://schemas.microsoft.com/office/drawing/2014/main" id="{7A092801-4432-824B-B2E0-B5D1E5A51C6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r">
              <a:buClrTx/>
              <a:buFontTx/>
              <a:buNone/>
            </a:pPr>
            <a:fld id="{73E357C3-2DAF-8F4A-A32A-773CDB0DCD35}" type="slidenum">
              <a:rPr lang="sv-SE" altLang="sv-SE" sz="1200"/>
              <a:pPr algn="r">
                <a:buClrTx/>
                <a:buFontTx/>
                <a:buNone/>
              </a:pPr>
              <a:t>12</a:t>
            </a:fld>
            <a:endParaRPr lang="sv-SE" altLang="sv-SE" sz="1200"/>
          </a:p>
        </p:txBody>
      </p:sp>
      <p:sp>
        <p:nvSpPr>
          <p:cNvPr id="28674" name="Text Box 2">
            <a:extLst>
              <a:ext uri="{FF2B5EF4-FFF2-40B4-BE49-F238E27FC236}">
                <a16:creationId xmlns:a16="http://schemas.microsoft.com/office/drawing/2014/main" id="{88D25B06-3F8E-6E41-AE6E-25A4B10BF04A}"/>
              </a:ext>
            </a:extLst>
          </p:cNvPr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8675" name="Text Box 3">
            <a:extLst>
              <a:ext uri="{FF2B5EF4-FFF2-40B4-BE49-F238E27FC236}">
                <a16:creationId xmlns:a16="http://schemas.microsoft.com/office/drawing/2014/main" id="{9AC39663-1C9C-2349-B78A-373A030E831C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24325"/>
          </a:xfrm>
          <a:prstGeom prst="rect">
            <a:avLst/>
          </a:prstGeom>
          <a:solidFill>
            <a:srgbClr val="FFFFFF"/>
          </a:solidFill>
          <a:ln w="9360" cap="sq"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sv-SE" altLang="sv-SE"/>
          </a:p>
        </p:txBody>
      </p:sp>
    </p:spTree>
    <p:extLst>
      <p:ext uri="{BB962C8B-B14F-4D97-AF65-F5344CB8AC3E}">
        <p14:creationId xmlns:p14="http://schemas.microsoft.com/office/powerpoint/2010/main" val="184445648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">
            <a:extLst>
              <a:ext uri="{FF2B5EF4-FFF2-40B4-BE49-F238E27FC236}">
                <a16:creationId xmlns:a16="http://schemas.microsoft.com/office/drawing/2014/main" id="{4881DE8A-AFE2-3D46-8DDE-9D1EEF1237D2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7091F3D5-054E-BE46-A35F-349F4077ACA4}" type="slidenum">
              <a:rPr lang="sv-SE" altLang="sv-SE"/>
              <a:pPr/>
              <a:t>13</a:t>
            </a:fld>
            <a:endParaRPr lang="sv-SE" altLang="sv-SE"/>
          </a:p>
        </p:txBody>
      </p:sp>
      <p:sp>
        <p:nvSpPr>
          <p:cNvPr id="29697" name="Text Box 1">
            <a:extLst>
              <a:ext uri="{FF2B5EF4-FFF2-40B4-BE49-F238E27FC236}">
                <a16:creationId xmlns:a16="http://schemas.microsoft.com/office/drawing/2014/main" id="{C8CA69F2-F642-CC4C-B67C-562F14A7F5AD}"/>
              </a:ext>
            </a:extLst>
          </p:cNvPr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9698" name="Text Box 2">
            <a:extLst>
              <a:ext uri="{FF2B5EF4-FFF2-40B4-BE49-F238E27FC236}">
                <a16:creationId xmlns:a16="http://schemas.microsoft.com/office/drawing/2014/main" id="{2AF89167-0513-9944-89DD-8FA695961C59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sv-SE" altLang="sv-SE"/>
          </a:p>
        </p:txBody>
      </p:sp>
    </p:spTree>
    <p:extLst>
      <p:ext uri="{BB962C8B-B14F-4D97-AF65-F5344CB8AC3E}">
        <p14:creationId xmlns:p14="http://schemas.microsoft.com/office/powerpoint/2010/main" val="263258658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>
            <a:extLst>
              <a:ext uri="{FF2B5EF4-FFF2-40B4-BE49-F238E27FC236}">
                <a16:creationId xmlns:a16="http://schemas.microsoft.com/office/drawing/2014/main" id="{44D4B871-BB3C-CA46-B51F-4578AE286679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8B59FB72-A2D9-9E45-87F5-462131C9A536}" type="slidenum">
              <a:rPr lang="sv-SE" altLang="sv-SE"/>
              <a:pPr/>
              <a:t>14</a:t>
            </a:fld>
            <a:endParaRPr lang="sv-SE" altLang="sv-SE"/>
          </a:p>
        </p:txBody>
      </p:sp>
      <p:sp>
        <p:nvSpPr>
          <p:cNvPr id="30721" name="Text Box 1">
            <a:extLst>
              <a:ext uri="{FF2B5EF4-FFF2-40B4-BE49-F238E27FC236}">
                <a16:creationId xmlns:a16="http://schemas.microsoft.com/office/drawing/2014/main" id="{E5082B5F-C0B3-A440-881C-94B84048690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r">
              <a:buClrTx/>
              <a:buFontTx/>
              <a:buNone/>
            </a:pPr>
            <a:fld id="{0BA17100-730C-A149-B183-51A06FD2E006}" type="slidenum">
              <a:rPr lang="sv-SE" altLang="sv-SE" sz="1200"/>
              <a:pPr algn="r">
                <a:buClrTx/>
                <a:buFontTx/>
                <a:buNone/>
              </a:pPr>
              <a:t>14</a:t>
            </a:fld>
            <a:endParaRPr lang="sv-SE" altLang="sv-SE" sz="1200"/>
          </a:p>
        </p:txBody>
      </p:sp>
      <p:sp>
        <p:nvSpPr>
          <p:cNvPr id="30722" name="Text Box 2">
            <a:extLst>
              <a:ext uri="{FF2B5EF4-FFF2-40B4-BE49-F238E27FC236}">
                <a16:creationId xmlns:a16="http://schemas.microsoft.com/office/drawing/2014/main" id="{82717E2C-D8D0-F747-B8F7-A6400CB13639}"/>
              </a:ext>
            </a:extLst>
          </p:cNvPr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30723" name="Text Box 3">
            <a:extLst>
              <a:ext uri="{FF2B5EF4-FFF2-40B4-BE49-F238E27FC236}">
                <a16:creationId xmlns:a16="http://schemas.microsoft.com/office/drawing/2014/main" id="{7FB82A56-21EF-C546-82A0-CEEC1F8D3648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24325"/>
          </a:xfrm>
          <a:prstGeom prst="rect">
            <a:avLst/>
          </a:prstGeom>
          <a:solidFill>
            <a:srgbClr val="FFFFFF"/>
          </a:solidFill>
          <a:ln w="9360" cap="sq"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sv-SE" altLang="sv-SE"/>
          </a:p>
        </p:txBody>
      </p:sp>
    </p:spTree>
    <p:extLst>
      <p:ext uri="{BB962C8B-B14F-4D97-AF65-F5344CB8AC3E}">
        <p14:creationId xmlns:p14="http://schemas.microsoft.com/office/powerpoint/2010/main" val="296675854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">
            <a:extLst>
              <a:ext uri="{FF2B5EF4-FFF2-40B4-BE49-F238E27FC236}">
                <a16:creationId xmlns:a16="http://schemas.microsoft.com/office/drawing/2014/main" id="{D7A499D7-476C-F643-9B53-17AC5757AC63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4F1DC5C2-D87C-C644-93D6-1F7855B5EF08}" type="slidenum">
              <a:rPr lang="sv-SE" altLang="sv-SE"/>
              <a:pPr/>
              <a:t>15</a:t>
            </a:fld>
            <a:endParaRPr lang="sv-SE" altLang="sv-SE"/>
          </a:p>
        </p:txBody>
      </p:sp>
      <p:sp>
        <p:nvSpPr>
          <p:cNvPr id="31745" name="Text Box 1">
            <a:extLst>
              <a:ext uri="{FF2B5EF4-FFF2-40B4-BE49-F238E27FC236}">
                <a16:creationId xmlns:a16="http://schemas.microsoft.com/office/drawing/2014/main" id="{D6BDE223-11FF-7B49-B2C9-134D8C1E61EB}"/>
              </a:ext>
            </a:extLst>
          </p:cNvPr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31746" name="Text Box 2">
            <a:extLst>
              <a:ext uri="{FF2B5EF4-FFF2-40B4-BE49-F238E27FC236}">
                <a16:creationId xmlns:a16="http://schemas.microsoft.com/office/drawing/2014/main" id="{244702CF-D56B-8149-8E10-8BB4F5D44C6F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sv-SE" altLang="sv-SE"/>
          </a:p>
        </p:txBody>
      </p:sp>
    </p:spTree>
    <p:extLst>
      <p:ext uri="{BB962C8B-B14F-4D97-AF65-F5344CB8AC3E}">
        <p14:creationId xmlns:p14="http://schemas.microsoft.com/office/powerpoint/2010/main" val="107034652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">
            <a:extLst>
              <a:ext uri="{FF2B5EF4-FFF2-40B4-BE49-F238E27FC236}">
                <a16:creationId xmlns:a16="http://schemas.microsoft.com/office/drawing/2014/main" id="{6FEDB47D-B92A-BA4B-814B-2FC4B933C8C5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F24A1522-7281-5748-A967-938BCBC02722}" type="slidenum">
              <a:rPr lang="sv-SE" altLang="sv-SE"/>
              <a:pPr/>
              <a:t>16</a:t>
            </a:fld>
            <a:endParaRPr lang="sv-SE" altLang="sv-SE"/>
          </a:p>
        </p:txBody>
      </p:sp>
      <p:sp>
        <p:nvSpPr>
          <p:cNvPr id="32769" name="Text Box 1">
            <a:extLst>
              <a:ext uri="{FF2B5EF4-FFF2-40B4-BE49-F238E27FC236}">
                <a16:creationId xmlns:a16="http://schemas.microsoft.com/office/drawing/2014/main" id="{3BB3A17B-3D2B-E745-884D-4B20540EF5D9}"/>
              </a:ext>
            </a:extLst>
          </p:cNvPr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32770" name="Text Box 2">
            <a:extLst>
              <a:ext uri="{FF2B5EF4-FFF2-40B4-BE49-F238E27FC236}">
                <a16:creationId xmlns:a16="http://schemas.microsoft.com/office/drawing/2014/main" id="{94948192-8897-5144-B457-570457818585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sv-SE" altLang="sv-SE"/>
          </a:p>
        </p:txBody>
      </p:sp>
    </p:spTree>
    <p:extLst>
      <p:ext uri="{BB962C8B-B14F-4D97-AF65-F5344CB8AC3E}">
        <p14:creationId xmlns:p14="http://schemas.microsoft.com/office/powerpoint/2010/main" val="34097299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">
            <a:extLst>
              <a:ext uri="{FF2B5EF4-FFF2-40B4-BE49-F238E27FC236}">
                <a16:creationId xmlns:a16="http://schemas.microsoft.com/office/drawing/2014/main" id="{8B40CA15-5FEF-D842-8FFE-96E3A38030C2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8FA68D87-F2A9-3A47-BA0B-D428B86C8557}" type="slidenum">
              <a:rPr lang="sv-SE" altLang="sv-SE"/>
              <a:pPr/>
              <a:t>3</a:t>
            </a:fld>
            <a:endParaRPr lang="sv-SE" altLang="sv-SE"/>
          </a:p>
        </p:txBody>
      </p:sp>
      <p:sp>
        <p:nvSpPr>
          <p:cNvPr id="19457" name="Text Box 1">
            <a:extLst>
              <a:ext uri="{FF2B5EF4-FFF2-40B4-BE49-F238E27FC236}">
                <a16:creationId xmlns:a16="http://schemas.microsoft.com/office/drawing/2014/main" id="{1899FCB4-756A-4449-B9D7-7EEA51EE3848}"/>
              </a:ext>
            </a:extLst>
          </p:cNvPr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9458" name="Text Box 2">
            <a:extLst>
              <a:ext uri="{FF2B5EF4-FFF2-40B4-BE49-F238E27FC236}">
                <a16:creationId xmlns:a16="http://schemas.microsoft.com/office/drawing/2014/main" id="{6A793FA4-503F-184A-BB1F-4EE8E4B7E777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sv-SE" altLang="sv-SE"/>
          </a:p>
        </p:txBody>
      </p:sp>
    </p:spTree>
    <p:extLst>
      <p:ext uri="{BB962C8B-B14F-4D97-AF65-F5344CB8AC3E}">
        <p14:creationId xmlns:p14="http://schemas.microsoft.com/office/powerpoint/2010/main" val="218280649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">
            <a:extLst>
              <a:ext uri="{FF2B5EF4-FFF2-40B4-BE49-F238E27FC236}">
                <a16:creationId xmlns:a16="http://schemas.microsoft.com/office/drawing/2014/main" id="{3327255C-10AA-654C-A19D-D3AFDDFA0139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DC8D3A37-AEE2-F74A-A1A7-4AED8939EBC7}" type="slidenum">
              <a:rPr lang="sv-SE" altLang="sv-SE"/>
              <a:pPr/>
              <a:t>4</a:t>
            </a:fld>
            <a:endParaRPr lang="sv-SE" altLang="sv-SE"/>
          </a:p>
        </p:txBody>
      </p:sp>
      <p:sp>
        <p:nvSpPr>
          <p:cNvPr id="20481" name="Text Box 1">
            <a:extLst>
              <a:ext uri="{FF2B5EF4-FFF2-40B4-BE49-F238E27FC236}">
                <a16:creationId xmlns:a16="http://schemas.microsoft.com/office/drawing/2014/main" id="{75C0E7F3-87C5-9341-9E92-AC2D0B74FD32}"/>
              </a:ext>
            </a:extLst>
          </p:cNvPr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0482" name="Text Box 2">
            <a:extLst>
              <a:ext uri="{FF2B5EF4-FFF2-40B4-BE49-F238E27FC236}">
                <a16:creationId xmlns:a16="http://schemas.microsoft.com/office/drawing/2014/main" id="{66D2884E-3009-5B43-A03B-126C348843B3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sv-SE" altLang="sv-SE"/>
          </a:p>
        </p:txBody>
      </p:sp>
    </p:spTree>
    <p:extLst>
      <p:ext uri="{BB962C8B-B14F-4D97-AF65-F5344CB8AC3E}">
        <p14:creationId xmlns:p14="http://schemas.microsoft.com/office/powerpoint/2010/main" val="6021608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">
            <a:extLst>
              <a:ext uri="{FF2B5EF4-FFF2-40B4-BE49-F238E27FC236}">
                <a16:creationId xmlns:a16="http://schemas.microsoft.com/office/drawing/2014/main" id="{0EB2A993-AA22-994A-A3F9-33FDEB7B3594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62138D6B-0FD1-264D-8E5F-87685BA7C337}" type="slidenum">
              <a:rPr lang="sv-SE" altLang="sv-SE"/>
              <a:pPr/>
              <a:t>5</a:t>
            </a:fld>
            <a:endParaRPr lang="sv-SE" altLang="sv-SE"/>
          </a:p>
        </p:txBody>
      </p:sp>
      <p:sp>
        <p:nvSpPr>
          <p:cNvPr id="21505" name="Text Box 1">
            <a:extLst>
              <a:ext uri="{FF2B5EF4-FFF2-40B4-BE49-F238E27FC236}">
                <a16:creationId xmlns:a16="http://schemas.microsoft.com/office/drawing/2014/main" id="{32823EDE-E3CB-9B48-AF88-2C283079A574}"/>
              </a:ext>
            </a:extLst>
          </p:cNvPr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1506" name="Text Box 2">
            <a:extLst>
              <a:ext uri="{FF2B5EF4-FFF2-40B4-BE49-F238E27FC236}">
                <a16:creationId xmlns:a16="http://schemas.microsoft.com/office/drawing/2014/main" id="{EC4E4EF4-2A59-3647-8D4A-6EAF993B9912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sv-SE" altLang="sv-SE"/>
          </a:p>
        </p:txBody>
      </p:sp>
    </p:spTree>
    <p:extLst>
      <p:ext uri="{BB962C8B-B14F-4D97-AF65-F5344CB8AC3E}">
        <p14:creationId xmlns:p14="http://schemas.microsoft.com/office/powerpoint/2010/main" val="65547404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">
            <a:extLst>
              <a:ext uri="{FF2B5EF4-FFF2-40B4-BE49-F238E27FC236}">
                <a16:creationId xmlns:a16="http://schemas.microsoft.com/office/drawing/2014/main" id="{E9C89101-CDA2-9942-B7A3-9FC9541774B9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5F1F7AA8-19BA-874E-B836-29A42D856C0E}" type="slidenum">
              <a:rPr lang="sv-SE" altLang="sv-SE"/>
              <a:pPr/>
              <a:t>6</a:t>
            </a:fld>
            <a:endParaRPr lang="sv-SE" altLang="sv-SE"/>
          </a:p>
        </p:txBody>
      </p:sp>
      <p:sp>
        <p:nvSpPr>
          <p:cNvPr id="22529" name="Text Box 1">
            <a:extLst>
              <a:ext uri="{FF2B5EF4-FFF2-40B4-BE49-F238E27FC236}">
                <a16:creationId xmlns:a16="http://schemas.microsoft.com/office/drawing/2014/main" id="{C478D8B6-B160-C443-BFD4-58D6231BE985}"/>
              </a:ext>
            </a:extLst>
          </p:cNvPr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2530" name="Text Box 2">
            <a:extLst>
              <a:ext uri="{FF2B5EF4-FFF2-40B4-BE49-F238E27FC236}">
                <a16:creationId xmlns:a16="http://schemas.microsoft.com/office/drawing/2014/main" id="{C397E5A5-1184-754B-B77A-5904457EE122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sv-SE" altLang="sv-SE"/>
          </a:p>
        </p:txBody>
      </p:sp>
    </p:spTree>
    <p:extLst>
      <p:ext uri="{BB962C8B-B14F-4D97-AF65-F5344CB8AC3E}">
        <p14:creationId xmlns:p14="http://schemas.microsoft.com/office/powerpoint/2010/main" val="40789775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>
            <a:extLst>
              <a:ext uri="{FF2B5EF4-FFF2-40B4-BE49-F238E27FC236}">
                <a16:creationId xmlns:a16="http://schemas.microsoft.com/office/drawing/2014/main" id="{27C55EF7-B372-844A-B92E-6D0EE7BDD2A2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D8EECF0E-37DD-8A4E-A134-B6146FF14B21}" type="slidenum">
              <a:rPr lang="sv-SE" altLang="sv-SE"/>
              <a:pPr/>
              <a:t>7</a:t>
            </a:fld>
            <a:endParaRPr lang="sv-SE" altLang="sv-SE"/>
          </a:p>
        </p:txBody>
      </p:sp>
      <p:sp>
        <p:nvSpPr>
          <p:cNvPr id="24577" name="Text Box 1">
            <a:extLst>
              <a:ext uri="{FF2B5EF4-FFF2-40B4-BE49-F238E27FC236}">
                <a16:creationId xmlns:a16="http://schemas.microsoft.com/office/drawing/2014/main" id="{611DBCE1-AE6E-0645-A2A4-4EC19723BA5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r">
              <a:buClrTx/>
              <a:buFontTx/>
              <a:buNone/>
            </a:pPr>
            <a:fld id="{43E09A11-0D77-4E4A-84BC-42FA6082476E}" type="slidenum">
              <a:rPr lang="sv-SE" altLang="sv-SE" sz="1200"/>
              <a:pPr algn="r">
                <a:buClrTx/>
                <a:buFontTx/>
                <a:buNone/>
              </a:pPr>
              <a:t>7</a:t>
            </a:fld>
            <a:endParaRPr lang="sv-SE" altLang="sv-SE" sz="1200"/>
          </a:p>
        </p:txBody>
      </p:sp>
      <p:sp>
        <p:nvSpPr>
          <p:cNvPr id="24578" name="Text Box 2">
            <a:extLst>
              <a:ext uri="{FF2B5EF4-FFF2-40B4-BE49-F238E27FC236}">
                <a16:creationId xmlns:a16="http://schemas.microsoft.com/office/drawing/2014/main" id="{F4C14C70-F822-6B48-850F-6379412876A6}"/>
              </a:ext>
            </a:extLst>
          </p:cNvPr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4579" name="Text Box 3">
            <a:extLst>
              <a:ext uri="{FF2B5EF4-FFF2-40B4-BE49-F238E27FC236}">
                <a16:creationId xmlns:a16="http://schemas.microsoft.com/office/drawing/2014/main" id="{D1352F23-8A2B-7C42-92F4-4603B8F0F07A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sv-SE" altLang="sv-SE"/>
          </a:p>
        </p:txBody>
      </p:sp>
    </p:spTree>
    <p:extLst>
      <p:ext uri="{BB962C8B-B14F-4D97-AF65-F5344CB8AC3E}">
        <p14:creationId xmlns:p14="http://schemas.microsoft.com/office/powerpoint/2010/main" val="215147698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>
            <a:extLst>
              <a:ext uri="{FF2B5EF4-FFF2-40B4-BE49-F238E27FC236}">
                <a16:creationId xmlns:a16="http://schemas.microsoft.com/office/drawing/2014/main" id="{DD7AD085-BC7C-E344-8FDB-C631E211B6F3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1ED6E5CF-B1EA-274B-B512-7047383134B0}" type="slidenum">
              <a:rPr lang="sv-SE" altLang="sv-SE"/>
              <a:pPr/>
              <a:t>8</a:t>
            </a:fld>
            <a:endParaRPr lang="sv-SE" altLang="sv-SE"/>
          </a:p>
        </p:txBody>
      </p:sp>
      <p:sp>
        <p:nvSpPr>
          <p:cNvPr id="23553" name="Text Box 1">
            <a:extLst>
              <a:ext uri="{FF2B5EF4-FFF2-40B4-BE49-F238E27FC236}">
                <a16:creationId xmlns:a16="http://schemas.microsoft.com/office/drawing/2014/main" id="{8425499F-AC38-0A43-8BCB-7629567FC21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r">
              <a:buClrTx/>
              <a:buFontTx/>
              <a:buNone/>
            </a:pPr>
            <a:fld id="{E1B24442-272F-2D47-B85A-876F97ECCCDA}" type="slidenum">
              <a:rPr lang="sv-SE" altLang="sv-SE" sz="1200"/>
              <a:pPr algn="r">
                <a:buClrTx/>
                <a:buFontTx/>
                <a:buNone/>
              </a:pPr>
              <a:t>8</a:t>
            </a:fld>
            <a:endParaRPr lang="sv-SE" altLang="sv-SE" sz="1200"/>
          </a:p>
        </p:txBody>
      </p:sp>
      <p:sp>
        <p:nvSpPr>
          <p:cNvPr id="23554" name="Text Box 2">
            <a:extLst>
              <a:ext uri="{FF2B5EF4-FFF2-40B4-BE49-F238E27FC236}">
                <a16:creationId xmlns:a16="http://schemas.microsoft.com/office/drawing/2014/main" id="{99CBB34D-A403-F54C-91CC-22B98E7E9E4E}"/>
              </a:ext>
            </a:extLst>
          </p:cNvPr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3555" name="Text Box 3">
            <a:extLst>
              <a:ext uri="{FF2B5EF4-FFF2-40B4-BE49-F238E27FC236}">
                <a16:creationId xmlns:a16="http://schemas.microsoft.com/office/drawing/2014/main" id="{05AE340A-AF19-5E41-8A2A-48796409DF59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sv-SE" altLang="sv-SE"/>
          </a:p>
        </p:txBody>
      </p:sp>
    </p:spTree>
    <p:extLst>
      <p:ext uri="{BB962C8B-B14F-4D97-AF65-F5344CB8AC3E}">
        <p14:creationId xmlns:p14="http://schemas.microsoft.com/office/powerpoint/2010/main" val="57328686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>
            <a:extLst>
              <a:ext uri="{FF2B5EF4-FFF2-40B4-BE49-F238E27FC236}">
                <a16:creationId xmlns:a16="http://schemas.microsoft.com/office/drawing/2014/main" id="{C3745473-0CC5-2041-AA91-66E573045A6D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AD0C572E-F841-794D-BCAB-E6E25E1C5382}" type="slidenum">
              <a:rPr lang="sv-SE" altLang="sv-SE"/>
              <a:pPr/>
              <a:t>9</a:t>
            </a:fld>
            <a:endParaRPr lang="sv-SE" altLang="sv-SE"/>
          </a:p>
        </p:txBody>
      </p:sp>
      <p:sp>
        <p:nvSpPr>
          <p:cNvPr id="25601" name="Text Box 1">
            <a:extLst>
              <a:ext uri="{FF2B5EF4-FFF2-40B4-BE49-F238E27FC236}">
                <a16:creationId xmlns:a16="http://schemas.microsoft.com/office/drawing/2014/main" id="{0CF7DD16-7D20-8740-870F-613C19117F9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r">
              <a:buClrTx/>
              <a:buFontTx/>
              <a:buNone/>
            </a:pPr>
            <a:fld id="{C2D68C13-B419-7842-9D6C-E924CA7A8499}" type="slidenum">
              <a:rPr lang="sv-SE" altLang="sv-SE" sz="1200"/>
              <a:pPr algn="r">
                <a:buClrTx/>
                <a:buFontTx/>
                <a:buNone/>
              </a:pPr>
              <a:t>9</a:t>
            </a:fld>
            <a:endParaRPr lang="sv-SE" altLang="sv-SE" sz="1200"/>
          </a:p>
        </p:txBody>
      </p:sp>
      <p:sp>
        <p:nvSpPr>
          <p:cNvPr id="25602" name="Text Box 2">
            <a:extLst>
              <a:ext uri="{FF2B5EF4-FFF2-40B4-BE49-F238E27FC236}">
                <a16:creationId xmlns:a16="http://schemas.microsoft.com/office/drawing/2014/main" id="{476FE2FC-E769-BB4F-AD47-A703A76C00A7}"/>
              </a:ext>
            </a:extLst>
          </p:cNvPr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5603" name="Text Box 3">
            <a:extLst>
              <a:ext uri="{FF2B5EF4-FFF2-40B4-BE49-F238E27FC236}">
                <a16:creationId xmlns:a16="http://schemas.microsoft.com/office/drawing/2014/main" id="{8E94BED3-F3C1-4F4C-90B2-75C753C2FF09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sv-SE" altLang="sv-SE"/>
          </a:p>
        </p:txBody>
      </p:sp>
    </p:spTree>
    <p:extLst>
      <p:ext uri="{BB962C8B-B14F-4D97-AF65-F5344CB8AC3E}">
        <p14:creationId xmlns:p14="http://schemas.microsoft.com/office/powerpoint/2010/main" val="327474007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>
            <a:extLst>
              <a:ext uri="{FF2B5EF4-FFF2-40B4-BE49-F238E27FC236}">
                <a16:creationId xmlns:a16="http://schemas.microsoft.com/office/drawing/2014/main" id="{8CE5007A-F74A-C246-973E-421B0009CEC2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6484DAA6-D3AE-4B49-8A58-69BCE4843392}" type="slidenum">
              <a:rPr lang="sv-SE" altLang="sv-SE"/>
              <a:pPr/>
              <a:t>10</a:t>
            </a:fld>
            <a:endParaRPr lang="sv-SE" altLang="sv-SE"/>
          </a:p>
        </p:txBody>
      </p:sp>
      <p:sp>
        <p:nvSpPr>
          <p:cNvPr id="26625" name="Text Box 1">
            <a:extLst>
              <a:ext uri="{FF2B5EF4-FFF2-40B4-BE49-F238E27FC236}">
                <a16:creationId xmlns:a16="http://schemas.microsoft.com/office/drawing/2014/main" id="{9C43DBE8-68EF-6C43-8649-E2392979C07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r">
              <a:buClrTx/>
              <a:buFontTx/>
              <a:buNone/>
            </a:pPr>
            <a:fld id="{C6FCD1BF-0F96-C240-B5FF-D0BAE2D7D7C7}" type="slidenum">
              <a:rPr lang="sv-SE" altLang="sv-SE" sz="1200"/>
              <a:pPr algn="r">
                <a:buClrTx/>
                <a:buFontTx/>
                <a:buNone/>
              </a:pPr>
              <a:t>10</a:t>
            </a:fld>
            <a:endParaRPr lang="sv-SE" altLang="sv-SE" sz="1200"/>
          </a:p>
        </p:txBody>
      </p:sp>
      <p:sp>
        <p:nvSpPr>
          <p:cNvPr id="26626" name="Text Box 2">
            <a:extLst>
              <a:ext uri="{FF2B5EF4-FFF2-40B4-BE49-F238E27FC236}">
                <a16:creationId xmlns:a16="http://schemas.microsoft.com/office/drawing/2014/main" id="{5F2126D2-7AC1-584C-A3F9-7C741B656EA1}"/>
              </a:ext>
            </a:extLst>
          </p:cNvPr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6627" name="Text Box 3">
            <a:extLst>
              <a:ext uri="{FF2B5EF4-FFF2-40B4-BE49-F238E27FC236}">
                <a16:creationId xmlns:a16="http://schemas.microsoft.com/office/drawing/2014/main" id="{A117EF62-4463-C047-BE53-404D6C4C7BDE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sv-SE" altLang="sv-SE"/>
          </a:p>
        </p:txBody>
      </p:sp>
    </p:spTree>
    <p:extLst>
      <p:ext uri="{BB962C8B-B14F-4D97-AF65-F5344CB8AC3E}">
        <p14:creationId xmlns:p14="http://schemas.microsoft.com/office/powerpoint/2010/main" val="23240726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CEA53580-480C-6439-7305-2EF9EDD26CF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E77C0B8F-FF31-898F-CA16-DAB2CF08E0E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/>
              <a:t>Klicka här för att ändra mall för underrubrikformat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C225FB39-446F-A529-F38C-0C96A10BF1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170268-320E-D14B-927C-A607C5159EF5}" type="datetimeFigureOut">
              <a:rPr lang="sv-SE" smtClean="0"/>
              <a:t>2022-09-05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6357394D-DD05-1837-5DC0-41738305DC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7FB09905-9E81-87FA-40CA-F0CD76D23F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AF77-069E-6848-9ACF-9C95C8DF9524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0458582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E60D2457-E196-3364-1E01-F0773BAB60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lodrät text 2">
            <a:extLst>
              <a:ext uri="{FF2B5EF4-FFF2-40B4-BE49-F238E27FC236}">
                <a16:creationId xmlns:a16="http://schemas.microsoft.com/office/drawing/2014/main" id="{80C3A2DF-B577-766F-AD84-FB3E191DD03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92CF1848-9E15-D31C-DCB8-80B73C4733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170268-320E-D14B-927C-A607C5159EF5}" type="datetimeFigureOut">
              <a:rPr lang="sv-SE" smtClean="0"/>
              <a:t>2022-09-05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BD9751C5-69DA-7BE4-83C0-4204A7B6C2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ECA08313-B54A-C025-8FD5-FEAC843E24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AF77-069E-6848-9ACF-9C95C8DF9524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5562648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ät rubrik 1">
            <a:extLst>
              <a:ext uri="{FF2B5EF4-FFF2-40B4-BE49-F238E27FC236}">
                <a16:creationId xmlns:a16="http://schemas.microsoft.com/office/drawing/2014/main" id="{32C4A767-5ABD-A5B1-7AE7-79EAA495369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lodrät text 2">
            <a:extLst>
              <a:ext uri="{FF2B5EF4-FFF2-40B4-BE49-F238E27FC236}">
                <a16:creationId xmlns:a16="http://schemas.microsoft.com/office/drawing/2014/main" id="{6680AEDD-D698-9577-2206-C860A1AAB56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DD48CF4F-50F8-6CE3-D427-CBA4346DC4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170268-320E-D14B-927C-A607C5159EF5}" type="datetimeFigureOut">
              <a:rPr lang="sv-SE" smtClean="0"/>
              <a:t>2022-09-05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18A6509E-7F98-351E-3A75-7CE4531505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7D1D9407-F6DF-28FC-2EEF-2D81EE790E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AF77-069E-6848-9ACF-9C95C8DF9524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57876933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3066" y="1214472"/>
            <a:ext cx="7188873" cy="2775761"/>
          </a:xfrm>
        </p:spPr>
        <p:txBody>
          <a:bodyPr anchor="b" anchorCtr="0"/>
          <a:lstStyle>
            <a:lvl1pPr algn="l">
              <a:defRPr sz="5333">
                <a:solidFill>
                  <a:srgbClr val="000000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3067" y="4275981"/>
            <a:ext cx="7188872" cy="1752600"/>
          </a:xfrm>
        </p:spPr>
        <p:txBody>
          <a:bodyPr>
            <a:normAutofit/>
          </a:bodyPr>
          <a:lstStyle>
            <a:lvl1pPr marL="0" indent="0" algn="l">
              <a:buNone/>
              <a:defRPr sz="1867">
                <a:solidFill>
                  <a:schemeClr val="accent1"/>
                </a:solidFill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/>
              <a:t>Klicka här för att ändra mall för underrubrikformat</a:t>
            </a:r>
            <a:endParaRPr lang="en-US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0" hasCustomPrompt="1"/>
          </p:nvPr>
        </p:nvSpPr>
        <p:spPr>
          <a:xfrm>
            <a:off x="1132418" y="6048044"/>
            <a:ext cx="7190316" cy="461433"/>
          </a:xfrm>
        </p:spPr>
        <p:txBody>
          <a:bodyPr anchor="b" anchorCtr="0">
            <a:normAutofit/>
          </a:bodyPr>
          <a:lstStyle>
            <a:lvl1pPr marL="0" indent="0">
              <a:buNone/>
              <a:defRPr sz="1333">
                <a:solidFill>
                  <a:srgbClr val="CACFCF"/>
                </a:solidFill>
              </a:defRPr>
            </a:lvl1pPr>
          </a:lstStyle>
          <a:p>
            <a:pPr lvl="0"/>
            <a:r>
              <a:rPr lang="sv-SE" dirty="0" err="1"/>
              <a:t>Additional</a:t>
            </a:r>
            <a:r>
              <a:rPr lang="sv-SE" dirty="0"/>
              <a:t> info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27978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 xmlns:p14="http://schemas.microsoft.com/office/powerpoint/2010/main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D0BACB40-0C03-ECCB-285C-478B9B54AE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119B2664-5DEE-9093-E702-DDE084ABE68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24E955BC-F20E-80D9-FAC4-0AB24C1E0F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170268-320E-D14B-927C-A607C5159EF5}" type="datetimeFigureOut">
              <a:rPr lang="sv-SE" smtClean="0"/>
              <a:t>2022-09-05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4825BEC3-6CF9-60F7-B235-8FF7F002C0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797BB88B-A2F1-B265-ED39-D5F5C588A1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AF77-069E-6848-9ACF-9C95C8DF9524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3221979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39B772BD-B2E4-6ECD-13EA-A926B90050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3AFB4ED1-E943-C9AF-2AE1-CD27E5617AF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217BFE39-CC93-236C-3094-ECBF81C9CA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170268-320E-D14B-927C-A607C5159EF5}" type="datetimeFigureOut">
              <a:rPr lang="sv-SE" smtClean="0"/>
              <a:t>2022-09-05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910A0A54-D8F3-50D7-C385-0412BEDC48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9B2CE7B3-4E34-BA4F-0647-85EEDAA705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AF77-069E-6848-9ACF-9C95C8DF9524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7181293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D79BE297-C31A-29B6-D0CA-01B94C07E6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1D33882D-91B0-A5C4-6B02-13CEF418979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645A9BE6-4E10-5FF5-B23C-6C599277BB1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B6709277-AA9D-08C1-9D60-7F389BD243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170268-320E-D14B-927C-A607C5159EF5}" type="datetimeFigureOut">
              <a:rPr lang="sv-SE" smtClean="0"/>
              <a:t>2022-09-05</a:t>
            </a:fld>
            <a:endParaRPr lang="sv-SE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24DAA8C1-2FBE-1230-C49A-73D434CE27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D45F98AB-17DF-DBD2-2778-275C11549E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AF77-069E-6848-9ACF-9C95C8DF9524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7705223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0401271E-D588-70E5-00EF-A5691D8E87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C06E9DA3-C960-05CD-0CAB-06385200927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39F7CF0A-7BCE-4B79-E578-6E64E2B95FB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text 4">
            <a:extLst>
              <a:ext uri="{FF2B5EF4-FFF2-40B4-BE49-F238E27FC236}">
                <a16:creationId xmlns:a16="http://schemas.microsoft.com/office/drawing/2014/main" id="{5B986FD9-E098-C059-E8BE-7B9BBF673DF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6" name="Platshållare för innehåll 5">
            <a:extLst>
              <a:ext uri="{FF2B5EF4-FFF2-40B4-BE49-F238E27FC236}">
                <a16:creationId xmlns:a16="http://schemas.microsoft.com/office/drawing/2014/main" id="{085AE176-F6F2-4612-D312-D5B9D9ABDDF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7" name="Platshållare för datum 6">
            <a:extLst>
              <a:ext uri="{FF2B5EF4-FFF2-40B4-BE49-F238E27FC236}">
                <a16:creationId xmlns:a16="http://schemas.microsoft.com/office/drawing/2014/main" id="{3D39C2CF-2F3B-864E-4F8F-A3C90E311A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170268-320E-D14B-927C-A607C5159EF5}" type="datetimeFigureOut">
              <a:rPr lang="sv-SE" smtClean="0"/>
              <a:t>2022-09-05</a:t>
            </a:fld>
            <a:endParaRPr lang="sv-SE"/>
          </a:p>
        </p:txBody>
      </p:sp>
      <p:sp>
        <p:nvSpPr>
          <p:cNvPr id="8" name="Platshållare för sidfot 7">
            <a:extLst>
              <a:ext uri="{FF2B5EF4-FFF2-40B4-BE49-F238E27FC236}">
                <a16:creationId xmlns:a16="http://schemas.microsoft.com/office/drawing/2014/main" id="{46B812F3-63A5-D823-378D-8DF6943B2B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9" name="Platshållare för bildnummer 8">
            <a:extLst>
              <a:ext uri="{FF2B5EF4-FFF2-40B4-BE49-F238E27FC236}">
                <a16:creationId xmlns:a16="http://schemas.microsoft.com/office/drawing/2014/main" id="{500CCC3D-0AAB-67A8-DEC6-C73FE8D5A3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AF77-069E-6848-9ACF-9C95C8DF9524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6390077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31F8E807-41F2-FE33-49E4-70CCE1905E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datum 2">
            <a:extLst>
              <a:ext uri="{FF2B5EF4-FFF2-40B4-BE49-F238E27FC236}">
                <a16:creationId xmlns:a16="http://schemas.microsoft.com/office/drawing/2014/main" id="{0A87BA73-7618-710E-2F30-EC17C2C9BF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170268-320E-D14B-927C-A607C5159EF5}" type="datetimeFigureOut">
              <a:rPr lang="sv-SE" smtClean="0"/>
              <a:t>2022-09-05</a:t>
            </a:fld>
            <a:endParaRPr lang="sv-SE"/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45CCAB1D-7719-3DEC-A7D7-0772826618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D84FB3AE-6F6A-21EE-BDF4-339D3CA6A0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AF77-069E-6848-9ACF-9C95C8DF9524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4151837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>
            <a:extLst>
              <a:ext uri="{FF2B5EF4-FFF2-40B4-BE49-F238E27FC236}">
                <a16:creationId xmlns:a16="http://schemas.microsoft.com/office/drawing/2014/main" id="{9C760769-F708-A142-1501-D6DF57904C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170268-320E-D14B-927C-A607C5159EF5}" type="datetimeFigureOut">
              <a:rPr lang="sv-SE" smtClean="0"/>
              <a:t>2022-09-05</a:t>
            </a:fld>
            <a:endParaRPr lang="sv-SE"/>
          </a:p>
        </p:txBody>
      </p:sp>
      <p:sp>
        <p:nvSpPr>
          <p:cNvPr id="3" name="Platshållare för sidfot 2">
            <a:extLst>
              <a:ext uri="{FF2B5EF4-FFF2-40B4-BE49-F238E27FC236}">
                <a16:creationId xmlns:a16="http://schemas.microsoft.com/office/drawing/2014/main" id="{5DFAD7CC-18F4-DA8C-0A87-DA0F1DD0F7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9B36E3AE-B319-168A-6A00-DA3D509023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AF77-069E-6848-9ACF-9C95C8DF9524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9039218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ext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97F50E53-2E7A-8FEF-8310-30DCA72B4C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493CD947-632D-066E-BAED-71FC6BF4BC6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3E316F9C-7854-E5D5-F6E1-99B0AAA4B84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098F70D4-F62F-4C68-7B93-01FEBFAC7C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170268-320E-D14B-927C-A607C5159EF5}" type="datetimeFigureOut">
              <a:rPr lang="sv-SE" smtClean="0"/>
              <a:t>2022-09-05</a:t>
            </a:fld>
            <a:endParaRPr lang="sv-SE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14FC35EF-32CD-0783-FF7F-D53F7B465C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D6F5C6C1-E125-D0F5-1973-CD78AA301B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AF77-069E-6848-9ACF-9C95C8DF9524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3921212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78010E60-D9C0-99C6-725E-C58C8906B6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bild 2">
            <a:extLst>
              <a:ext uri="{FF2B5EF4-FFF2-40B4-BE49-F238E27FC236}">
                <a16:creationId xmlns:a16="http://schemas.microsoft.com/office/drawing/2014/main" id="{033E0CCA-EE71-2F7F-F481-748ECDE91AC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v-SE"/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C3BFE6D0-B5FF-7D53-185A-3CDF3936A27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0B2F8806-6283-8977-93D5-7CB6E97387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170268-320E-D14B-927C-A607C5159EF5}" type="datetimeFigureOut">
              <a:rPr lang="sv-SE" smtClean="0"/>
              <a:t>2022-09-05</a:t>
            </a:fld>
            <a:endParaRPr lang="sv-SE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3BD0B3B3-12D2-B500-49F6-82DC8E0547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4B4F67FF-85B1-2C31-871A-76A79656D6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AF77-069E-6848-9ACF-9C95C8DF9524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3694429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>
            <a:extLst>
              <a:ext uri="{FF2B5EF4-FFF2-40B4-BE49-F238E27FC236}">
                <a16:creationId xmlns:a16="http://schemas.microsoft.com/office/drawing/2014/main" id="{E2AFB8F4-B0C6-55C5-33B3-A11C173B35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E045CA2D-01D8-6E70-811D-EF341230C35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C2DF9E8E-4C8F-B41C-C136-C1A415FE80D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170268-320E-D14B-927C-A607C5159EF5}" type="datetimeFigureOut">
              <a:rPr lang="sv-SE" smtClean="0"/>
              <a:t>2022-09-05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8FB6EF83-555D-02B5-2FA2-F2A82CD2824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0B475F8F-62B2-F9D0-A429-C2BAE07A6F5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AF77-069E-6848-9ACF-9C95C8DF9524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5016205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jpeg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err="1"/>
              <a:t>Introduktion</a:t>
            </a:r>
            <a:r>
              <a:rPr lang="en-US" dirty="0"/>
              <a:t> till </a:t>
            </a:r>
            <a:r>
              <a:rPr lang="en-US" dirty="0" err="1"/>
              <a:t>projektledning</a:t>
            </a:r>
            <a:endParaRPr lang="en-US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>
              <a:spcBef>
                <a:spcPts val="667"/>
              </a:spcBef>
            </a:pPr>
            <a:r>
              <a:rPr lang="sv-SE" altLang="sv-SE" dirty="0">
                <a:latin typeface="Trebuchet MS" panose="020B0703020202090204" pitchFamily="34" charset="0"/>
              </a:rPr>
              <a:t>Projektledning med inriktning mot social innovation och samhällsentreprenörskap</a:t>
            </a:r>
          </a:p>
        </p:txBody>
      </p:sp>
      <p:sp>
        <p:nvSpPr>
          <p:cNvPr id="2" name="textruta 1">
            <a:extLst>
              <a:ext uri="{FF2B5EF4-FFF2-40B4-BE49-F238E27FC236}">
                <a16:creationId xmlns:a16="http://schemas.microsoft.com/office/drawing/2014/main" id="{59481785-8982-6A68-AEDE-8C60F82233FB}"/>
              </a:ext>
            </a:extLst>
          </p:cNvPr>
          <p:cNvSpPr txBox="1"/>
          <p:nvPr/>
        </p:nvSpPr>
        <p:spPr>
          <a:xfrm>
            <a:off x="1133066" y="5843915"/>
            <a:ext cx="13806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dirty="0"/>
              <a:t>Fredrik Björk</a:t>
            </a:r>
          </a:p>
        </p:txBody>
      </p:sp>
    </p:spTree>
    <p:extLst>
      <p:ext uri="{BB962C8B-B14F-4D97-AF65-F5344CB8AC3E}">
        <p14:creationId xmlns:p14="http://schemas.microsoft.com/office/powerpoint/2010/main" val="29588394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 xmlns:p14="http://schemas.microsoft.com/office/powerpoint/2010/main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Text Box 1">
            <a:extLst>
              <a:ext uri="{FF2B5EF4-FFF2-40B4-BE49-F238E27FC236}">
                <a16:creationId xmlns:a16="http://schemas.microsoft.com/office/drawing/2014/main" id="{78C78420-7274-CB49-82F0-FFBC35D492B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43377" y="709311"/>
            <a:ext cx="76200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buClrTx/>
              <a:buFontTx/>
              <a:buNone/>
            </a:pPr>
            <a:r>
              <a:rPr lang="sv-SE" altLang="sv-SE" sz="4100" dirty="0">
                <a:solidFill>
                  <a:srgbClr val="465E9C"/>
                </a:solidFill>
                <a:latin typeface="Trebuchet MS" panose="020B0703020202090204" pitchFamily="34" charset="0"/>
              </a:rPr>
              <a:t>Varför projekt inom social innovation/sociala ekonomin?</a:t>
            </a:r>
          </a:p>
        </p:txBody>
      </p:sp>
      <p:sp>
        <p:nvSpPr>
          <p:cNvPr id="11266" name="Text Box 2">
            <a:extLst>
              <a:ext uri="{FF2B5EF4-FFF2-40B4-BE49-F238E27FC236}">
                <a16:creationId xmlns:a16="http://schemas.microsoft.com/office/drawing/2014/main" id="{CA710D5D-23A7-3C47-9F79-6A225407931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81200" y="2243137"/>
            <a:ext cx="7620000" cy="4340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 marL="341313" indent="-228600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lnSpc>
                <a:spcPct val="90000"/>
              </a:lnSpc>
              <a:spcBef>
                <a:spcPts val="551"/>
              </a:spcBef>
              <a:buClr>
                <a:srgbClr val="FDA023"/>
              </a:buClr>
              <a:buFont typeface="Arial" panose="020B0604020202020204" pitchFamily="34" charset="0"/>
              <a:buChar char="•"/>
            </a:pPr>
            <a:r>
              <a:rPr lang="sv-SE" altLang="sv-SE" sz="2200" dirty="0">
                <a:latin typeface="Trebuchet MS" panose="020B0703020202090204" pitchFamily="34" charset="0"/>
              </a:rPr>
              <a:t>Finansiering: kontroll på kostnaderna för uppdragsgivare/finansiärer</a:t>
            </a:r>
          </a:p>
          <a:p>
            <a:pPr>
              <a:lnSpc>
                <a:spcPct val="90000"/>
              </a:lnSpc>
              <a:spcBef>
                <a:spcPts val="551"/>
              </a:spcBef>
              <a:buClr>
                <a:srgbClr val="FDA023"/>
              </a:buClr>
              <a:buFont typeface="Arial" panose="020B0604020202020204" pitchFamily="34" charset="0"/>
              <a:buChar char="•"/>
            </a:pPr>
            <a:r>
              <a:rPr lang="sv-SE" altLang="sv-SE" sz="2200" dirty="0">
                <a:latin typeface="Trebuchet MS" panose="020B0703020202090204" pitchFamily="34" charset="0"/>
              </a:rPr>
              <a:t>Styrning: Uppdragsgivare kan styra resultat och inriktning - Projektstöd blir ett sätt att genomföra en politisk agenda </a:t>
            </a:r>
          </a:p>
          <a:p>
            <a:pPr>
              <a:lnSpc>
                <a:spcPct val="90000"/>
              </a:lnSpc>
              <a:spcBef>
                <a:spcPts val="551"/>
              </a:spcBef>
              <a:buClr>
                <a:srgbClr val="FDA023"/>
              </a:buClr>
              <a:buFont typeface="Arial" panose="020B0604020202020204" pitchFamily="34" charset="0"/>
              <a:buChar char="•"/>
            </a:pPr>
            <a:r>
              <a:rPr lang="sv-SE" altLang="sv-SE" sz="2200" dirty="0">
                <a:latin typeface="Trebuchet MS" panose="020B0703020202090204" pitchFamily="34" charset="0"/>
              </a:rPr>
              <a:t>Samverkan: möjliggör samverkan med andra organisationer – över sektorsgränser</a:t>
            </a:r>
          </a:p>
          <a:p>
            <a:pPr>
              <a:lnSpc>
                <a:spcPct val="90000"/>
              </a:lnSpc>
              <a:spcBef>
                <a:spcPts val="551"/>
              </a:spcBef>
              <a:buClr>
                <a:srgbClr val="FDA023"/>
              </a:buClr>
              <a:buFont typeface="Arial" panose="020B0604020202020204" pitchFamily="34" charset="0"/>
              <a:buChar char="•"/>
            </a:pPr>
            <a:r>
              <a:rPr lang="sv-SE" altLang="sv-SE" sz="2200" dirty="0">
                <a:latin typeface="Trebuchet MS" panose="020B0703020202090204" pitchFamily="34" charset="0"/>
              </a:rPr>
              <a:t>Förändring: Nyskapande-nyrekrytering (”riskkapital”)</a:t>
            </a:r>
          </a:p>
          <a:p>
            <a:pPr>
              <a:lnSpc>
                <a:spcPct val="90000"/>
              </a:lnSpc>
              <a:spcBef>
                <a:spcPts val="551"/>
              </a:spcBef>
              <a:buClr>
                <a:srgbClr val="FDA023"/>
              </a:buClr>
              <a:buFont typeface="Arial" panose="020B0604020202020204" pitchFamily="34" charset="0"/>
              <a:buChar char="•"/>
            </a:pPr>
            <a:r>
              <a:rPr lang="sv-SE" altLang="sv-SE" sz="2200" dirty="0">
                <a:latin typeface="Trebuchet MS" panose="020B0703020202090204" pitchFamily="34" charset="0"/>
              </a:rPr>
              <a:t>Sätt att finansiera löpande verksamhet</a:t>
            </a:r>
          </a:p>
        </p:txBody>
      </p:sp>
    </p:spTree>
    <p:extLst>
      <p:ext uri="{BB962C8B-B14F-4D97-AF65-F5344CB8AC3E}">
        <p14:creationId xmlns:p14="http://schemas.microsoft.com/office/powerpoint/2010/main" val="2557949983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9" name="Text Box 1">
            <a:extLst>
              <a:ext uri="{FF2B5EF4-FFF2-40B4-BE49-F238E27FC236}">
                <a16:creationId xmlns:a16="http://schemas.microsoft.com/office/drawing/2014/main" id="{1F05DFE4-DA27-7E45-91DF-3D8B1F36CC7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81200" y="274639"/>
            <a:ext cx="76200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buClrTx/>
              <a:buFontTx/>
              <a:buNone/>
            </a:pPr>
            <a:r>
              <a:rPr lang="sv-SE" altLang="sv-SE" sz="4600">
                <a:solidFill>
                  <a:srgbClr val="465E9C"/>
                </a:solidFill>
                <a:latin typeface="Trebuchet MS" panose="020B0703020202090204" pitchFamily="34" charset="0"/>
              </a:rPr>
              <a:t>Projektets faser (process)</a:t>
            </a:r>
          </a:p>
        </p:txBody>
      </p:sp>
      <p:sp>
        <p:nvSpPr>
          <p:cNvPr id="12290" name="Text Box 2">
            <a:extLst>
              <a:ext uri="{FF2B5EF4-FFF2-40B4-BE49-F238E27FC236}">
                <a16:creationId xmlns:a16="http://schemas.microsoft.com/office/drawing/2014/main" id="{2F47F415-47B1-4141-B61E-28190ED450A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35188" y="2133600"/>
            <a:ext cx="7543800" cy="1981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 marL="341313" indent="-228600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lnSpc>
                <a:spcPct val="90000"/>
              </a:lnSpc>
              <a:spcBef>
                <a:spcPts val="500"/>
              </a:spcBef>
              <a:buClr>
                <a:srgbClr val="FDA023"/>
              </a:buClr>
              <a:buFont typeface="Arial" panose="020B0604020202020204" pitchFamily="34" charset="0"/>
              <a:buChar char="•"/>
            </a:pPr>
            <a:r>
              <a:rPr lang="sv-SE" altLang="sv-SE" sz="2000" i="1">
                <a:latin typeface="Trebuchet MS" panose="020B0703020202090204" pitchFamily="34" charset="0"/>
              </a:rPr>
              <a:t>Ett projekt kan indelas i olika faser (exempel på indelning)</a:t>
            </a:r>
          </a:p>
          <a:p>
            <a:pPr>
              <a:lnSpc>
                <a:spcPct val="90000"/>
              </a:lnSpc>
              <a:spcBef>
                <a:spcPts val="500"/>
              </a:spcBef>
              <a:buClr>
                <a:srgbClr val="FDA023"/>
              </a:buClr>
              <a:buFont typeface="Arial" panose="020B0604020202020204" pitchFamily="34" charset="0"/>
              <a:buChar char="•"/>
            </a:pPr>
            <a:r>
              <a:rPr lang="sv-SE" altLang="sv-SE" b="1" i="1">
                <a:latin typeface="Trebuchet MS" panose="020B0703020202090204" pitchFamily="34" charset="0"/>
              </a:rPr>
              <a:t>In</a:t>
            </a:r>
            <a:r>
              <a:rPr lang="sv-SE" altLang="sv-SE" sz="2000">
                <a:latin typeface="Trebuchet MS" panose="020B0703020202090204" pitchFamily="34" charset="0"/>
              </a:rPr>
              <a:t>itiering (Idégenrering/förundersökning)</a:t>
            </a:r>
          </a:p>
          <a:p>
            <a:pPr>
              <a:lnSpc>
                <a:spcPct val="90000"/>
              </a:lnSpc>
              <a:spcBef>
                <a:spcPts val="500"/>
              </a:spcBef>
              <a:buClr>
                <a:srgbClr val="FDA023"/>
              </a:buClr>
              <a:buFont typeface="Arial" panose="020B0604020202020204" pitchFamily="34" charset="0"/>
              <a:buChar char="•"/>
            </a:pPr>
            <a:r>
              <a:rPr lang="sv-SE" altLang="sv-SE" b="1" i="1">
                <a:latin typeface="Trebuchet MS" panose="020B0703020202090204" pitchFamily="34" charset="0"/>
              </a:rPr>
              <a:t>Pl</a:t>
            </a:r>
            <a:r>
              <a:rPr lang="sv-SE" altLang="sv-SE" sz="2000">
                <a:latin typeface="Trebuchet MS" panose="020B0703020202090204" pitchFamily="34" charset="0"/>
              </a:rPr>
              <a:t>anering (direktiv - projektplanering - projektorganisation)</a:t>
            </a:r>
          </a:p>
          <a:p>
            <a:pPr>
              <a:lnSpc>
                <a:spcPct val="90000"/>
              </a:lnSpc>
              <a:spcBef>
                <a:spcPts val="500"/>
              </a:spcBef>
              <a:buClr>
                <a:srgbClr val="FDA023"/>
              </a:buClr>
              <a:buFont typeface="Arial" panose="020B0604020202020204" pitchFamily="34" charset="0"/>
              <a:buChar char="•"/>
            </a:pPr>
            <a:r>
              <a:rPr lang="sv-SE" altLang="sv-SE" b="1" i="1">
                <a:latin typeface="Trebuchet MS" panose="020B0703020202090204" pitchFamily="34" charset="0"/>
              </a:rPr>
              <a:t>Ge</a:t>
            </a:r>
            <a:r>
              <a:rPr lang="sv-SE" altLang="sv-SE" sz="2000">
                <a:latin typeface="Trebuchet MS" panose="020B0703020202090204" pitchFamily="34" charset="0"/>
              </a:rPr>
              <a:t>nomförande</a:t>
            </a:r>
          </a:p>
          <a:p>
            <a:pPr>
              <a:lnSpc>
                <a:spcPct val="90000"/>
              </a:lnSpc>
              <a:spcBef>
                <a:spcPts val="500"/>
              </a:spcBef>
              <a:buClr>
                <a:srgbClr val="FDA023"/>
              </a:buClr>
              <a:buFont typeface="Arial" panose="020B0604020202020204" pitchFamily="34" charset="0"/>
              <a:buChar char="•"/>
            </a:pPr>
            <a:r>
              <a:rPr lang="sv-SE" altLang="sv-SE" b="1" i="1">
                <a:latin typeface="Trebuchet MS" panose="020B0703020202090204" pitchFamily="34" charset="0"/>
              </a:rPr>
              <a:t>Av</a:t>
            </a:r>
            <a:r>
              <a:rPr lang="sv-SE" altLang="sv-SE" sz="2000">
                <a:latin typeface="Trebuchet MS" panose="020B0703020202090204" pitchFamily="34" charset="0"/>
              </a:rPr>
              <a:t>slutning och avrapportering</a:t>
            </a:r>
          </a:p>
        </p:txBody>
      </p:sp>
      <p:sp>
        <p:nvSpPr>
          <p:cNvPr id="12291" name="Line 3">
            <a:extLst>
              <a:ext uri="{FF2B5EF4-FFF2-40B4-BE49-F238E27FC236}">
                <a16:creationId xmlns:a16="http://schemas.microsoft.com/office/drawing/2014/main" id="{38C8BDC2-7CBE-9E41-A84D-2A4B123D887C}"/>
              </a:ext>
            </a:extLst>
          </p:cNvPr>
          <p:cNvSpPr>
            <a:spLocks noChangeShapeType="1"/>
          </p:cNvSpPr>
          <p:nvPr/>
        </p:nvSpPr>
        <p:spPr bwMode="auto">
          <a:xfrm>
            <a:off x="2743200" y="5029201"/>
            <a:ext cx="6934200" cy="1588"/>
          </a:xfrm>
          <a:prstGeom prst="line">
            <a:avLst/>
          </a:prstGeom>
          <a:noFill/>
          <a:ln w="9360" cap="sq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sv-SE"/>
          </a:p>
        </p:txBody>
      </p:sp>
      <p:sp>
        <p:nvSpPr>
          <p:cNvPr id="12292" name="Line 4">
            <a:extLst>
              <a:ext uri="{FF2B5EF4-FFF2-40B4-BE49-F238E27FC236}">
                <a16:creationId xmlns:a16="http://schemas.microsoft.com/office/drawing/2014/main" id="{470885AA-B6B4-644E-97A0-310C6F25DB9D}"/>
              </a:ext>
            </a:extLst>
          </p:cNvPr>
          <p:cNvSpPr>
            <a:spLocks noChangeShapeType="1"/>
          </p:cNvSpPr>
          <p:nvPr/>
        </p:nvSpPr>
        <p:spPr bwMode="auto">
          <a:xfrm>
            <a:off x="4191001" y="4953000"/>
            <a:ext cx="1588" cy="152400"/>
          </a:xfrm>
          <a:prstGeom prst="line">
            <a:avLst/>
          </a:prstGeom>
          <a:noFill/>
          <a:ln w="9360" cap="sq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sv-SE"/>
          </a:p>
        </p:txBody>
      </p:sp>
      <p:sp>
        <p:nvSpPr>
          <p:cNvPr id="12293" name="Line 5">
            <a:extLst>
              <a:ext uri="{FF2B5EF4-FFF2-40B4-BE49-F238E27FC236}">
                <a16:creationId xmlns:a16="http://schemas.microsoft.com/office/drawing/2014/main" id="{B477F57D-03F4-824C-BEF9-487D2D067FEA}"/>
              </a:ext>
            </a:extLst>
          </p:cNvPr>
          <p:cNvSpPr>
            <a:spLocks noChangeShapeType="1"/>
          </p:cNvSpPr>
          <p:nvPr/>
        </p:nvSpPr>
        <p:spPr bwMode="auto">
          <a:xfrm>
            <a:off x="6248401" y="4953000"/>
            <a:ext cx="1588" cy="152400"/>
          </a:xfrm>
          <a:prstGeom prst="line">
            <a:avLst/>
          </a:prstGeom>
          <a:noFill/>
          <a:ln w="9360" cap="sq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sv-SE"/>
          </a:p>
        </p:txBody>
      </p:sp>
      <p:sp>
        <p:nvSpPr>
          <p:cNvPr id="12294" name="Line 6">
            <a:extLst>
              <a:ext uri="{FF2B5EF4-FFF2-40B4-BE49-F238E27FC236}">
                <a16:creationId xmlns:a16="http://schemas.microsoft.com/office/drawing/2014/main" id="{14CBBE36-7CB9-6545-A3CC-66A1E3F242AB}"/>
              </a:ext>
            </a:extLst>
          </p:cNvPr>
          <p:cNvSpPr>
            <a:spLocks noChangeShapeType="1"/>
          </p:cNvSpPr>
          <p:nvPr/>
        </p:nvSpPr>
        <p:spPr bwMode="auto">
          <a:xfrm>
            <a:off x="8534401" y="4876800"/>
            <a:ext cx="1588" cy="228600"/>
          </a:xfrm>
          <a:prstGeom prst="line">
            <a:avLst/>
          </a:prstGeom>
          <a:noFill/>
          <a:ln w="9360" cap="sq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sv-SE"/>
          </a:p>
        </p:txBody>
      </p:sp>
      <p:sp>
        <p:nvSpPr>
          <p:cNvPr id="12295" name="Text Box 7">
            <a:extLst>
              <a:ext uri="{FF2B5EF4-FFF2-40B4-BE49-F238E27FC236}">
                <a16:creationId xmlns:a16="http://schemas.microsoft.com/office/drawing/2014/main" id="{81F7A9B0-D597-7E48-9420-1050E425AB3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05114" y="4467226"/>
            <a:ext cx="438238" cy="4638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buClrTx/>
              <a:buFontTx/>
              <a:buNone/>
            </a:pPr>
            <a:r>
              <a:rPr lang="sv-SE" altLang="sv-SE"/>
              <a:t>In</a:t>
            </a:r>
          </a:p>
        </p:txBody>
      </p:sp>
      <p:sp>
        <p:nvSpPr>
          <p:cNvPr id="12296" name="Text Box 8">
            <a:extLst>
              <a:ext uri="{FF2B5EF4-FFF2-40B4-BE49-F238E27FC236}">
                <a16:creationId xmlns:a16="http://schemas.microsoft.com/office/drawing/2014/main" id="{4CAF512A-3F8D-954A-9476-DC08F8A344C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64100" y="4391026"/>
            <a:ext cx="455872" cy="4638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buClrTx/>
              <a:buFontTx/>
              <a:buNone/>
            </a:pPr>
            <a:r>
              <a:rPr lang="sv-SE" altLang="sv-SE"/>
              <a:t>Pl</a:t>
            </a:r>
          </a:p>
        </p:txBody>
      </p:sp>
      <p:sp>
        <p:nvSpPr>
          <p:cNvPr id="12297" name="Text Box 9">
            <a:extLst>
              <a:ext uri="{FF2B5EF4-FFF2-40B4-BE49-F238E27FC236}">
                <a16:creationId xmlns:a16="http://schemas.microsoft.com/office/drawing/2014/main" id="{DCBFE8E3-7EFD-F144-9EA7-0E1559B9E7B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72314" y="4391026"/>
            <a:ext cx="592127" cy="4638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buClrTx/>
              <a:buFontTx/>
              <a:buNone/>
            </a:pPr>
            <a:r>
              <a:rPr lang="sv-SE" altLang="sv-SE"/>
              <a:t>Ge</a:t>
            </a:r>
          </a:p>
        </p:txBody>
      </p:sp>
      <p:sp>
        <p:nvSpPr>
          <p:cNvPr id="12298" name="Text Box 10">
            <a:extLst>
              <a:ext uri="{FF2B5EF4-FFF2-40B4-BE49-F238E27FC236}">
                <a16:creationId xmlns:a16="http://schemas.microsoft.com/office/drawing/2014/main" id="{1AD94119-3BB0-F446-B1F9-0125C6C85CF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748714" y="4391026"/>
            <a:ext cx="535253" cy="4638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buClrTx/>
              <a:buFontTx/>
              <a:buNone/>
            </a:pPr>
            <a:r>
              <a:rPr lang="sv-SE" altLang="sv-SE"/>
              <a:t>Av</a:t>
            </a:r>
          </a:p>
        </p:txBody>
      </p:sp>
    </p:spTree>
    <p:extLst>
      <p:ext uri="{BB962C8B-B14F-4D97-AF65-F5344CB8AC3E}">
        <p14:creationId xmlns:p14="http://schemas.microsoft.com/office/powerpoint/2010/main" val="3970067581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Text Box 1">
            <a:extLst>
              <a:ext uri="{FF2B5EF4-FFF2-40B4-BE49-F238E27FC236}">
                <a16:creationId xmlns:a16="http://schemas.microsoft.com/office/drawing/2014/main" id="{690BF41C-D68F-A04A-A9DC-909676FB8E8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08213" y="765175"/>
            <a:ext cx="76200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buClrTx/>
              <a:buFontTx/>
              <a:buNone/>
            </a:pPr>
            <a:r>
              <a:rPr lang="sv-SE" altLang="sv-SE" sz="4600" b="1" i="1">
                <a:solidFill>
                  <a:srgbClr val="465E9C"/>
                </a:solidFill>
                <a:latin typeface="Trebuchet MS" panose="020B0703020202090204" pitchFamily="34" charset="0"/>
              </a:rPr>
              <a:t>Intressenter</a:t>
            </a:r>
            <a:r>
              <a:rPr lang="sv-SE" altLang="sv-SE" sz="4600">
                <a:solidFill>
                  <a:srgbClr val="465E9C"/>
                </a:solidFill>
                <a:latin typeface="Trebuchet MS" panose="020B0703020202090204" pitchFamily="34" charset="0"/>
              </a:rPr>
              <a:t> </a:t>
            </a:r>
            <a:r>
              <a:rPr lang="en-US" altLang="sv-SE" sz="4600">
                <a:solidFill>
                  <a:srgbClr val="465E9C"/>
                </a:solidFill>
                <a:latin typeface="Trebuchet MS" panose="020B0703020202090204" pitchFamily="34" charset="0"/>
              </a:rPr>
              <a:t>–</a:t>
            </a:r>
            <a:r>
              <a:rPr lang="sv-SE" altLang="sv-SE" sz="4600">
                <a:solidFill>
                  <a:srgbClr val="465E9C"/>
                </a:solidFill>
                <a:latin typeface="Trebuchet MS" panose="020B0703020202090204" pitchFamily="34" charset="0"/>
              </a:rPr>
              <a:t> viktiga i projekt</a:t>
            </a:r>
          </a:p>
        </p:txBody>
      </p:sp>
      <p:sp>
        <p:nvSpPr>
          <p:cNvPr id="13314" name="Text Box 2">
            <a:extLst>
              <a:ext uri="{FF2B5EF4-FFF2-40B4-BE49-F238E27FC236}">
                <a16:creationId xmlns:a16="http://schemas.microsoft.com/office/drawing/2014/main" id="{420F1BAC-5B0B-5A4F-B5F5-988DC17C5BE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81200" y="2420939"/>
            <a:ext cx="7620000" cy="3240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 marL="341313" indent="-228600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ts val="500"/>
              </a:spcBef>
              <a:buClr>
                <a:srgbClr val="FDA023"/>
              </a:buClr>
              <a:buFont typeface="Arial" panose="020B0604020202020204" pitchFamily="34" charset="0"/>
              <a:buChar char="•"/>
            </a:pPr>
            <a:r>
              <a:rPr lang="sv-SE" altLang="sv-SE" sz="2000">
                <a:latin typeface="Trebuchet MS" panose="020B0703020202090204" pitchFamily="34" charset="0"/>
              </a:rPr>
              <a:t>Intressentanalys </a:t>
            </a:r>
            <a:r>
              <a:rPr lang="en-US" altLang="sv-SE" sz="2000">
                <a:latin typeface="Trebuchet MS" panose="020B0703020202090204" pitchFamily="34" charset="0"/>
              </a:rPr>
              <a:t>–</a:t>
            </a:r>
            <a:r>
              <a:rPr lang="sv-SE" altLang="sv-SE" sz="2000">
                <a:latin typeface="Trebuchet MS" panose="020B0703020202090204" pitchFamily="34" charset="0"/>
              </a:rPr>
              <a:t> för att hitta de som kan ge projektet framgång</a:t>
            </a:r>
          </a:p>
          <a:p>
            <a:pPr>
              <a:spcBef>
                <a:spcPts val="500"/>
              </a:spcBef>
              <a:buClr>
                <a:srgbClr val="FDA023"/>
              </a:buClr>
              <a:buFont typeface="Arial" panose="020B0604020202020204" pitchFamily="34" charset="0"/>
              <a:buChar char="•"/>
            </a:pPr>
            <a:r>
              <a:rPr lang="sv-SE" altLang="sv-SE" sz="2000">
                <a:latin typeface="Trebuchet MS" panose="020B0703020202090204" pitchFamily="34" charset="0"/>
              </a:rPr>
              <a:t>Vilka har intresse av att projektet blir - eller inte blir - genomfört?</a:t>
            </a:r>
          </a:p>
          <a:p>
            <a:pPr>
              <a:spcBef>
                <a:spcPts val="500"/>
              </a:spcBef>
              <a:buClr>
                <a:srgbClr val="FDA023"/>
              </a:buClr>
              <a:buFont typeface="Arial" panose="020B0604020202020204" pitchFamily="34" charset="0"/>
              <a:buChar char="•"/>
            </a:pPr>
            <a:r>
              <a:rPr lang="sv-SE" altLang="sv-SE" sz="2000">
                <a:latin typeface="Trebuchet MS" panose="020B0703020202090204" pitchFamily="34" charset="0"/>
              </a:rPr>
              <a:t>Vilka har någon form av utbytersrelation med projektet?</a:t>
            </a:r>
          </a:p>
          <a:p>
            <a:pPr>
              <a:spcBef>
                <a:spcPts val="500"/>
              </a:spcBef>
              <a:buClr>
                <a:srgbClr val="FDA023"/>
              </a:buClr>
              <a:buFont typeface="Arial" panose="020B0604020202020204" pitchFamily="34" charset="0"/>
              <a:buChar char="•"/>
            </a:pPr>
            <a:r>
              <a:rPr lang="sv-SE" altLang="sv-SE" sz="2000">
                <a:latin typeface="Trebuchet MS" panose="020B0703020202090204" pitchFamily="34" charset="0"/>
              </a:rPr>
              <a:t>primära /sekundära (inte alltid entydig avgränsning)</a:t>
            </a:r>
          </a:p>
          <a:p>
            <a:pPr>
              <a:spcBef>
                <a:spcPts val="500"/>
              </a:spcBef>
              <a:buClr>
                <a:srgbClr val="FDA023"/>
              </a:buClr>
              <a:buFont typeface="Arial" panose="020B0604020202020204" pitchFamily="34" charset="0"/>
              <a:buChar char="•"/>
            </a:pPr>
            <a:r>
              <a:rPr lang="sv-SE" altLang="sv-SE" sz="2000">
                <a:latin typeface="Trebuchet MS" panose="020B0703020202090204" pitchFamily="34" charset="0"/>
              </a:rPr>
              <a:t>Analysera m a p utbyte/relationer/makt (ofta Sammanflätade!)</a:t>
            </a:r>
          </a:p>
        </p:txBody>
      </p:sp>
    </p:spTree>
    <p:extLst>
      <p:ext uri="{BB962C8B-B14F-4D97-AF65-F5344CB8AC3E}">
        <p14:creationId xmlns:p14="http://schemas.microsoft.com/office/powerpoint/2010/main" val="1896770463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Text Box 1">
            <a:extLst>
              <a:ext uri="{FF2B5EF4-FFF2-40B4-BE49-F238E27FC236}">
                <a16:creationId xmlns:a16="http://schemas.microsoft.com/office/drawing/2014/main" id="{D26C934A-5534-374D-ADB7-A1114F8C29F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92313" y="549275"/>
            <a:ext cx="76200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buClrTx/>
              <a:buFontTx/>
              <a:buNone/>
            </a:pPr>
            <a:r>
              <a:rPr lang="sv-SE" altLang="sv-SE" sz="4100">
                <a:solidFill>
                  <a:srgbClr val="465E9C"/>
                </a:solidFill>
                <a:latin typeface="Trebuchet MS" panose="020B0703020202090204" pitchFamily="34" charset="0"/>
              </a:rPr>
              <a:t>Projektets sammanhang </a:t>
            </a:r>
            <a:r>
              <a:rPr lang="en-US" altLang="sv-SE" sz="4100">
                <a:solidFill>
                  <a:srgbClr val="465E9C"/>
                </a:solidFill>
                <a:latin typeface="Trebuchet MS" panose="020B0703020202090204" pitchFamily="34" charset="0"/>
              </a:rPr>
              <a:t>–</a:t>
            </a:r>
            <a:r>
              <a:rPr lang="sv-SE" altLang="sv-SE" sz="4100">
                <a:solidFill>
                  <a:srgbClr val="465E9C"/>
                </a:solidFill>
                <a:latin typeface="Trebuchet MS" panose="020B0703020202090204" pitchFamily="34" charset="0"/>
              </a:rPr>
              <a:t> hur kan organisationen se ut?</a:t>
            </a:r>
          </a:p>
        </p:txBody>
      </p:sp>
      <p:sp>
        <p:nvSpPr>
          <p:cNvPr id="14338" name="Oval 2">
            <a:extLst>
              <a:ext uri="{FF2B5EF4-FFF2-40B4-BE49-F238E27FC236}">
                <a16:creationId xmlns:a16="http://schemas.microsoft.com/office/drawing/2014/main" id="{21F1A3ED-202F-AB45-86E3-B1183679AA8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00601" y="4292602"/>
            <a:ext cx="2112963" cy="1654175"/>
          </a:xfrm>
          <a:prstGeom prst="ellipse">
            <a:avLst/>
          </a:prstGeom>
          <a:noFill/>
          <a:ln w="19080" cap="sq">
            <a:solidFill>
              <a:srgbClr val="000000"/>
            </a:solidFill>
            <a:miter lim="800000"/>
            <a:headEnd/>
            <a:tailEnd/>
          </a:ln>
          <a:effectLst>
            <a:outerShdw dist="17819" dir="2700000" algn="ctr" rotWithShape="0">
              <a:srgbClr val="808080">
                <a:alpha val="75014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sv-SE"/>
          </a:p>
        </p:txBody>
      </p:sp>
      <p:sp>
        <p:nvSpPr>
          <p:cNvPr id="14339" name="Line 3">
            <a:extLst>
              <a:ext uri="{FF2B5EF4-FFF2-40B4-BE49-F238E27FC236}">
                <a16:creationId xmlns:a16="http://schemas.microsoft.com/office/drawing/2014/main" id="{FA122B0E-D0D9-2B4A-BFB3-92B813A79F2E}"/>
              </a:ext>
            </a:extLst>
          </p:cNvPr>
          <p:cNvSpPr>
            <a:spLocks noChangeShapeType="1"/>
          </p:cNvSpPr>
          <p:nvPr/>
        </p:nvSpPr>
        <p:spPr bwMode="auto">
          <a:xfrm>
            <a:off x="5807075" y="3305175"/>
            <a:ext cx="1588" cy="990600"/>
          </a:xfrm>
          <a:prstGeom prst="line">
            <a:avLst/>
          </a:prstGeom>
          <a:noFill/>
          <a:ln w="25560" cap="sq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sv-SE"/>
          </a:p>
        </p:txBody>
      </p:sp>
      <p:sp>
        <p:nvSpPr>
          <p:cNvPr id="14340" name="Text Box 4">
            <a:extLst>
              <a:ext uri="{FF2B5EF4-FFF2-40B4-BE49-F238E27FC236}">
                <a16:creationId xmlns:a16="http://schemas.microsoft.com/office/drawing/2014/main" id="{A12FFB37-5B9B-A54E-B48F-F1F7AF877D9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11788" y="2819401"/>
            <a:ext cx="1517060" cy="4638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buClrTx/>
              <a:buFontTx/>
              <a:buNone/>
            </a:pPr>
            <a:r>
              <a:rPr lang="sv-SE" altLang="sv-SE"/>
              <a:t>Styrgrupp</a:t>
            </a:r>
          </a:p>
        </p:txBody>
      </p:sp>
      <p:sp>
        <p:nvSpPr>
          <p:cNvPr id="14341" name="Line 5">
            <a:extLst>
              <a:ext uri="{FF2B5EF4-FFF2-40B4-BE49-F238E27FC236}">
                <a16:creationId xmlns:a16="http://schemas.microsoft.com/office/drawing/2014/main" id="{04F26F93-D3FC-654D-8B94-1DF10728FF2B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4992688" y="2589214"/>
            <a:ext cx="457200" cy="336551"/>
          </a:xfrm>
          <a:prstGeom prst="line">
            <a:avLst/>
          </a:prstGeom>
          <a:noFill/>
          <a:ln w="9360" cap="sq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sv-SE"/>
          </a:p>
        </p:txBody>
      </p:sp>
      <p:sp>
        <p:nvSpPr>
          <p:cNvPr id="14342" name="Line 6">
            <a:extLst>
              <a:ext uri="{FF2B5EF4-FFF2-40B4-BE49-F238E27FC236}">
                <a16:creationId xmlns:a16="http://schemas.microsoft.com/office/drawing/2014/main" id="{DD9A18BB-F112-BE43-9826-B2B20CA6E1DB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5735639" y="2490790"/>
            <a:ext cx="1587" cy="384175"/>
          </a:xfrm>
          <a:prstGeom prst="line">
            <a:avLst/>
          </a:prstGeom>
          <a:noFill/>
          <a:ln w="9360" cap="sq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sv-SE"/>
          </a:p>
        </p:txBody>
      </p:sp>
      <p:sp>
        <p:nvSpPr>
          <p:cNvPr id="14343" name="Line 7">
            <a:extLst>
              <a:ext uri="{FF2B5EF4-FFF2-40B4-BE49-F238E27FC236}">
                <a16:creationId xmlns:a16="http://schemas.microsoft.com/office/drawing/2014/main" id="{3E9EAC83-24B5-B74E-8AB9-951A571C71CA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6553200" y="2628900"/>
            <a:ext cx="457200" cy="268288"/>
          </a:xfrm>
          <a:prstGeom prst="line">
            <a:avLst/>
          </a:prstGeom>
          <a:noFill/>
          <a:ln w="9360" cap="sq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sv-SE"/>
          </a:p>
        </p:txBody>
      </p:sp>
      <p:sp>
        <p:nvSpPr>
          <p:cNvPr id="14344" name="Text Box 8">
            <a:extLst>
              <a:ext uri="{FF2B5EF4-FFF2-40B4-BE49-F238E27FC236}">
                <a16:creationId xmlns:a16="http://schemas.microsoft.com/office/drawing/2014/main" id="{CB57BB66-B76E-0D4B-BC97-0DE16A74AE8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92900" y="2105026"/>
            <a:ext cx="1929031" cy="4638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buClrTx/>
              <a:buFontTx/>
              <a:buNone/>
            </a:pPr>
            <a:r>
              <a:rPr lang="sv-SE" altLang="sv-SE"/>
              <a:t>Projektägare</a:t>
            </a:r>
          </a:p>
        </p:txBody>
      </p:sp>
      <p:sp>
        <p:nvSpPr>
          <p:cNvPr id="14345" name="Text Box 9">
            <a:extLst>
              <a:ext uri="{FF2B5EF4-FFF2-40B4-BE49-F238E27FC236}">
                <a16:creationId xmlns:a16="http://schemas.microsoft.com/office/drawing/2014/main" id="{C4DF6A04-1D00-E64B-90A4-FF7B945B5F5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22851" y="4365625"/>
            <a:ext cx="1664536" cy="4022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buClrTx/>
              <a:buFontTx/>
              <a:buNone/>
            </a:pPr>
            <a:r>
              <a:rPr lang="en-US" altLang="sv-SE" sz="2000"/>
              <a:t>projektledare</a:t>
            </a:r>
          </a:p>
        </p:txBody>
      </p:sp>
      <p:sp>
        <p:nvSpPr>
          <p:cNvPr id="14346" name="Text Box 10">
            <a:extLst>
              <a:ext uri="{FF2B5EF4-FFF2-40B4-BE49-F238E27FC236}">
                <a16:creationId xmlns:a16="http://schemas.microsoft.com/office/drawing/2014/main" id="{672C8EA3-8696-354F-A5C8-CA6CA7BB5F0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73439" y="2060577"/>
            <a:ext cx="2801065" cy="4638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buClrTx/>
              <a:buFontTx/>
              <a:buNone/>
            </a:pPr>
            <a:r>
              <a:rPr lang="en-US" altLang="sv-SE"/>
              <a:t>Samarbetspartners</a:t>
            </a:r>
          </a:p>
        </p:txBody>
      </p:sp>
      <p:sp>
        <p:nvSpPr>
          <p:cNvPr id="14347" name="Text Box 11">
            <a:extLst>
              <a:ext uri="{FF2B5EF4-FFF2-40B4-BE49-F238E27FC236}">
                <a16:creationId xmlns:a16="http://schemas.microsoft.com/office/drawing/2014/main" id="{C31C2D51-4FC9-6546-B3C7-411460A03BC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27614" y="5013326"/>
            <a:ext cx="1895368" cy="4638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buClrTx/>
              <a:buFontTx/>
              <a:buNone/>
            </a:pPr>
            <a:r>
              <a:rPr lang="en-US" altLang="sv-SE"/>
              <a:t>projektgrupp</a:t>
            </a:r>
          </a:p>
        </p:txBody>
      </p:sp>
      <p:sp>
        <p:nvSpPr>
          <p:cNvPr id="14348" name="Text Box 12">
            <a:extLst>
              <a:ext uri="{FF2B5EF4-FFF2-40B4-BE49-F238E27FC236}">
                <a16:creationId xmlns:a16="http://schemas.microsoft.com/office/drawing/2014/main" id="{F696FA74-71CD-5742-B453-3FD51F7ECB3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54363" y="3429001"/>
            <a:ext cx="1962695" cy="4638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buClrTx/>
              <a:buFontTx/>
              <a:buNone/>
            </a:pPr>
            <a:r>
              <a:rPr lang="en-US" altLang="sv-SE"/>
              <a:t>Följeforskare</a:t>
            </a:r>
          </a:p>
        </p:txBody>
      </p:sp>
      <p:sp>
        <p:nvSpPr>
          <p:cNvPr id="14349" name="Line 13">
            <a:extLst>
              <a:ext uri="{FF2B5EF4-FFF2-40B4-BE49-F238E27FC236}">
                <a16:creationId xmlns:a16="http://schemas.microsoft.com/office/drawing/2014/main" id="{106FA2EB-E2B1-E240-AB99-0FB26F9B258E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5106989" y="3282951"/>
            <a:ext cx="557212" cy="379413"/>
          </a:xfrm>
          <a:prstGeom prst="line">
            <a:avLst/>
          </a:prstGeom>
          <a:noFill/>
          <a:ln w="25560" cap="sq">
            <a:solidFill>
              <a:srgbClr val="FDA023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sv-SE"/>
          </a:p>
        </p:txBody>
      </p:sp>
      <p:sp>
        <p:nvSpPr>
          <p:cNvPr id="14350" name="Line 14">
            <a:extLst>
              <a:ext uri="{FF2B5EF4-FFF2-40B4-BE49-F238E27FC236}">
                <a16:creationId xmlns:a16="http://schemas.microsoft.com/office/drawing/2014/main" id="{A5792B70-AAB5-EE40-ACBE-E4CE8EAE8355}"/>
              </a:ext>
            </a:extLst>
          </p:cNvPr>
          <p:cNvSpPr>
            <a:spLocks noChangeShapeType="1"/>
          </p:cNvSpPr>
          <p:nvPr/>
        </p:nvSpPr>
        <p:spPr bwMode="auto">
          <a:xfrm>
            <a:off x="4440238" y="3933826"/>
            <a:ext cx="576263" cy="631825"/>
          </a:xfrm>
          <a:prstGeom prst="line">
            <a:avLst/>
          </a:prstGeom>
          <a:noFill/>
          <a:ln w="25560" cap="sq">
            <a:solidFill>
              <a:srgbClr val="FDA023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062022098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Text Box 1">
            <a:extLst>
              <a:ext uri="{FF2B5EF4-FFF2-40B4-BE49-F238E27FC236}">
                <a16:creationId xmlns:a16="http://schemas.microsoft.com/office/drawing/2014/main" id="{51F68BF3-C30A-AB4B-852A-F71532CFDB6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51088" y="274639"/>
            <a:ext cx="7250112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buClrTx/>
              <a:buFontTx/>
              <a:buNone/>
            </a:pPr>
            <a:r>
              <a:rPr lang="sv-SE" altLang="sv-SE" sz="4600">
                <a:solidFill>
                  <a:srgbClr val="465E9C"/>
                </a:solidFill>
                <a:latin typeface="Trebuchet MS" panose="020B0703020202090204" pitchFamily="34" charset="0"/>
              </a:rPr>
              <a:t>Målbegrepp</a:t>
            </a:r>
          </a:p>
        </p:txBody>
      </p:sp>
      <p:sp>
        <p:nvSpPr>
          <p:cNvPr id="15362" name="Text Box 2">
            <a:extLst>
              <a:ext uri="{FF2B5EF4-FFF2-40B4-BE49-F238E27FC236}">
                <a16:creationId xmlns:a16="http://schemas.microsoft.com/office/drawing/2014/main" id="{528B4F08-14E2-A54A-A4BE-9B965CA1EBB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33600" y="2362200"/>
            <a:ext cx="7772400" cy="22071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 marL="341313" indent="-228600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lnSpc>
                <a:spcPct val="90000"/>
              </a:lnSpc>
              <a:spcBef>
                <a:spcPts val="500"/>
              </a:spcBef>
              <a:buClr>
                <a:srgbClr val="FDA023"/>
              </a:buClr>
              <a:buFont typeface="Arial" panose="020B0604020202020204" pitchFamily="34" charset="0"/>
              <a:buChar char="•"/>
            </a:pPr>
            <a:r>
              <a:rPr lang="sv-SE" altLang="sv-SE" sz="2000" i="1" dirty="0">
                <a:latin typeface="Trebuchet MS" panose="020B0703020202090204" pitchFamily="34" charset="0"/>
              </a:rPr>
              <a:t>Mål - </a:t>
            </a:r>
            <a:r>
              <a:rPr lang="sv-SE" altLang="sv-SE" sz="2000" dirty="0">
                <a:latin typeface="Trebuchet MS" panose="020B0703020202090204" pitchFamily="34" charset="0"/>
              </a:rPr>
              <a:t>resultat som skall uppnås vid viss tidpunkt</a:t>
            </a:r>
          </a:p>
          <a:p>
            <a:pPr>
              <a:lnSpc>
                <a:spcPct val="90000"/>
              </a:lnSpc>
              <a:spcBef>
                <a:spcPts val="500"/>
              </a:spcBef>
              <a:buClr>
                <a:srgbClr val="FDA023"/>
              </a:buClr>
              <a:buFont typeface="Arial" panose="020B0604020202020204" pitchFamily="34" charset="0"/>
              <a:buChar char="•"/>
            </a:pPr>
            <a:r>
              <a:rPr lang="sv-SE" altLang="sv-SE" sz="2000" b="1" i="1" dirty="0">
                <a:solidFill>
                  <a:srgbClr val="FF0000"/>
                </a:solidFill>
                <a:latin typeface="Trebuchet MS" panose="020B0703020202090204" pitchFamily="34" charset="0"/>
              </a:rPr>
              <a:t>Projektmål</a:t>
            </a:r>
            <a:r>
              <a:rPr lang="sv-SE" altLang="sv-SE" sz="2000" b="1" dirty="0">
                <a:solidFill>
                  <a:srgbClr val="FF0000"/>
                </a:solidFill>
                <a:latin typeface="Trebuchet MS" panose="020B0703020202090204" pitchFamily="34" charset="0"/>
              </a:rPr>
              <a:t> –</a:t>
            </a:r>
            <a:r>
              <a:rPr lang="sv-SE" altLang="sv-SE" sz="2000" dirty="0">
                <a:latin typeface="Trebuchet MS" panose="020B0703020202090204" pitchFamily="34" charset="0"/>
              </a:rPr>
              <a:t> Samlad beskrivning av vad projektet skall göra</a:t>
            </a:r>
          </a:p>
          <a:p>
            <a:pPr>
              <a:lnSpc>
                <a:spcPct val="90000"/>
              </a:lnSpc>
              <a:spcBef>
                <a:spcPts val="500"/>
              </a:spcBef>
              <a:buClr>
                <a:srgbClr val="FDA023"/>
              </a:buClr>
              <a:buFont typeface="Arial" panose="020B0604020202020204" pitchFamily="34" charset="0"/>
              <a:buChar char="•"/>
            </a:pPr>
            <a:r>
              <a:rPr lang="sv-SE" altLang="sv-SE" sz="2000" i="1" dirty="0">
                <a:latin typeface="Trebuchet MS" panose="020B0703020202090204" pitchFamily="34" charset="0"/>
              </a:rPr>
              <a:t>Resultat (alt </a:t>
            </a:r>
            <a:r>
              <a:rPr lang="sv-SE" altLang="sv-SE" sz="2000" b="1" dirty="0">
                <a:solidFill>
                  <a:srgbClr val="FF0000"/>
                </a:solidFill>
                <a:latin typeface="Trebuchet MS" panose="020B0703020202090204" pitchFamily="34" charset="0"/>
              </a:rPr>
              <a:t>produktmål</a:t>
            </a:r>
            <a:r>
              <a:rPr lang="sv-SE" altLang="sv-SE" sz="2000" i="1" dirty="0">
                <a:latin typeface="Trebuchet MS" panose="020B0703020202090204" pitchFamily="34" charset="0"/>
              </a:rPr>
              <a:t>) – ’</a:t>
            </a:r>
            <a:r>
              <a:rPr lang="sv-SE" altLang="sv-SE" sz="2000" dirty="0">
                <a:latin typeface="Trebuchet MS" panose="020B0703020202090204" pitchFamily="34" charset="0"/>
              </a:rPr>
              <a:t>antal </a:t>
            </a:r>
            <a:r>
              <a:rPr lang="sv-SE" altLang="sv-SE" sz="2000" dirty="0" err="1">
                <a:latin typeface="Trebuchet MS" panose="020B0703020202090204" pitchFamily="34" charset="0"/>
              </a:rPr>
              <a:t>prod</a:t>
            </a:r>
            <a:r>
              <a:rPr lang="sv-SE" altLang="sv-SE" sz="2000" dirty="0">
                <a:latin typeface="Trebuchet MS" panose="020B0703020202090204" pitchFamily="34" charset="0"/>
              </a:rPr>
              <a:t> enheter’, uppnått önskat läge</a:t>
            </a:r>
          </a:p>
          <a:p>
            <a:pPr>
              <a:lnSpc>
                <a:spcPct val="90000"/>
              </a:lnSpc>
              <a:spcBef>
                <a:spcPts val="500"/>
              </a:spcBef>
              <a:buClr>
                <a:srgbClr val="FDA023"/>
              </a:buClr>
              <a:buFont typeface="Arial" panose="020B0604020202020204" pitchFamily="34" charset="0"/>
              <a:buChar char="•"/>
            </a:pPr>
            <a:r>
              <a:rPr lang="sv-SE" altLang="sv-SE" sz="2000" i="1" dirty="0">
                <a:latin typeface="Trebuchet MS" panose="020B0703020202090204" pitchFamily="34" charset="0"/>
              </a:rPr>
              <a:t>Syfte - </a:t>
            </a:r>
            <a:r>
              <a:rPr lang="sv-SE" altLang="sv-SE" sz="2000" dirty="0">
                <a:latin typeface="Trebuchet MS" panose="020B0703020202090204" pitchFamily="34" charset="0"/>
              </a:rPr>
              <a:t>inriktning, ej mätbart</a:t>
            </a:r>
          </a:p>
          <a:p>
            <a:pPr>
              <a:lnSpc>
                <a:spcPct val="90000"/>
              </a:lnSpc>
              <a:spcBef>
                <a:spcPts val="500"/>
              </a:spcBef>
              <a:buClr>
                <a:srgbClr val="FDA023"/>
              </a:buClr>
              <a:buFont typeface="Arial" panose="020B0604020202020204" pitchFamily="34" charset="0"/>
              <a:buChar char="•"/>
            </a:pPr>
            <a:r>
              <a:rPr lang="sv-SE" altLang="sv-SE" sz="2000" b="1" i="1" dirty="0">
                <a:solidFill>
                  <a:srgbClr val="FF0000"/>
                </a:solidFill>
                <a:latin typeface="Trebuchet MS" panose="020B0703020202090204" pitchFamily="34" charset="0"/>
              </a:rPr>
              <a:t>Effekt(mål)</a:t>
            </a:r>
            <a:r>
              <a:rPr lang="sv-SE" altLang="sv-SE" sz="2000" i="1" dirty="0">
                <a:solidFill>
                  <a:srgbClr val="FF0000"/>
                </a:solidFill>
                <a:latin typeface="Trebuchet MS" panose="020B0703020202090204" pitchFamily="34" charset="0"/>
              </a:rPr>
              <a:t> </a:t>
            </a:r>
            <a:r>
              <a:rPr lang="sv-SE" altLang="sv-SE" sz="2000" i="1" dirty="0">
                <a:latin typeface="Trebuchet MS" panose="020B0703020202090204" pitchFamily="34" charset="0"/>
              </a:rPr>
              <a:t>- </a:t>
            </a:r>
            <a:r>
              <a:rPr lang="sv-SE" altLang="sv-SE" sz="2000" dirty="0">
                <a:latin typeface="Trebuchet MS" panose="020B0703020202090204" pitchFamily="34" charset="0"/>
              </a:rPr>
              <a:t>Önskade långsiktiga verkningar</a:t>
            </a:r>
          </a:p>
          <a:p>
            <a:pPr>
              <a:lnSpc>
                <a:spcPct val="90000"/>
              </a:lnSpc>
              <a:spcBef>
                <a:spcPts val="500"/>
              </a:spcBef>
              <a:buClr>
                <a:srgbClr val="FDA023"/>
              </a:buClr>
              <a:buFont typeface="Arial" panose="020B0604020202020204" pitchFamily="34" charset="0"/>
              <a:buChar char="•"/>
            </a:pPr>
            <a:endParaRPr lang="sv-SE" altLang="sv-SE" sz="2000" dirty="0">
              <a:latin typeface="Trebuchet MS" panose="020B0703020202090204" pitchFamily="34" charset="0"/>
            </a:endParaRPr>
          </a:p>
          <a:p>
            <a:pPr>
              <a:lnSpc>
                <a:spcPct val="90000"/>
              </a:lnSpc>
              <a:spcBef>
                <a:spcPts val="500"/>
              </a:spcBef>
              <a:buClr>
                <a:srgbClr val="FDA023"/>
              </a:buClr>
              <a:buFont typeface="Arial" panose="020B0604020202020204" pitchFamily="34" charset="0"/>
              <a:buChar char="•"/>
            </a:pPr>
            <a:r>
              <a:rPr lang="sv-SE" altLang="sv-SE" sz="2000" dirty="0">
                <a:latin typeface="Trebuchet MS" panose="020B0703020202090204" pitchFamily="34" charset="0"/>
              </a:rPr>
              <a:t>OBS! Terminologin är inte helt enhetlig/standardiserad</a:t>
            </a:r>
          </a:p>
        </p:txBody>
      </p:sp>
    </p:spTree>
    <p:extLst>
      <p:ext uri="{BB962C8B-B14F-4D97-AF65-F5344CB8AC3E}">
        <p14:creationId xmlns:p14="http://schemas.microsoft.com/office/powerpoint/2010/main" val="518631246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Text Box 1">
            <a:extLst>
              <a:ext uri="{FF2B5EF4-FFF2-40B4-BE49-F238E27FC236}">
                <a16:creationId xmlns:a16="http://schemas.microsoft.com/office/drawing/2014/main" id="{8A6E4BF3-77FA-FC41-8152-584CDC76BEC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50773" y="574441"/>
            <a:ext cx="5791200" cy="137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buClrTx/>
              <a:buFontTx/>
              <a:buNone/>
            </a:pPr>
            <a:r>
              <a:rPr lang="sv-SE" altLang="sv-SE" sz="4600" dirty="0">
                <a:solidFill>
                  <a:srgbClr val="465E9C"/>
                </a:solidFill>
                <a:latin typeface="Trebuchet MS" panose="020B0703020202090204" pitchFamily="34" charset="0"/>
              </a:rPr>
              <a:t>Projektbeskrivningar</a:t>
            </a:r>
          </a:p>
        </p:txBody>
      </p:sp>
      <p:sp>
        <p:nvSpPr>
          <p:cNvPr id="16386" name="Text Box 2">
            <a:extLst>
              <a:ext uri="{FF2B5EF4-FFF2-40B4-BE49-F238E27FC236}">
                <a16:creationId xmlns:a16="http://schemas.microsoft.com/office/drawing/2014/main" id="{320CB3D3-A711-BC47-B237-9D34891758E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41891" y="1840105"/>
            <a:ext cx="8599336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 marL="341313" indent="-228600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ts val="551"/>
              </a:spcBef>
              <a:buClr>
                <a:srgbClr val="FDA023"/>
              </a:buClr>
              <a:buFont typeface="Arial" panose="020B0604020202020204" pitchFamily="34" charset="0"/>
              <a:buChar char="•"/>
            </a:pPr>
            <a:r>
              <a:rPr lang="sv-SE" altLang="sv-SE" sz="2200" i="1" dirty="0">
                <a:latin typeface="Trebuchet MS" panose="020B0703020202090204" pitchFamily="34" charset="0"/>
              </a:rPr>
              <a:t>Projektplan</a:t>
            </a:r>
            <a:r>
              <a:rPr lang="sv-SE" altLang="sv-SE" sz="2200" dirty="0">
                <a:latin typeface="Trebuchet MS" panose="020B0703020202090204" pitchFamily="34" charset="0"/>
              </a:rPr>
              <a:t> - övergripande begrepp (tidsplan, budget, organisation etc.) Skapas i ett tidigt skede och syftar till att kommunicera projektet (internt/externt). Få detaljer - kommer senare i detaljplaner. </a:t>
            </a:r>
          </a:p>
          <a:p>
            <a:pPr>
              <a:spcBef>
                <a:spcPts val="551"/>
              </a:spcBef>
              <a:buClr>
                <a:srgbClr val="FDA023"/>
              </a:buClr>
              <a:buFont typeface="Arial" panose="020B0604020202020204" pitchFamily="34" charset="0"/>
              <a:buChar char="•"/>
            </a:pPr>
            <a:r>
              <a:rPr lang="sv-SE" altLang="sv-SE" sz="2200" i="1" dirty="0">
                <a:latin typeface="Trebuchet MS" panose="020B0703020202090204" pitchFamily="34" charset="0"/>
              </a:rPr>
              <a:t>Projektbeskrivning</a:t>
            </a:r>
            <a:r>
              <a:rPr lang="sv-SE" altLang="sv-SE" sz="2200" dirty="0">
                <a:latin typeface="Trebuchet MS" panose="020B0703020202090204" pitchFamily="34" charset="0"/>
              </a:rPr>
              <a:t> - </a:t>
            </a:r>
            <a:r>
              <a:rPr lang="ja-JP" altLang="sv-SE" sz="2200">
                <a:latin typeface="Trebuchet MS" panose="020B0703020202090204" pitchFamily="34" charset="0"/>
              </a:rPr>
              <a:t>’</a:t>
            </a:r>
            <a:r>
              <a:rPr lang="sv-SE" altLang="sv-SE" sz="2200" dirty="0">
                <a:latin typeface="Trebuchet MS" panose="020B0703020202090204" pitchFamily="34" charset="0"/>
              </a:rPr>
              <a:t>lösare</a:t>
            </a:r>
            <a:r>
              <a:rPr lang="ja-JP" altLang="sv-SE" sz="2200">
                <a:latin typeface="Trebuchet MS" panose="020B0703020202090204" pitchFamily="34" charset="0"/>
              </a:rPr>
              <a:t>’</a:t>
            </a:r>
            <a:r>
              <a:rPr lang="sv-SE" altLang="sv-SE" sz="2200" dirty="0">
                <a:latin typeface="Trebuchet MS" panose="020B0703020202090204" pitchFamily="34" charset="0"/>
              </a:rPr>
              <a:t> begrepp (’abstract’)</a:t>
            </a:r>
          </a:p>
          <a:p>
            <a:pPr>
              <a:spcBef>
                <a:spcPts val="551"/>
              </a:spcBef>
              <a:buClr>
                <a:srgbClr val="FDA023"/>
              </a:buClr>
              <a:buFont typeface="Arial" panose="020B0604020202020204" pitchFamily="34" charset="0"/>
              <a:buChar char="•"/>
            </a:pPr>
            <a:r>
              <a:rPr lang="sv-SE" altLang="sv-SE" sz="2200" i="1" dirty="0">
                <a:latin typeface="Trebuchet MS" panose="020B0703020202090204" pitchFamily="34" charset="0"/>
              </a:rPr>
              <a:t>Projektansökan </a:t>
            </a:r>
            <a:r>
              <a:rPr lang="sv-SE" altLang="sv-SE" sz="2200" dirty="0">
                <a:latin typeface="Trebuchet MS" panose="020B0703020202090204" pitchFamily="34" charset="0"/>
              </a:rPr>
              <a:t>– skrivs för att erhålla medel</a:t>
            </a:r>
            <a:endParaRPr lang="sv-SE" altLang="sv-SE" sz="2200" i="1" dirty="0">
              <a:latin typeface="Trebuchet MS" panose="020B0703020202090204" pitchFamily="34" charset="0"/>
            </a:endParaRPr>
          </a:p>
          <a:p>
            <a:pPr>
              <a:spcBef>
                <a:spcPts val="551"/>
              </a:spcBef>
              <a:buClr>
                <a:srgbClr val="FDA023"/>
              </a:buClr>
              <a:buFont typeface="Arial" panose="020B0604020202020204" pitchFamily="34" charset="0"/>
              <a:buChar char="•"/>
            </a:pPr>
            <a:r>
              <a:rPr lang="sv-SE" altLang="sv-SE" sz="2200" i="1" dirty="0">
                <a:latin typeface="Trebuchet MS" panose="020B0703020202090204" pitchFamily="34" charset="0"/>
              </a:rPr>
              <a:t>Uppdragsbeskrivning</a:t>
            </a:r>
          </a:p>
          <a:p>
            <a:pPr>
              <a:spcBef>
                <a:spcPts val="551"/>
              </a:spcBef>
              <a:buClr>
                <a:srgbClr val="FDA023"/>
              </a:buClr>
              <a:buFont typeface="Arial" panose="020B0604020202020204" pitchFamily="34" charset="0"/>
              <a:buChar char="•"/>
            </a:pPr>
            <a:r>
              <a:rPr lang="sv-SE" altLang="sv-SE" sz="2200" i="1" dirty="0">
                <a:latin typeface="Trebuchet MS" panose="020B0703020202090204" pitchFamily="34" charset="0"/>
              </a:rPr>
              <a:t>Etc.</a:t>
            </a:r>
          </a:p>
          <a:p>
            <a:pPr>
              <a:spcBef>
                <a:spcPts val="551"/>
              </a:spcBef>
              <a:buClr>
                <a:srgbClr val="FDA023"/>
              </a:buClr>
              <a:buFont typeface="Arial" panose="020B0604020202020204" pitchFamily="34" charset="0"/>
              <a:buChar char="•"/>
            </a:pPr>
            <a:endParaRPr lang="sv-SE" altLang="sv-SE" sz="2200" i="1" dirty="0">
              <a:latin typeface="Trebuchet MS" panose="020B0703020202090204" pitchFamily="34" charset="0"/>
            </a:endParaRPr>
          </a:p>
          <a:p>
            <a:pPr marL="150280" indent="0">
              <a:spcBef>
                <a:spcPts val="551"/>
              </a:spcBef>
              <a:buClr>
                <a:srgbClr val="FDA023"/>
              </a:buClr>
            </a:pPr>
            <a:r>
              <a:rPr lang="sv-SE" altLang="sv-SE" sz="2200" dirty="0">
                <a:latin typeface="Trebuchet MS" panose="020B0703020202090204" pitchFamily="34" charset="0"/>
              </a:rPr>
              <a:t>Olika målgrupper som man kommunicerar med (’inåt’/’utåt’)</a:t>
            </a:r>
          </a:p>
        </p:txBody>
      </p:sp>
    </p:spTree>
    <p:extLst>
      <p:ext uri="{BB962C8B-B14F-4D97-AF65-F5344CB8AC3E}">
        <p14:creationId xmlns:p14="http://schemas.microsoft.com/office/powerpoint/2010/main" val="1786808692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Text Box 1">
            <a:extLst>
              <a:ext uri="{FF2B5EF4-FFF2-40B4-BE49-F238E27FC236}">
                <a16:creationId xmlns:a16="http://schemas.microsoft.com/office/drawing/2014/main" id="{F64F8E46-D4B6-CF46-AABB-42E2B6257AF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81200" y="274639"/>
            <a:ext cx="76200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buClrTx/>
              <a:buFontTx/>
              <a:buNone/>
            </a:pPr>
            <a:r>
              <a:rPr lang="en-US" altLang="sv-SE" sz="4600">
                <a:solidFill>
                  <a:srgbClr val="465E9C"/>
                </a:solidFill>
                <a:latin typeface="Calibri" panose="020F0502020204030204" pitchFamily="34" charset="0"/>
              </a:rPr>
              <a:t>Vad är det viktigaste i projekt?</a:t>
            </a:r>
          </a:p>
        </p:txBody>
      </p:sp>
      <p:cxnSp>
        <p:nvCxnSpPr>
          <p:cNvPr id="17410" name="AutoShape 2">
            <a:extLst>
              <a:ext uri="{FF2B5EF4-FFF2-40B4-BE49-F238E27FC236}">
                <a16:creationId xmlns:a16="http://schemas.microsoft.com/office/drawing/2014/main" id="{345AF114-6598-5143-97D2-BDFF8CE53A92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2424114" y="3573464"/>
            <a:ext cx="6769100" cy="1587"/>
          </a:xfrm>
          <a:prstGeom prst="straightConnector1">
            <a:avLst/>
          </a:prstGeom>
          <a:noFill/>
          <a:ln w="38160" cap="sq">
            <a:solidFill>
              <a:srgbClr val="000000"/>
            </a:solidFill>
            <a:miter lim="800000"/>
            <a:headEnd/>
            <a:tailEnd type="arrow" w="med" len="med"/>
          </a:ln>
          <a:effectLst>
            <a:outerShdw dist="25560" algn="ctr" rotWithShape="0">
              <a:srgbClr val="808080">
                <a:alpha val="60022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7411" name="AutoShape 3">
            <a:extLst>
              <a:ext uri="{FF2B5EF4-FFF2-40B4-BE49-F238E27FC236}">
                <a16:creationId xmlns:a16="http://schemas.microsoft.com/office/drawing/2014/main" id="{DF17201B-FA91-8840-9ED5-8EC818102C21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3575051" y="3860800"/>
            <a:ext cx="1370013" cy="1370013"/>
          </a:xfrm>
          <a:prstGeom prst="straightConnector1">
            <a:avLst/>
          </a:prstGeom>
          <a:noFill/>
          <a:ln w="25560" cap="sq">
            <a:solidFill>
              <a:srgbClr val="FDA023"/>
            </a:solidFill>
            <a:miter lim="800000"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17412" name="AutoShape 4">
            <a:extLst>
              <a:ext uri="{FF2B5EF4-FFF2-40B4-BE49-F238E27FC236}">
                <a16:creationId xmlns:a16="http://schemas.microsoft.com/office/drawing/2014/main" id="{918F8037-EE01-B748-90B9-AE36B6492977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4872039" y="3860800"/>
            <a:ext cx="2808287" cy="1081088"/>
          </a:xfrm>
          <a:prstGeom prst="straightConnector1">
            <a:avLst/>
          </a:prstGeom>
          <a:noFill/>
          <a:ln w="25560" cap="sq">
            <a:solidFill>
              <a:srgbClr val="FDA023"/>
            </a:solidFill>
            <a:miter lim="800000"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sp>
        <p:nvSpPr>
          <p:cNvPr id="17413" name="Freeform 5">
            <a:extLst>
              <a:ext uri="{FF2B5EF4-FFF2-40B4-BE49-F238E27FC236}">
                <a16:creationId xmlns:a16="http://schemas.microsoft.com/office/drawing/2014/main" id="{038D2228-9B36-0E45-8E4C-39C185EB6C2F}"/>
              </a:ext>
            </a:extLst>
          </p:cNvPr>
          <p:cNvSpPr>
            <a:spLocks noChangeArrowheads="1"/>
          </p:cNvSpPr>
          <p:nvPr/>
        </p:nvSpPr>
        <p:spPr bwMode="auto">
          <a:xfrm>
            <a:off x="8975725" y="2781302"/>
            <a:ext cx="792163" cy="576263"/>
          </a:xfrm>
          <a:custGeom>
            <a:avLst/>
            <a:gdLst>
              <a:gd name="G0" fmla="+- 1 0 0"/>
              <a:gd name="G1" fmla="+- 1 0 0"/>
              <a:gd name="G2" fmla="+- 1 0 0"/>
              <a:gd name="G3" fmla="+- 1 0 0"/>
              <a:gd name="G4" fmla="+- 1 0 0"/>
              <a:gd name="G5" fmla="+- 1 0 0"/>
              <a:gd name="G6" fmla="+- 1 0 0"/>
              <a:gd name="G7" fmla="+- 1 0 0"/>
              <a:gd name="G8" fmla="+- 1 0 0"/>
              <a:gd name="G9" fmla="+- 1 0 0"/>
              <a:gd name="G10" fmla="+- 1 0 0"/>
              <a:gd name="G11" fmla="+- 1 0 0"/>
              <a:gd name="G12" fmla="+- 1 0 0"/>
              <a:gd name="G13" fmla="+- 1 0 0"/>
              <a:gd name="G14" fmla="+- 1 0 0"/>
              <a:gd name="G15" fmla="+- 1 0 0"/>
              <a:gd name="G16" fmla="+- 1 0 0"/>
              <a:gd name="G17" fmla="+- 1 0 0"/>
              <a:gd name="G18" fmla="+- 1 0 0"/>
              <a:gd name="G19" fmla="+- 1 0 0"/>
              <a:gd name="G20" fmla="+- 1 0 0"/>
              <a:gd name="G21" fmla="+- 1 0 0"/>
              <a:gd name="G22" fmla="+- 1 0 0"/>
              <a:gd name="G23" fmla="+- 1 0 0"/>
              <a:gd name="G24" fmla="+- 1 0 0"/>
              <a:gd name="G25" fmla="+- 1 0 0"/>
              <a:gd name="G26" fmla="+- 1 0 0"/>
              <a:gd name="G27" fmla="+- 1 0 0"/>
              <a:gd name="G28" fmla="+- 1 0 0"/>
              <a:gd name="G29" fmla="+- 1 0 0"/>
              <a:gd name="G30" fmla="+- 1 0 0"/>
              <a:gd name="G31" fmla="+- 1 0 0"/>
              <a:gd name="G32" fmla="+- 1 0 0"/>
              <a:gd name="G33" fmla="+- 1 0 0"/>
              <a:gd name="G34" fmla="+- 1 0 0"/>
              <a:gd name="G35" fmla="+- 1 0 0"/>
              <a:gd name="G36" fmla="+- 1 0 0"/>
              <a:gd name="G37" fmla="+- 1 0 0"/>
              <a:gd name="G38" fmla="+- 1 0 0"/>
              <a:gd name="G39" fmla="+- 1 0 0"/>
              <a:gd name="G40" fmla="+- 1 0 0"/>
              <a:gd name="G41" fmla="+- 1 0 0"/>
              <a:gd name="G42" fmla="+- 1 0 0"/>
              <a:gd name="G43" fmla="+- 1 0 0"/>
              <a:gd name="G44" fmla="+- 1 0 0"/>
              <a:gd name="G45" fmla="+- 1 0 0"/>
              <a:gd name="G46" fmla="+- 1 0 0"/>
              <a:gd name="G47" fmla="+- 1 0 0"/>
              <a:gd name="G48" fmla="+- 1 0 0"/>
              <a:gd name="G49" fmla="+- 1 0 0"/>
              <a:gd name="G50" fmla="+- 1 0 0"/>
              <a:gd name="G51" fmla="+- 1 0 0"/>
              <a:gd name="G52" fmla="+- 1 0 0"/>
              <a:gd name="G53" fmla="+- 1 0 0"/>
              <a:gd name="G54" fmla="+- 1 0 0"/>
              <a:gd name="G55" fmla="+- 1 0 0"/>
              <a:gd name="G56" fmla="+- 1 0 0"/>
              <a:gd name="G57" fmla="+- 1 0 0"/>
              <a:gd name="G58" fmla="+- 1 0 0"/>
              <a:gd name="G59" fmla="+- 1 0 0"/>
              <a:gd name="G60" fmla="+- 1 0 0"/>
              <a:gd name="G61" fmla="+- 1 0 0"/>
              <a:gd name="G62" fmla="+- 1 0 0"/>
              <a:gd name="G63" fmla="+- 1 0 0"/>
              <a:gd name="G64" fmla="+- 1 0 0"/>
              <a:gd name="G65" fmla="+- 1 0 0"/>
              <a:gd name="G66" fmla="+- 1 0 0"/>
              <a:gd name="G67" fmla="+- 1 0 0"/>
              <a:gd name="G68" fmla="+- 0 0 0"/>
              <a:gd name="G69" fmla="+- 1 0 0"/>
              <a:gd name="G70" fmla="+- 1 0 0"/>
              <a:gd name="G71" fmla="+- 1 0 0"/>
              <a:gd name="G72" fmla="+- 1 0 0"/>
              <a:gd name="G73" fmla="+- 1 0 0"/>
              <a:gd name="G74" fmla="+- 1 0 0"/>
              <a:gd name="G75" fmla="+- 1 0 0"/>
              <a:gd name="G76" fmla="+- 1 0 0"/>
              <a:gd name="G77" fmla="+- 1 0 0"/>
              <a:gd name="G78" fmla="+- 1 0 0"/>
              <a:gd name="G79" fmla="+- 1 0 0"/>
              <a:gd name="G80" fmla="+- 1 0 0"/>
              <a:gd name="G81" fmla="+- 1 0 0"/>
              <a:gd name="G82" fmla="+- 1 0 0"/>
              <a:gd name="G83" fmla="+- 0 0 0"/>
              <a:gd name="G84" fmla="+- 1 0 0"/>
              <a:gd name="G85" fmla="+- 1 0 0"/>
              <a:gd name="G86" fmla="+- 1 0 0"/>
              <a:gd name="G87" fmla="+- 1 0 0"/>
              <a:gd name="G88" fmla="+- 1 0 0"/>
              <a:gd name="G89" fmla="+- 1 0 0"/>
              <a:gd name="G90" fmla="+- 6266 0 0"/>
              <a:gd name="G91" fmla="+- 1 0 0"/>
              <a:gd name="G92" fmla="+- 1 0 0"/>
              <a:gd name="G93" fmla="+- 1 0 0"/>
              <a:gd name="G94" fmla="+- 1 0 0"/>
              <a:gd name="G95" fmla="+- 1 0 0"/>
              <a:gd name="G96" fmla="+- 1 0 0"/>
              <a:gd name="G97" fmla="+- 1 0 0"/>
              <a:gd name="G98" fmla="+- 1 0 0"/>
              <a:gd name="G99" fmla="+- 1 0 0"/>
              <a:gd name="G100" fmla="+- 1 0 0"/>
              <a:gd name="G101" fmla="+- 1 0 0"/>
              <a:gd name="G102" fmla="+- 1 0 0"/>
              <a:gd name="G103" fmla="+- 1 0 0"/>
              <a:gd name="G104" fmla="+- 1 0 0"/>
              <a:gd name="G105" fmla="+- 1 0 0"/>
              <a:gd name="G106" fmla="+- 1 0 0"/>
              <a:gd name="G107" fmla="+- 1 0 0"/>
              <a:gd name="T0" fmla="*/ 86056 w 43200"/>
              <a:gd name="T1" fmla="*/ 349186 h 43200"/>
              <a:gd name="T2" fmla="*/ 39608 w 43200"/>
              <a:gd name="T3" fmla="*/ 338555 h 43200"/>
              <a:gd name="T4" fmla="*/ 127039 w 43200"/>
              <a:gd name="T5" fmla="*/ 465532 h 43200"/>
              <a:gd name="T6" fmla="*/ 106722 w 43200"/>
              <a:gd name="T7" fmla="*/ 470615 h 43200"/>
              <a:gd name="T8" fmla="*/ 302159 w 43200"/>
              <a:gd name="T9" fmla="*/ 521438 h 43200"/>
              <a:gd name="T10" fmla="*/ 289910 w 43200"/>
              <a:gd name="T11" fmla="*/ 498227 h 43200"/>
              <a:gd name="T12" fmla="*/ 528604 w 43200"/>
              <a:gd name="T13" fmla="*/ 463558 h 43200"/>
              <a:gd name="T14" fmla="*/ 523708 w 43200"/>
              <a:gd name="T15" fmla="*/ 489023 h 43200"/>
              <a:gd name="T16" fmla="*/ 625827 w 43200"/>
              <a:gd name="T17" fmla="*/ 306193 h 43200"/>
              <a:gd name="T18" fmla="*/ 685441 w 43200"/>
              <a:gd name="T19" fmla="*/ 401383 h 43200"/>
              <a:gd name="T20" fmla="*/ 766454 w 43200"/>
              <a:gd name="T21" fmla="*/ 204813 h 43200"/>
              <a:gd name="T22" fmla="*/ 739902 w 43200"/>
              <a:gd name="T23" fmla="*/ 240510 h 43200"/>
              <a:gd name="T24" fmla="*/ 702751 w 43200"/>
              <a:gd name="T25" fmla="*/ 72380 h 43200"/>
              <a:gd name="T26" fmla="*/ 704145 w 43200"/>
              <a:gd name="T27" fmla="*/ 89241 h 43200"/>
              <a:gd name="T28" fmla="*/ 533206 w 43200"/>
              <a:gd name="T29" fmla="*/ 52717 h 43200"/>
              <a:gd name="T30" fmla="*/ 546813 w 43200"/>
              <a:gd name="T31" fmla="*/ 31214 h 43200"/>
              <a:gd name="T32" fmla="*/ 406002 w 43200"/>
              <a:gd name="T33" fmla="*/ 62962 h 43200"/>
              <a:gd name="T34" fmla="*/ 412585 w 43200"/>
              <a:gd name="T35" fmla="*/ 44420 h 43200"/>
              <a:gd name="T36" fmla="*/ 256719 w 43200"/>
              <a:gd name="T37" fmla="*/ 69258 h 43200"/>
              <a:gd name="T38" fmla="*/ 280558 w 43200"/>
              <a:gd name="T39" fmla="*/ 87240 h 43200"/>
              <a:gd name="T40" fmla="*/ 75677 w 43200"/>
              <a:gd name="T41" fmla="*/ 210616 h 43200"/>
              <a:gd name="T42" fmla="*/ 71515 w 43200"/>
              <a:gd name="T43" fmla="*/ 191687 h 432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43200" h="43200">
                <a:moveTo>
                  <a:pt x="3900" y="14370"/>
                </a:moveTo>
                <a:cubicBezTo>
                  <a:pt x="3629" y="11657"/>
                  <a:pt x="4261" y="8921"/>
                  <a:pt x="5623" y="6907"/>
                </a:cubicBezTo>
                <a:cubicBezTo>
                  <a:pt x="7775" y="3726"/>
                  <a:pt x="11264" y="3017"/>
                  <a:pt x="14005" y="5202"/>
                </a:cubicBezTo>
                <a:cubicBezTo>
                  <a:pt x="15678" y="909"/>
                  <a:pt x="19914" y="22"/>
                  <a:pt x="22456" y="3432"/>
                </a:cubicBezTo>
                <a:cubicBezTo>
                  <a:pt x="23097" y="1683"/>
                  <a:pt x="24328" y="474"/>
                  <a:pt x="25749" y="200"/>
                </a:cubicBezTo>
                <a:cubicBezTo>
                  <a:pt x="27313" y="-102"/>
                  <a:pt x="28875" y="770"/>
                  <a:pt x="29833" y="2481"/>
                </a:cubicBezTo>
                <a:cubicBezTo>
                  <a:pt x="31215" y="267"/>
                  <a:pt x="33501" y="-460"/>
                  <a:pt x="35463" y="690"/>
                </a:cubicBezTo>
                <a:cubicBezTo>
                  <a:pt x="36958" y="1566"/>
                  <a:pt x="38030" y="3400"/>
                  <a:pt x="38318" y="5576"/>
                </a:cubicBezTo>
                <a:cubicBezTo>
                  <a:pt x="40046" y="6218"/>
                  <a:pt x="41422" y="7998"/>
                  <a:pt x="41982" y="10318"/>
                </a:cubicBezTo>
                <a:cubicBezTo>
                  <a:pt x="42389" y="12002"/>
                  <a:pt x="42331" y="13831"/>
                  <a:pt x="41818" y="15460"/>
                </a:cubicBezTo>
                <a:cubicBezTo>
                  <a:pt x="43079" y="17694"/>
                  <a:pt x="43520" y="20590"/>
                  <a:pt x="43016" y="23322"/>
                </a:cubicBezTo>
                <a:cubicBezTo>
                  <a:pt x="42346" y="26954"/>
                  <a:pt x="40128" y="29674"/>
                  <a:pt x="37404" y="30204"/>
                </a:cubicBezTo>
                <a:cubicBezTo>
                  <a:pt x="37391" y="32471"/>
                  <a:pt x="36658" y="34621"/>
                  <a:pt x="35395" y="36101"/>
                </a:cubicBezTo>
                <a:cubicBezTo>
                  <a:pt x="33476" y="38350"/>
                  <a:pt x="30704" y="38639"/>
                  <a:pt x="28555" y="36815"/>
                </a:cubicBezTo>
                <a:cubicBezTo>
                  <a:pt x="27860" y="39948"/>
                  <a:pt x="25999" y="42343"/>
                  <a:pt x="23667" y="43106"/>
                </a:cubicBezTo>
                <a:cubicBezTo>
                  <a:pt x="20919" y="44005"/>
                  <a:pt x="18051" y="42473"/>
                  <a:pt x="16480" y="39266"/>
                </a:cubicBezTo>
                <a:cubicBezTo>
                  <a:pt x="12772" y="42310"/>
                  <a:pt x="7956" y="40599"/>
                  <a:pt x="5804" y="35472"/>
                </a:cubicBezTo>
                <a:cubicBezTo>
                  <a:pt x="3690" y="35809"/>
                  <a:pt x="1705" y="34024"/>
                  <a:pt x="1110" y="31250"/>
                </a:cubicBezTo>
                <a:cubicBezTo>
                  <a:pt x="679" y="29243"/>
                  <a:pt x="1060" y="27077"/>
                  <a:pt x="2113" y="25551"/>
                </a:cubicBezTo>
                <a:cubicBezTo>
                  <a:pt x="619" y="24354"/>
                  <a:pt x="-213" y="22057"/>
                  <a:pt x="-5" y="19704"/>
                </a:cubicBezTo>
                <a:cubicBezTo>
                  <a:pt x="239" y="16949"/>
                  <a:pt x="1845" y="14791"/>
                  <a:pt x="3863" y="14507"/>
                </a:cubicBezTo>
                <a:cubicBezTo>
                  <a:pt x="3875" y="14461"/>
                  <a:pt x="3888" y="14416"/>
                  <a:pt x="3900" y="14370"/>
                </a:cubicBezTo>
                <a:close/>
              </a:path>
              <a:path w="43200" h="43200" fill="none">
                <a:moveTo>
                  <a:pt x="4693" y="26177"/>
                </a:moveTo>
                <a:cubicBezTo>
                  <a:pt x="3809" y="26271"/>
                  <a:pt x="2925" y="25993"/>
                  <a:pt x="2160" y="25380"/>
                </a:cubicBezTo>
                <a:moveTo>
                  <a:pt x="6928" y="34899"/>
                </a:moveTo>
                <a:cubicBezTo>
                  <a:pt x="6573" y="35092"/>
                  <a:pt x="6200" y="35220"/>
                  <a:pt x="5820" y="35280"/>
                </a:cubicBezTo>
                <a:moveTo>
                  <a:pt x="16478" y="39090"/>
                </a:moveTo>
                <a:cubicBezTo>
                  <a:pt x="16211" y="38544"/>
                  <a:pt x="15987" y="37961"/>
                  <a:pt x="15810" y="37350"/>
                </a:cubicBezTo>
                <a:moveTo>
                  <a:pt x="28827" y="34751"/>
                </a:moveTo>
                <a:cubicBezTo>
                  <a:pt x="28788" y="35398"/>
                  <a:pt x="28698" y="36038"/>
                  <a:pt x="28560" y="36660"/>
                </a:cubicBezTo>
                <a:moveTo>
                  <a:pt x="34129" y="22954"/>
                </a:moveTo>
                <a:cubicBezTo>
                  <a:pt x="36133" y="24282"/>
                  <a:pt x="37398" y="27058"/>
                  <a:pt x="37380" y="30090"/>
                </a:cubicBezTo>
                <a:moveTo>
                  <a:pt x="41798" y="15354"/>
                </a:moveTo>
                <a:cubicBezTo>
                  <a:pt x="41473" y="16386"/>
                  <a:pt x="40978" y="17302"/>
                  <a:pt x="40350" y="18030"/>
                </a:cubicBezTo>
                <a:moveTo>
                  <a:pt x="38324" y="5426"/>
                </a:moveTo>
                <a:cubicBezTo>
                  <a:pt x="38379" y="5843"/>
                  <a:pt x="38405" y="6266"/>
                  <a:pt x="38400" y="6690"/>
                </a:cubicBezTo>
                <a:moveTo>
                  <a:pt x="29078" y="3952"/>
                </a:moveTo>
                <a:cubicBezTo>
                  <a:pt x="29267" y="3369"/>
                  <a:pt x="29516" y="2826"/>
                  <a:pt x="29820" y="2340"/>
                </a:cubicBezTo>
                <a:moveTo>
                  <a:pt x="22141" y="4720"/>
                </a:moveTo>
                <a:cubicBezTo>
                  <a:pt x="22218" y="4238"/>
                  <a:pt x="22339" y="3771"/>
                  <a:pt x="22500" y="3330"/>
                </a:cubicBezTo>
                <a:moveTo>
                  <a:pt x="14000" y="5192"/>
                </a:moveTo>
                <a:cubicBezTo>
                  <a:pt x="14472" y="5568"/>
                  <a:pt x="14908" y="6021"/>
                  <a:pt x="15300" y="6540"/>
                </a:cubicBezTo>
                <a:moveTo>
                  <a:pt x="4127" y="15789"/>
                </a:moveTo>
                <a:cubicBezTo>
                  <a:pt x="4024" y="15325"/>
                  <a:pt x="3948" y="14851"/>
                  <a:pt x="3900" y="14370"/>
                </a:cubicBezTo>
              </a:path>
            </a:pathLst>
          </a:custGeom>
          <a:solidFill>
            <a:srgbClr val="71685C"/>
          </a:solidFill>
          <a:ln w="12600" cap="flat">
            <a:solidFill>
              <a:srgbClr val="6F6659"/>
            </a:solidFill>
            <a:round/>
            <a:headEnd/>
            <a:tailEnd/>
          </a:ln>
          <a:effectLst>
            <a:outerShdw dist="25560" algn="ctr" rotWithShape="0">
              <a:srgbClr val="000000">
                <a:alpha val="60022"/>
              </a:srgbClr>
            </a:outerShdw>
          </a:effectLst>
        </p:spPr>
        <p:txBody>
          <a:bodyPr wrap="none" anchor="ctr"/>
          <a:lstStyle/>
          <a:p>
            <a:endParaRPr lang="sv-SE"/>
          </a:p>
        </p:txBody>
      </p:sp>
      <p:sp>
        <p:nvSpPr>
          <p:cNvPr id="17414" name="Text Box 6">
            <a:extLst>
              <a:ext uri="{FF2B5EF4-FFF2-40B4-BE49-F238E27FC236}">
                <a16:creationId xmlns:a16="http://schemas.microsoft.com/office/drawing/2014/main" id="{E6D56433-9C76-1D4F-B2B9-87B36A2EB66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13589" y="2852739"/>
            <a:ext cx="1739877" cy="4638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buClrTx/>
              <a:buFontTx/>
              <a:buNone/>
            </a:pPr>
            <a:r>
              <a:rPr lang="en-US" altLang="sv-SE"/>
              <a:t>Produktmål</a:t>
            </a:r>
          </a:p>
        </p:txBody>
      </p:sp>
      <p:sp>
        <p:nvSpPr>
          <p:cNvPr id="17415" name="Text Box 7">
            <a:extLst>
              <a:ext uri="{FF2B5EF4-FFF2-40B4-BE49-F238E27FC236}">
                <a16:creationId xmlns:a16="http://schemas.microsoft.com/office/drawing/2014/main" id="{8C83E464-EDFF-2542-A960-5928D07205E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18126" y="5157789"/>
            <a:ext cx="2666412" cy="4638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buClrTx/>
              <a:buFontTx/>
              <a:buNone/>
            </a:pPr>
            <a:r>
              <a:rPr lang="en-US" altLang="sv-SE"/>
              <a:t>Lärandeprocesser</a:t>
            </a:r>
          </a:p>
        </p:txBody>
      </p:sp>
      <p:sp>
        <p:nvSpPr>
          <p:cNvPr id="17416" name="Text Box 8">
            <a:extLst>
              <a:ext uri="{FF2B5EF4-FFF2-40B4-BE49-F238E27FC236}">
                <a16:creationId xmlns:a16="http://schemas.microsoft.com/office/drawing/2014/main" id="{48AE54B5-8FC3-B044-9670-6C5A41ADBF6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24113" y="1891122"/>
            <a:ext cx="6311641" cy="8331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buClrTx/>
              <a:buFontTx/>
              <a:buNone/>
            </a:pPr>
            <a:r>
              <a:rPr lang="en-US" altLang="sv-SE" dirty="0" err="1"/>
              <a:t>Prioritet</a:t>
            </a:r>
            <a:r>
              <a:rPr lang="en-US" altLang="sv-SE" dirty="0"/>
              <a:t> </a:t>
            </a:r>
            <a:r>
              <a:rPr lang="en-US" altLang="sv-SE" dirty="0" err="1"/>
              <a:t>på</a:t>
            </a:r>
            <a:r>
              <a:rPr lang="en-US" altLang="sv-SE" dirty="0"/>
              <a:t> process (</a:t>
            </a:r>
            <a:r>
              <a:rPr lang="en-US" altLang="sv-SE" dirty="0" err="1"/>
              <a:t>lärande</a:t>
            </a:r>
            <a:r>
              <a:rPr lang="en-US" altLang="sv-SE" dirty="0"/>
              <a:t>) </a:t>
            </a:r>
            <a:r>
              <a:rPr lang="en-US" altLang="sv-SE" dirty="0" err="1"/>
              <a:t>eller</a:t>
            </a:r>
            <a:r>
              <a:rPr lang="en-US" altLang="sv-SE" dirty="0"/>
              <a:t> “</a:t>
            </a:r>
            <a:r>
              <a:rPr lang="en-US" altLang="sv-SE" dirty="0" err="1"/>
              <a:t>produkt</a:t>
            </a:r>
            <a:r>
              <a:rPr lang="en-US" altLang="sv-SE" dirty="0"/>
              <a:t>”?</a:t>
            </a:r>
          </a:p>
          <a:p>
            <a:pPr>
              <a:buClrTx/>
              <a:buFontTx/>
              <a:buNone/>
            </a:pPr>
            <a:r>
              <a:rPr lang="en-US" altLang="sv-SE" i="1" dirty="0" err="1"/>
              <a:t>Målinriktade</a:t>
            </a:r>
            <a:r>
              <a:rPr lang="en-US" altLang="sv-SE" dirty="0"/>
              <a:t> </a:t>
            </a:r>
            <a:r>
              <a:rPr lang="en-US" altLang="sv-SE" dirty="0" err="1"/>
              <a:t>eller</a:t>
            </a:r>
            <a:r>
              <a:rPr lang="en-US" altLang="sv-SE" dirty="0"/>
              <a:t> </a:t>
            </a:r>
            <a:r>
              <a:rPr lang="en-US" altLang="sv-SE" i="1" dirty="0" err="1"/>
              <a:t>målsökande</a:t>
            </a:r>
            <a:endParaRPr lang="en-US" altLang="sv-SE" i="1" dirty="0"/>
          </a:p>
        </p:txBody>
      </p:sp>
    </p:spTree>
    <p:extLst>
      <p:ext uri="{BB962C8B-B14F-4D97-AF65-F5344CB8AC3E}">
        <p14:creationId xmlns:p14="http://schemas.microsoft.com/office/powerpoint/2010/main" val="1432529618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Bildobjekt 8">
            <a:extLst>
              <a:ext uri="{FF2B5EF4-FFF2-40B4-BE49-F238E27FC236}">
                <a16:creationId xmlns:a16="http://schemas.microsoft.com/office/drawing/2014/main" id="{EF0F0604-2A68-6047-B937-243E2C7E582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28713" y="541481"/>
            <a:ext cx="3251201" cy="2438401"/>
          </a:xfrm>
          <a:prstGeom prst="rect">
            <a:avLst/>
          </a:prstGeom>
        </p:spPr>
      </p:pic>
      <p:pic>
        <p:nvPicPr>
          <p:cNvPr id="13" name="Bildobjekt 12">
            <a:extLst>
              <a:ext uri="{FF2B5EF4-FFF2-40B4-BE49-F238E27FC236}">
                <a16:creationId xmlns:a16="http://schemas.microsoft.com/office/drawing/2014/main" id="{4EFD9D28-17FA-CA41-BBBE-AF76179BD2B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81877" y="542925"/>
            <a:ext cx="3246835" cy="5772151"/>
          </a:xfrm>
          <a:prstGeom prst="rect">
            <a:avLst/>
          </a:prstGeom>
        </p:spPr>
      </p:pic>
      <p:pic>
        <p:nvPicPr>
          <p:cNvPr id="14" name="Bildobjekt 13">
            <a:extLst>
              <a:ext uri="{FF2B5EF4-FFF2-40B4-BE49-F238E27FC236}">
                <a16:creationId xmlns:a16="http://schemas.microsoft.com/office/drawing/2014/main" id="{90BB4876-C9FC-8E4A-B928-928FB758775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28713" y="2738119"/>
            <a:ext cx="4510588" cy="3578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8336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 xmlns:p14="http://schemas.microsoft.com/office/powerpoint/2010/main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77B2A402-67BB-144C-A38A-18CB96DFAA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>
                <a:solidFill>
                  <a:srgbClr val="002060"/>
                </a:solidFill>
                <a:latin typeface="Cambria" panose="02040503050406030204" pitchFamily="18" charset="0"/>
              </a:rPr>
              <a:t>Att leda projekt</a:t>
            </a:r>
          </a:p>
        </p:txBody>
      </p:sp>
      <p:pic>
        <p:nvPicPr>
          <p:cNvPr id="4" name="Platshållare för innehåll 3">
            <a:extLst>
              <a:ext uri="{FF2B5EF4-FFF2-40B4-BE49-F238E27FC236}">
                <a16:creationId xmlns:a16="http://schemas.microsoft.com/office/drawing/2014/main" id="{E95205E9-FC98-9547-8713-F907628F610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76000" y="1942826"/>
            <a:ext cx="6548851" cy="4365900"/>
          </a:xfrm>
        </p:spPr>
      </p:pic>
    </p:spTree>
    <p:extLst>
      <p:ext uri="{BB962C8B-B14F-4D97-AF65-F5344CB8AC3E}">
        <p14:creationId xmlns:p14="http://schemas.microsoft.com/office/powerpoint/2010/main" val="11428056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 xmlns:p14="http://schemas.microsoft.com/office/powerpoint/2010/main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2"/>
          <p:cNvSpPr>
            <a:spLocks noGrp="1" noChangeArrowheads="1"/>
          </p:cNvSpPr>
          <p:nvPr>
            <p:ph type="title"/>
          </p:nvPr>
        </p:nvSpPr>
        <p:spPr>
          <a:xfrm>
            <a:off x="1866535" y="344032"/>
            <a:ext cx="7772400" cy="719139"/>
          </a:xfrm>
        </p:spPr>
        <p:txBody>
          <a:bodyPr>
            <a:normAutofit/>
          </a:bodyPr>
          <a:lstStyle/>
          <a:p>
            <a:r>
              <a:rPr lang="ja-JP" altLang="sv-SE">
                <a:solidFill>
                  <a:srgbClr val="002060"/>
                </a:solidFill>
                <a:latin typeface="Cambria" panose="02040503050406030204" pitchFamily="18" charset="0"/>
                <a:ea typeface="ＭＳ Ｐゴシック" charset="-128"/>
              </a:rPr>
              <a:t>”</a:t>
            </a:r>
            <a:r>
              <a:rPr lang="sv-SE" altLang="ja-JP" dirty="0">
                <a:solidFill>
                  <a:srgbClr val="002060"/>
                </a:solidFill>
                <a:latin typeface="Cambria" panose="02040503050406030204" pitchFamily="18" charset="0"/>
                <a:ea typeface="ＭＳ Ｐゴシック" charset="-128"/>
              </a:rPr>
              <a:t>Projekt</a:t>
            </a:r>
            <a:r>
              <a:rPr lang="ja-JP" altLang="sv-SE">
                <a:solidFill>
                  <a:srgbClr val="002060"/>
                </a:solidFill>
                <a:latin typeface="Cambria" panose="02040503050406030204" pitchFamily="18" charset="0"/>
                <a:ea typeface="ＭＳ Ｐゴシック" charset="-128"/>
              </a:rPr>
              <a:t>”</a:t>
            </a:r>
            <a:r>
              <a:rPr lang="sv-SE" altLang="ja-JP" dirty="0">
                <a:solidFill>
                  <a:srgbClr val="002060"/>
                </a:solidFill>
                <a:latin typeface="Cambria" panose="02040503050406030204" pitchFamily="18" charset="0"/>
                <a:ea typeface="ＭＳ Ｐゴシック" charset="-128"/>
              </a:rPr>
              <a:t>?</a:t>
            </a:r>
            <a:endParaRPr lang="sv-SE" altLang="x-none" dirty="0">
              <a:solidFill>
                <a:srgbClr val="002060"/>
              </a:solidFill>
              <a:latin typeface="Cambria" panose="02040503050406030204" pitchFamily="18" charset="0"/>
              <a:ea typeface="ＭＳ Ｐゴシック" charset="-128"/>
            </a:endParaRPr>
          </a:p>
        </p:txBody>
      </p:sp>
      <p:sp>
        <p:nvSpPr>
          <p:cNvPr id="19458" name="Rectangle 3"/>
          <p:cNvSpPr>
            <a:spLocks noGrp="1" noChangeArrowheads="1"/>
          </p:cNvSpPr>
          <p:nvPr>
            <p:ph idx="1"/>
          </p:nvPr>
        </p:nvSpPr>
        <p:spPr>
          <a:xfrm>
            <a:off x="2328864" y="1188461"/>
            <a:ext cx="7010400" cy="609600"/>
          </a:xfrm>
        </p:spPr>
        <p:txBody>
          <a:bodyPr/>
          <a:lstStyle/>
          <a:p>
            <a:r>
              <a:rPr lang="sv-SE" altLang="x-none" dirty="0">
                <a:latin typeface="Calibri" panose="020F0502020204030204" pitchFamily="34" charset="0"/>
                <a:ea typeface="ＭＳ Ｐゴシック" charset="-128"/>
                <a:cs typeface="Calibri" panose="020F0502020204030204" pitchFamily="34" charset="0"/>
              </a:rPr>
              <a:t>Olika sammanhang – och omfattning</a:t>
            </a:r>
          </a:p>
        </p:txBody>
      </p:sp>
      <p:pic>
        <p:nvPicPr>
          <p:cNvPr id="17411" name="Picture 4" descr="250px-Turning-Torso-Malmo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7051" y="2364799"/>
            <a:ext cx="2784040" cy="41760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2" name="Picture 5" descr="MoTs_Cykla(1)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831135" y="585179"/>
            <a:ext cx="2641151" cy="25586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3" name="Picture 6" descr="mars_global_surveyor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643079" y="1811229"/>
            <a:ext cx="4103687" cy="264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Bildobjekt 1" descr="Seved_odlingsnatverket_1_DSC037401.jpg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34534" y="3301425"/>
            <a:ext cx="5702300" cy="266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338230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 xmlns:p14="http://schemas.microsoft.com/office/powerpoint/2010/main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Text Box 1">
            <a:extLst>
              <a:ext uri="{FF2B5EF4-FFF2-40B4-BE49-F238E27FC236}">
                <a16:creationId xmlns:a16="http://schemas.microsoft.com/office/drawing/2014/main" id="{F8C41F8A-01EE-AD45-B99A-09C34A1A8FB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31343" y="847132"/>
            <a:ext cx="76200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buClrTx/>
              <a:buFontTx/>
              <a:buNone/>
            </a:pPr>
            <a:r>
              <a:rPr lang="sv-SE" altLang="sv-SE" sz="4600" dirty="0">
                <a:solidFill>
                  <a:srgbClr val="465E9C"/>
                </a:solidFill>
                <a:latin typeface="Cambria" panose="02040503050406030204" pitchFamily="18" charset="0"/>
              </a:rPr>
              <a:t>Projekt kan ses som </a:t>
            </a:r>
          </a:p>
        </p:txBody>
      </p:sp>
      <p:sp>
        <p:nvSpPr>
          <p:cNvPr id="4098" name="Text Box 2">
            <a:extLst>
              <a:ext uri="{FF2B5EF4-FFF2-40B4-BE49-F238E27FC236}">
                <a16:creationId xmlns:a16="http://schemas.microsoft.com/office/drawing/2014/main" id="{AFE1D676-2976-3742-BD34-1B12CBCA2F5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43377" y="2448340"/>
            <a:ext cx="7620000" cy="31811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 marL="341313" indent="-228600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ts val="551"/>
              </a:spcBef>
              <a:buClr>
                <a:srgbClr val="FDA023"/>
              </a:buClr>
              <a:buFont typeface="Arial" panose="020B0604020202020204" pitchFamily="34" charset="0"/>
              <a:buChar char="•"/>
            </a:pPr>
            <a:r>
              <a:rPr lang="sv-SE" altLang="sv-SE" dirty="0">
                <a:latin typeface="Calibri" panose="020F0502020204030204" pitchFamily="34" charset="0"/>
              </a:rPr>
              <a:t>Organiseringsform</a:t>
            </a:r>
          </a:p>
          <a:p>
            <a:pPr>
              <a:spcBef>
                <a:spcPts val="551"/>
              </a:spcBef>
              <a:buClr>
                <a:srgbClr val="FDA023"/>
              </a:buClr>
              <a:buFont typeface="Arial" panose="020B0604020202020204" pitchFamily="34" charset="0"/>
              <a:buChar char="•"/>
            </a:pPr>
            <a:r>
              <a:rPr lang="sv-SE" altLang="sv-SE" dirty="0">
                <a:latin typeface="Calibri" panose="020F0502020204030204" pitchFamily="34" charset="0"/>
              </a:rPr>
              <a:t>Finansieringsform</a:t>
            </a:r>
          </a:p>
        </p:txBody>
      </p:sp>
    </p:spTree>
    <p:extLst>
      <p:ext uri="{BB962C8B-B14F-4D97-AF65-F5344CB8AC3E}">
        <p14:creationId xmlns:p14="http://schemas.microsoft.com/office/powerpoint/2010/main" val="752906660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latshållare för innehåll 3">
            <a:extLst>
              <a:ext uri="{FF2B5EF4-FFF2-40B4-BE49-F238E27FC236}">
                <a16:creationId xmlns:a16="http://schemas.microsoft.com/office/drawing/2014/main" id="{F22B75A7-4AD3-BA4E-92A3-39D9BA4D7A57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alphaModFix amt="3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9686" y="385011"/>
            <a:ext cx="8373565" cy="6280175"/>
          </a:xfrm>
          <a:prstGeom prst="rect">
            <a:avLst/>
          </a:prstGeom>
        </p:spPr>
      </p:pic>
      <p:sp>
        <p:nvSpPr>
          <p:cNvPr id="5121" name="Text Box 1">
            <a:extLst>
              <a:ext uri="{FF2B5EF4-FFF2-40B4-BE49-F238E27FC236}">
                <a16:creationId xmlns:a16="http://schemas.microsoft.com/office/drawing/2014/main" id="{0FDFD8C2-4DC0-4841-85C1-A2595D24840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64580" y="730513"/>
            <a:ext cx="76200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buClrTx/>
              <a:buFontTx/>
              <a:buNone/>
            </a:pPr>
            <a:r>
              <a:rPr lang="sv-SE" altLang="sv-SE" sz="4600" dirty="0">
                <a:solidFill>
                  <a:srgbClr val="465E9C"/>
                </a:solidFill>
                <a:latin typeface="Cambria" panose="02040503050406030204" pitchFamily="18" charset="0"/>
              </a:rPr>
              <a:t>Projekt</a:t>
            </a:r>
          </a:p>
        </p:txBody>
      </p:sp>
      <p:sp>
        <p:nvSpPr>
          <p:cNvPr id="5122" name="Text Box 2">
            <a:extLst>
              <a:ext uri="{FF2B5EF4-FFF2-40B4-BE49-F238E27FC236}">
                <a16:creationId xmlns:a16="http://schemas.microsoft.com/office/drawing/2014/main" id="{91644678-0AE4-E941-8A1B-0B4C396DC38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64580" y="2198867"/>
            <a:ext cx="7620000" cy="24602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 marL="341313" indent="-228600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ts val="551"/>
              </a:spcBef>
              <a:buClr>
                <a:srgbClr val="FDA023"/>
              </a:buClr>
              <a:buFont typeface="Arial" panose="020B0604020202020204" pitchFamily="34" charset="0"/>
              <a:buChar char="•"/>
            </a:pPr>
            <a:r>
              <a:rPr lang="sv-SE" altLang="sv-SE" dirty="0">
                <a:latin typeface="Calibri" panose="020F0502020204030204" pitchFamily="34" charset="0"/>
              </a:rPr>
              <a:t>Projektlitteraturen – ofta fast i industriellt tänkande</a:t>
            </a:r>
          </a:p>
          <a:p>
            <a:pPr>
              <a:spcBef>
                <a:spcPts val="551"/>
              </a:spcBef>
              <a:buClr>
                <a:srgbClr val="FDA023"/>
              </a:buClr>
              <a:buFont typeface="Arial" panose="020B0604020202020204" pitchFamily="34" charset="0"/>
              <a:buChar char="•"/>
            </a:pPr>
            <a:r>
              <a:rPr lang="sv-SE" altLang="sv-SE" dirty="0">
                <a:latin typeface="Calibri" panose="020F0502020204030204" pitchFamily="34" charset="0"/>
              </a:rPr>
              <a:t>Projekt – för en del skapar det frihet, handlingsutrymme</a:t>
            </a:r>
          </a:p>
          <a:p>
            <a:pPr>
              <a:spcBef>
                <a:spcPts val="551"/>
              </a:spcBef>
              <a:buClr>
                <a:srgbClr val="FDA023"/>
              </a:buClr>
              <a:buFont typeface="Arial" panose="020B0604020202020204" pitchFamily="34" charset="0"/>
              <a:buChar char="•"/>
            </a:pPr>
            <a:r>
              <a:rPr lang="sv-SE" altLang="sv-SE" dirty="0">
                <a:latin typeface="Calibri" panose="020F0502020204030204" pitchFamily="34" charset="0"/>
              </a:rPr>
              <a:t>För andra – ”projektsjuka”</a:t>
            </a:r>
          </a:p>
        </p:txBody>
      </p:sp>
    </p:spTree>
    <p:extLst>
      <p:ext uri="{BB962C8B-B14F-4D97-AF65-F5344CB8AC3E}">
        <p14:creationId xmlns:p14="http://schemas.microsoft.com/office/powerpoint/2010/main" val="1912794932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Text Box 1">
            <a:extLst>
              <a:ext uri="{FF2B5EF4-FFF2-40B4-BE49-F238E27FC236}">
                <a16:creationId xmlns:a16="http://schemas.microsoft.com/office/drawing/2014/main" id="{1AF23B53-2701-1345-8690-5EE632995C1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89448" y="1129499"/>
            <a:ext cx="76200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buClrTx/>
              <a:buFontTx/>
              <a:buNone/>
            </a:pPr>
            <a:r>
              <a:rPr lang="sv-SE" altLang="sv-SE" sz="4100" dirty="0">
                <a:solidFill>
                  <a:srgbClr val="465E9C"/>
                </a:solidFill>
                <a:latin typeface="Trebuchet MS" panose="020B0703020202090204" pitchFamily="34" charset="0"/>
              </a:rPr>
              <a:t>Fem karakteristika:</a:t>
            </a:r>
            <a:br>
              <a:rPr lang="en-US" altLang="sv-SE" sz="4100" dirty="0">
                <a:solidFill>
                  <a:srgbClr val="465E9C"/>
                </a:solidFill>
                <a:latin typeface="Trebuchet MS" panose="020B0703020202090204" pitchFamily="34" charset="0"/>
              </a:rPr>
            </a:br>
            <a:r>
              <a:rPr lang="sv-SE" altLang="sv-SE" sz="4100" dirty="0">
                <a:solidFill>
                  <a:srgbClr val="465E9C"/>
                </a:solidFill>
                <a:latin typeface="Trebuchet MS" panose="020B0703020202090204" pitchFamily="34" charset="0"/>
              </a:rPr>
              <a:t>utmärker de flesta projekt</a:t>
            </a:r>
          </a:p>
        </p:txBody>
      </p:sp>
      <p:sp>
        <p:nvSpPr>
          <p:cNvPr id="6146" name="Text Box 2">
            <a:extLst>
              <a:ext uri="{FF2B5EF4-FFF2-40B4-BE49-F238E27FC236}">
                <a16:creationId xmlns:a16="http://schemas.microsoft.com/office/drawing/2014/main" id="{9CBB18BA-EFE5-F247-AAFD-9154EDFB07B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81200" y="2565400"/>
            <a:ext cx="7620000" cy="3835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 marL="341313" indent="-228600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ts val="551"/>
              </a:spcBef>
              <a:buClr>
                <a:srgbClr val="FDA023"/>
              </a:buClr>
              <a:buFont typeface="Arial" panose="020B0604020202020204" pitchFamily="34" charset="0"/>
              <a:buChar char="•"/>
            </a:pPr>
            <a:r>
              <a:rPr lang="sv-SE" altLang="sv-SE" sz="2200">
                <a:latin typeface="Trebuchet MS" panose="020B0703020202090204" pitchFamily="34" charset="0"/>
              </a:rPr>
              <a:t>Tillfälliga</a:t>
            </a:r>
          </a:p>
          <a:p>
            <a:pPr>
              <a:spcBef>
                <a:spcPts val="551"/>
              </a:spcBef>
              <a:buClr>
                <a:srgbClr val="FDA023"/>
              </a:buClr>
              <a:buFont typeface="Arial" panose="020B0604020202020204" pitchFamily="34" charset="0"/>
              <a:buChar char="•"/>
            </a:pPr>
            <a:r>
              <a:rPr lang="sv-SE" altLang="sv-SE" sz="2200">
                <a:latin typeface="Trebuchet MS" panose="020B0703020202090204" pitchFamily="34" charset="0"/>
              </a:rPr>
              <a:t>Skapande</a:t>
            </a:r>
          </a:p>
          <a:p>
            <a:pPr>
              <a:spcBef>
                <a:spcPts val="551"/>
              </a:spcBef>
              <a:buClr>
                <a:srgbClr val="FDA023"/>
              </a:buClr>
              <a:buFont typeface="Arial" panose="020B0604020202020204" pitchFamily="34" charset="0"/>
              <a:buChar char="•"/>
            </a:pPr>
            <a:r>
              <a:rPr lang="sv-SE" altLang="sv-SE" sz="2200">
                <a:latin typeface="Trebuchet MS" panose="020B0703020202090204" pitchFamily="34" charset="0"/>
              </a:rPr>
              <a:t>Engångskaraktär</a:t>
            </a:r>
          </a:p>
          <a:p>
            <a:pPr>
              <a:spcBef>
                <a:spcPts val="551"/>
              </a:spcBef>
              <a:buClr>
                <a:srgbClr val="FDA023"/>
              </a:buClr>
              <a:buFont typeface="Arial" panose="020B0604020202020204" pitchFamily="34" charset="0"/>
              <a:buChar char="•"/>
            </a:pPr>
            <a:r>
              <a:rPr lang="sv-SE" altLang="sv-SE" sz="2200">
                <a:latin typeface="Trebuchet MS" panose="020B0703020202090204" pitchFamily="34" charset="0"/>
              </a:rPr>
              <a:t>Viktiga</a:t>
            </a:r>
          </a:p>
          <a:p>
            <a:pPr>
              <a:spcBef>
                <a:spcPts val="551"/>
              </a:spcBef>
              <a:buClr>
                <a:srgbClr val="FDA023"/>
              </a:buClr>
              <a:buFont typeface="Arial" panose="020B0604020202020204" pitchFamily="34" charset="0"/>
              <a:buChar char="•"/>
            </a:pPr>
            <a:r>
              <a:rPr lang="sv-SE" altLang="sv-SE" sz="2200">
                <a:latin typeface="Trebuchet MS" panose="020B0703020202090204" pitchFamily="34" charset="0"/>
              </a:rPr>
              <a:t>Omfattande, komplexa</a:t>
            </a:r>
          </a:p>
        </p:txBody>
      </p:sp>
    </p:spTree>
    <p:extLst>
      <p:ext uri="{BB962C8B-B14F-4D97-AF65-F5344CB8AC3E}">
        <p14:creationId xmlns:p14="http://schemas.microsoft.com/office/powerpoint/2010/main" val="4278539590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Text Box 1">
            <a:extLst>
              <a:ext uri="{FF2B5EF4-FFF2-40B4-BE49-F238E27FC236}">
                <a16:creationId xmlns:a16="http://schemas.microsoft.com/office/drawing/2014/main" id="{A8DA07A2-8DE2-7C49-80A4-3C1AF9A4598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21252" y="1052416"/>
            <a:ext cx="76200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buClrTx/>
              <a:buFontTx/>
              <a:buNone/>
            </a:pPr>
            <a:r>
              <a:rPr lang="en-US" altLang="sv-SE" sz="3200" dirty="0" err="1">
                <a:solidFill>
                  <a:srgbClr val="465E9C"/>
                </a:solidFill>
                <a:latin typeface="Calibri" panose="020F0502020204030204" pitchFamily="34" charset="0"/>
              </a:rPr>
              <a:t>Hur</a:t>
            </a:r>
            <a:r>
              <a:rPr lang="en-US" altLang="sv-SE" sz="3200" dirty="0">
                <a:solidFill>
                  <a:srgbClr val="465E9C"/>
                </a:solidFill>
                <a:latin typeface="Calibri" panose="020F0502020204030204" pitchFamily="34" charset="0"/>
              </a:rPr>
              <a:t> </a:t>
            </a:r>
            <a:r>
              <a:rPr lang="en-US" altLang="sv-SE" sz="3200" dirty="0" err="1">
                <a:solidFill>
                  <a:srgbClr val="465E9C"/>
                </a:solidFill>
                <a:latin typeface="Calibri" panose="020F0502020204030204" pitchFamily="34" charset="0"/>
              </a:rPr>
              <a:t>hänger</a:t>
            </a:r>
            <a:r>
              <a:rPr lang="en-US" altLang="sv-SE" sz="3200" dirty="0">
                <a:solidFill>
                  <a:srgbClr val="465E9C"/>
                </a:solidFill>
                <a:latin typeface="Calibri" panose="020F0502020204030204" pitchFamily="34" charset="0"/>
              </a:rPr>
              <a:t> </a:t>
            </a:r>
            <a:r>
              <a:rPr lang="en-US" altLang="sv-SE" sz="3200" dirty="0" err="1">
                <a:solidFill>
                  <a:srgbClr val="465E9C"/>
                </a:solidFill>
                <a:latin typeface="Calibri" panose="020F0502020204030204" pitchFamily="34" charset="0"/>
              </a:rPr>
              <a:t>projektledning</a:t>
            </a:r>
            <a:r>
              <a:rPr lang="en-US" altLang="sv-SE" sz="3200" dirty="0">
                <a:solidFill>
                  <a:srgbClr val="465E9C"/>
                </a:solidFill>
                <a:latin typeface="Calibri" panose="020F0502020204030204" pitchFamily="34" charset="0"/>
              </a:rPr>
              <a:t> </a:t>
            </a:r>
            <a:r>
              <a:rPr lang="en-US" altLang="sv-SE" sz="3200" dirty="0" err="1">
                <a:solidFill>
                  <a:srgbClr val="465E9C"/>
                </a:solidFill>
                <a:latin typeface="Calibri" panose="020F0502020204030204" pitchFamily="34" charset="0"/>
              </a:rPr>
              <a:t>och</a:t>
            </a:r>
            <a:r>
              <a:rPr lang="en-US" altLang="sv-SE" sz="3200" dirty="0">
                <a:solidFill>
                  <a:srgbClr val="465E9C"/>
                </a:solidFill>
                <a:latin typeface="Calibri" panose="020F0502020204030204" pitchFamily="34" charset="0"/>
              </a:rPr>
              <a:t> </a:t>
            </a:r>
            <a:r>
              <a:rPr lang="en-US" altLang="sv-SE" sz="3200" dirty="0" err="1">
                <a:solidFill>
                  <a:srgbClr val="465E9C"/>
                </a:solidFill>
                <a:latin typeface="Calibri" panose="020F0502020204030204" pitchFamily="34" charset="0"/>
              </a:rPr>
              <a:t>samhällsentreprenörskap</a:t>
            </a:r>
            <a:r>
              <a:rPr lang="en-US" altLang="sv-SE" sz="3200" dirty="0">
                <a:solidFill>
                  <a:srgbClr val="465E9C"/>
                </a:solidFill>
                <a:latin typeface="Calibri" panose="020F0502020204030204" pitchFamily="34" charset="0"/>
              </a:rPr>
              <a:t> </a:t>
            </a:r>
            <a:r>
              <a:rPr lang="en-US" altLang="sv-SE" sz="3200" dirty="0" err="1">
                <a:solidFill>
                  <a:srgbClr val="465E9C"/>
                </a:solidFill>
                <a:latin typeface="Calibri" panose="020F0502020204030204" pitchFamily="34" charset="0"/>
              </a:rPr>
              <a:t>ihop</a:t>
            </a:r>
            <a:r>
              <a:rPr lang="en-US" altLang="sv-SE" sz="3200" dirty="0">
                <a:solidFill>
                  <a:srgbClr val="465E9C"/>
                </a:solidFill>
                <a:latin typeface="Calibri" panose="020F0502020204030204" pitchFamily="34" charset="0"/>
              </a:rPr>
              <a:t>?</a:t>
            </a:r>
          </a:p>
        </p:txBody>
      </p:sp>
      <p:sp>
        <p:nvSpPr>
          <p:cNvPr id="7170" name="Text Box 2">
            <a:extLst>
              <a:ext uri="{FF2B5EF4-FFF2-40B4-BE49-F238E27FC236}">
                <a16:creationId xmlns:a16="http://schemas.microsoft.com/office/drawing/2014/main" id="{35E54CB4-8856-3249-B00F-12CFF2A5FC0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81200" y="2421034"/>
            <a:ext cx="8229600" cy="33845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 marL="341313" indent="-228600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ts val="551"/>
              </a:spcBef>
              <a:buClr>
                <a:srgbClr val="FDA023"/>
              </a:buClr>
              <a:buFont typeface="Arial" panose="020B0604020202020204" pitchFamily="34" charset="0"/>
              <a:buChar char="•"/>
            </a:pPr>
            <a:r>
              <a:rPr lang="en-US" altLang="sv-SE" dirty="0" err="1">
                <a:latin typeface="Calibri" panose="020F0502020204030204" pitchFamily="34" charset="0"/>
              </a:rPr>
              <a:t>Projekt</a:t>
            </a:r>
            <a:r>
              <a:rPr lang="en-US" altLang="sv-SE" dirty="0">
                <a:latin typeface="Calibri" panose="020F0502020204030204" pitchFamily="34" charset="0"/>
              </a:rPr>
              <a:t>: </a:t>
            </a:r>
            <a:r>
              <a:rPr lang="en-US" altLang="sv-SE" dirty="0" err="1">
                <a:latin typeface="Calibri" panose="020F0502020204030204" pitchFamily="34" charset="0"/>
              </a:rPr>
              <a:t>förändringsfokus</a:t>
            </a:r>
            <a:endParaRPr lang="en-US" altLang="sv-SE" dirty="0">
              <a:latin typeface="Calibri" panose="020F0502020204030204" pitchFamily="34" charset="0"/>
            </a:endParaRPr>
          </a:p>
          <a:p>
            <a:pPr>
              <a:spcBef>
                <a:spcPts val="551"/>
              </a:spcBef>
              <a:buClr>
                <a:srgbClr val="FDA023"/>
              </a:buClr>
              <a:buFont typeface="Arial" panose="020B0604020202020204" pitchFamily="34" charset="0"/>
              <a:buChar char="•"/>
            </a:pPr>
            <a:r>
              <a:rPr lang="en-US" altLang="sv-SE" dirty="0" err="1">
                <a:latin typeface="Calibri" panose="020F0502020204030204" pitchFamily="34" charset="0"/>
              </a:rPr>
              <a:t>Många</a:t>
            </a:r>
            <a:r>
              <a:rPr lang="en-US" altLang="sv-SE" dirty="0">
                <a:latin typeface="Calibri" panose="020F0502020204030204" pitchFamily="34" charset="0"/>
              </a:rPr>
              <a:t> SHE-</a:t>
            </a:r>
            <a:r>
              <a:rPr lang="en-US" altLang="sv-SE" dirty="0" err="1">
                <a:latin typeface="Calibri" panose="020F0502020204030204" pitchFamily="34" charset="0"/>
              </a:rPr>
              <a:t>initiativ</a:t>
            </a:r>
            <a:r>
              <a:rPr lang="en-US" altLang="sv-SE" dirty="0">
                <a:latin typeface="Calibri" panose="020F0502020204030204" pitchFamily="34" charset="0"/>
              </a:rPr>
              <a:t> </a:t>
            </a:r>
            <a:r>
              <a:rPr lang="en-US" altLang="sv-SE" dirty="0" err="1">
                <a:latin typeface="Calibri" panose="020F0502020204030204" pitchFamily="34" charset="0"/>
              </a:rPr>
              <a:t>startas</a:t>
            </a:r>
            <a:r>
              <a:rPr lang="en-US" altLang="sv-SE" dirty="0">
                <a:latin typeface="Calibri" panose="020F0502020204030204" pitchFamily="34" charset="0"/>
              </a:rPr>
              <a:t> med </a:t>
            </a:r>
            <a:r>
              <a:rPr lang="en-US" altLang="sv-SE" dirty="0" err="1">
                <a:latin typeface="Calibri" panose="020F0502020204030204" pitchFamily="34" charset="0"/>
              </a:rPr>
              <a:t>projektstöd</a:t>
            </a:r>
            <a:endParaRPr lang="en-US" altLang="sv-SE" dirty="0">
              <a:latin typeface="Calibri" panose="020F0502020204030204" pitchFamily="34" charset="0"/>
            </a:endParaRPr>
          </a:p>
          <a:p>
            <a:pPr>
              <a:spcBef>
                <a:spcPts val="551"/>
              </a:spcBef>
              <a:buClr>
                <a:srgbClr val="FDA023"/>
              </a:buClr>
              <a:buFont typeface="Arial" panose="020B0604020202020204" pitchFamily="34" charset="0"/>
              <a:buChar char="•"/>
            </a:pPr>
            <a:r>
              <a:rPr lang="en-US" altLang="sv-SE" dirty="0" err="1">
                <a:latin typeface="Calibri" panose="020F0502020204030204" pitchFamily="34" charset="0"/>
              </a:rPr>
              <a:t>Som</a:t>
            </a:r>
            <a:r>
              <a:rPr lang="en-US" altLang="sv-SE" dirty="0">
                <a:latin typeface="Calibri" panose="020F0502020204030204" pitchFamily="34" charset="0"/>
              </a:rPr>
              <a:t> </a:t>
            </a:r>
            <a:r>
              <a:rPr lang="en-US" altLang="sv-SE" dirty="0" err="1">
                <a:latin typeface="Calibri" panose="020F0502020204030204" pitchFamily="34" charset="0"/>
              </a:rPr>
              <a:t>projektledare</a:t>
            </a:r>
            <a:r>
              <a:rPr lang="en-US" altLang="sv-SE" dirty="0">
                <a:latin typeface="Calibri" panose="020F0502020204030204" pitchFamily="34" charset="0"/>
              </a:rPr>
              <a:t> </a:t>
            </a:r>
            <a:r>
              <a:rPr lang="en-US" altLang="sv-SE" dirty="0" err="1">
                <a:latin typeface="Calibri" panose="020F0502020204030204" pitchFamily="34" charset="0"/>
              </a:rPr>
              <a:t>efterfrågas</a:t>
            </a:r>
            <a:r>
              <a:rPr lang="en-US" altLang="sv-SE" dirty="0">
                <a:latin typeface="Calibri" panose="020F0502020204030204" pitchFamily="34" charset="0"/>
              </a:rPr>
              <a:t> </a:t>
            </a:r>
            <a:r>
              <a:rPr lang="en-US" altLang="sv-SE" dirty="0" err="1">
                <a:latin typeface="Calibri" panose="020F0502020204030204" pitchFamily="34" charset="0"/>
              </a:rPr>
              <a:t>ofta</a:t>
            </a:r>
            <a:r>
              <a:rPr lang="en-US" altLang="sv-SE" dirty="0">
                <a:latin typeface="Calibri" panose="020F0502020204030204" pitchFamily="34" charset="0"/>
              </a:rPr>
              <a:t> </a:t>
            </a:r>
            <a:r>
              <a:rPr lang="en-US" altLang="sv-SE" i="1" dirty="0" err="1">
                <a:latin typeface="Calibri" panose="020F0502020204030204" pitchFamily="34" charset="0"/>
              </a:rPr>
              <a:t>entreprenöriella</a:t>
            </a:r>
            <a:r>
              <a:rPr lang="en-US" altLang="sv-SE" dirty="0">
                <a:latin typeface="Calibri" panose="020F0502020204030204" pitchFamily="34" charset="0"/>
              </a:rPr>
              <a:t> </a:t>
            </a:r>
            <a:r>
              <a:rPr lang="en-US" altLang="sv-SE" dirty="0" err="1">
                <a:latin typeface="Calibri" panose="020F0502020204030204" pitchFamily="34" charset="0"/>
              </a:rPr>
              <a:t>egenskaper</a:t>
            </a:r>
            <a:r>
              <a:rPr lang="en-US" altLang="sv-SE" dirty="0">
                <a:latin typeface="Calibri" panose="020F0502020204030204" pitchFamily="34" charset="0"/>
              </a:rPr>
              <a:t> (</a:t>
            </a:r>
            <a:r>
              <a:rPr lang="en-US" altLang="sv-SE" dirty="0" err="1">
                <a:latin typeface="Calibri" panose="020F0502020204030204" pitchFamily="34" charset="0"/>
              </a:rPr>
              <a:t>lösningsfokus</a:t>
            </a:r>
            <a:r>
              <a:rPr lang="en-US" altLang="sv-SE" dirty="0">
                <a:latin typeface="Calibri" panose="020F0502020204030204" pitchFamily="34" charset="0"/>
              </a:rPr>
              <a:t>, </a:t>
            </a:r>
            <a:r>
              <a:rPr lang="en-US" altLang="sv-SE" dirty="0" err="1">
                <a:latin typeface="Calibri" panose="020F0502020204030204" pitchFamily="34" charset="0"/>
              </a:rPr>
              <a:t>organisationsbyggande</a:t>
            </a:r>
            <a:r>
              <a:rPr lang="en-US" altLang="sv-SE" dirty="0">
                <a:latin typeface="Calibri" panose="020F0502020204030204" pitchFamily="34" charset="0"/>
              </a:rPr>
              <a:t> etc.)</a:t>
            </a:r>
          </a:p>
        </p:txBody>
      </p:sp>
    </p:spTree>
    <p:extLst>
      <p:ext uri="{BB962C8B-B14F-4D97-AF65-F5344CB8AC3E}">
        <p14:creationId xmlns:p14="http://schemas.microsoft.com/office/powerpoint/2010/main" val="3489043613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" name="Text Box 1">
            <a:extLst>
              <a:ext uri="{FF2B5EF4-FFF2-40B4-BE49-F238E27FC236}">
                <a16:creationId xmlns:a16="http://schemas.microsoft.com/office/drawing/2014/main" id="{8F6A2A99-9EBF-2A45-A91C-4A1906C8805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81200" y="274639"/>
            <a:ext cx="76200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buClrTx/>
              <a:buFontTx/>
              <a:buNone/>
            </a:pPr>
            <a:r>
              <a:rPr lang="sv-SE" altLang="sv-SE" sz="4600">
                <a:solidFill>
                  <a:srgbClr val="465E9C"/>
                </a:solidFill>
                <a:latin typeface="Trebuchet MS" panose="020B0703020202090204" pitchFamily="34" charset="0"/>
              </a:rPr>
              <a:t>Projektbegreppets historia</a:t>
            </a:r>
          </a:p>
        </p:txBody>
      </p:sp>
      <p:sp>
        <p:nvSpPr>
          <p:cNvPr id="9218" name="Text Box 2">
            <a:extLst>
              <a:ext uri="{FF2B5EF4-FFF2-40B4-BE49-F238E27FC236}">
                <a16:creationId xmlns:a16="http://schemas.microsoft.com/office/drawing/2014/main" id="{86B3BA25-941B-814F-8150-45507D9AC77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81200" y="1836946"/>
            <a:ext cx="7772400" cy="4479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>
              <a:tabLst>
                <a:tab pos="569913" algn="l"/>
                <a:tab pos="1484313" algn="l"/>
                <a:tab pos="2398713" algn="l"/>
                <a:tab pos="3313113" algn="l"/>
                <a:tab pos="4227513" algn="l"/>
                <a:tab pos="5141913" algn="l"/>
                <a:tab pos="6056313" algn="l"/>
                <a:tab pos="6970713" algn="l"/>
                <a:tab pos="7885113" algn="l"/>
                <a:tab pos="8799513" algn="l"/>
                <a:tab pos="9713913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>
              <a:tabLst>
                <a:tab pos="569913" algn="l"/>
                <a:tab pos="1484313" algn="l"/>
                <a:tab pos="2398713" algn="l"/>
                <a:tab pos="3313113" algn="l"/>
                <a:tab pos="4227513" algn="l"/>
                <a:tab pos="5141913" algn="l"/>
                <a:tab pos="6056313" algn="l"/>
                <a:tab pos="6970713" algn="l"/>
                <a:tab pos="7885113" algn="l"/>
                <a:tab pos="8799513" algn="l"/>
                <a:tab pos="9713913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tabLst>
                <a:tab pos="569913" algn="l"/>
                <a:tab pos="1484313" algn="l"/>
                <a:tab pos="2398713" algn="l"/>
                <a:tab pos="3313113" algn="l"/>
                <a:tab pos="4227513" algn="l"/>
                <a:tab pos="5141913" algn="l"/>
                <a:tab pos="6056313" algn="l"/>
                <a:tab pos="6970713" algn="l"/>
                <a:tab pos="7885113" algn="l"/>
                <a:tab pos="8799513" algn="l"/>
                <a:tab pos="9713913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tabLst>
                <a:tab pos="569913" algn="l"/>
                <a:tab pos="1484313" algn="l"/>
                <a:tab pos="2398713" algn="l"/>
                <a:tab pos="3313113" algn="l"/>
                <a:tab pos="4227513" algn="l"/>
                <a:tab pos="5141913" algn="l"/>
                <a:tab pos="6056313" algn="l"/>
                <a:tab pos="6970713" algn="l"/>
                <a:tab pos="7885113" algn="l"/>
                <a:tab pos="8799513" algn="l"/>
                <a:tab pos="9713913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tabLst>
                <a:tab pos="569913" algn="l"/>
                <a:tab pos="1484313" algn="l"/>
                <a:tab pos="2398713" algn="l"/>
                <a:tab pos="3313113" algn="l"/>
                <a:tab pos="4227513" algn="l"/>
                <a:tab pos="5141913" algn="l"/>
                <a:tab pos="6056313" algn="l"/>
                <a:tab pos="6970713" algn="l"/>
                <a:tab pos="7885113" algn="l"/>
                <a:tab pos="8799513" algn="l"/>
                <a:tab pos="9713913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569913" algn="l"/>
                <a:tab pos="1484313" algn="l"/>
                <a:tab pos="2398713" algn="l"/>
                <a:tab pos="3313113" algn="l"/>
                <a:tab pos="4227513" algn="l"/>
                <a:tab pos="5141913" algn="l"/>
                <a:tab pos="6056313" algn="l"/>
                <a:tab pos="6970713" algn="l"/>
                <a:tab pos="7885113" algn="l"/>
                <a:tab pos="8799513" algn="l"/>
                <a:tab pos="9713913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569913" algn="l"/>
                <a:tab pos="1484313" algn="l"/>
                <a:tab pos="2398713" algn="l"/>
                <a:tab pos="3313113" algn="l"/>
                <a:tab pos="4227513" algn="l"/>
                <a:tab pos="5141913" algn="l"/>
                <a:tab pos="6056313" algn="l"/>
                <a:tab pos="6970713" algn="l"/>
                <a:tab pos="7885113" algn="l"/>
                <a:tab pos="8799513" algn="l"/>
                <a:tab pos="9713913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569913" algn="l"/>
                <a:tab pos="1484313" algn="l"/>
                <a:tab pos="2398713" algn="l"/>
                <a:tab pos="3313113" algn="l"/>
                <a:tab pos="4227513" algn="l"/>
                <a:tab pos="5141913" algn="l"/>
                <a:tab pos="6056313" algn="l"/>
                <a:tab pos="6970713" algn="l"/>
                <a:tab pos="7885113" algn="l"/>
                <a:tab pos="8799513" algn="l"/>
                <a:tab pos="9713913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569913" algn="l"/>
                <a:tab pos="1484313" algn="l"/>
                <a:tab pos="2398713" algn="l"/>
                <a:tab pos="3313113" algn="l"/>
                <a:tab pos="4227513" algn="l"/>
                <a:tab pos="5141913" algn="l"/>
                <a:tab pos="6056313" algn="l"/>
                <a:tab pos="6970713" algn="l"/>
                <a:tab pos="7885113" algn="l"/>
                <a:tab pos="8799513" algn="l"/>
                <a:tab pos="9713913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lnSpc>
                <a:spcPct val="90000"/>
              </a:lnSpc>
              <a:spcBef>
                <a:spcPts val="551"/>
              </a:spcBef>
            </a:pPr>
            <a:r>
              <a:rPr lang="sv-SE" altLang="sv-SE" sz="2200" b="1" dirty="0">
                <a:latin typeface="Trebuchet MS" panose="020B0703020202090204" pitchFamily="34" charset="0"/>
              </a:rPr>
              <a:t>BAKGRUND – samhällsförändring under 1900-t andra hälft</a:t>
            </a:r>
          </a:p>
          <a:p>
            <a:pPr>
              <a:lnSpc>
                <a:spcPct val="90000"/>
              </a:lnSpc>
              <a:spcBef>
                <a:spcPts val="551"/>
              </a:spcBef>
              <a:buClr>
                <a:srgbClr val="FDA023"/>
              </a:buClr>
              <a:buFont typeface="Arial" panose="020B0604020202020204" pitchFamily="34" charset="0"/>
              <a:buChar char="•"/>
            </a:pPr>
            <a:r>
              <a:rPr lang="sv-SE" altLang="sv-SE" sz="2200" dirty="0">
                <a:latin typeface="Trebuchet MS" panose="020B0703020202090204" pitchFamily="34" charset="0"/>
              </a:rPr>
              <a:t> ’Efterkrigstiden’ (c. 1945-1973) stark ekonomisk tillväxt - växande offentlig sektor – sedan akut ekonomisk kris</a:t>
            </a:r>
          </a:p>
          <a:p>
            <a:pPr>
              <a:lnSpc>
                <a:spcPct val="90000"/>
              </a:lnSpc>
              <a:spcBef>
                <a:spcPts val="551"/>
              </a:spcBef>
              <a:buClr>
                <a:srgbClr val="FDA023"/>
              </a:buClr>
              <a:buFont typeface="Arial" panose="020B0604020202020204" pitchFamily="34" charset="0"/>
              <a:buChar char="•"/>
            </a:pPr>
            <a:r>
              <a:rPr lang="sv-SE" altLang="sv-SE" sz="2200" dirty="0">
                <a:latin typeface="Trebuchet MS" panose="020B0703020202090204" pitchFamily="34" charset="0"/>
              </a:rPr>
              <a:t> Stora offentliga underskott (80-90-talen)</a:t>
            </a:r>
          </a:p>
          <a:p>
            <a:pPr>
              <a:lnSpc>
                <a:spcPct val="90000"/>
              </a:lnSpc>
              <a:spcBef>
                <a:spcPts val="551"/>
              </a:spcBef>
              <a:buClr>
                <a:srgbClr val="FDA023"/>
              </a:buClr>
              <a:buFont typeface="Arial" panose="020B0604020202020204" pitchFamily="34" charset="0"/>
              <a:buChar char="•"/>
            </a:pPr>
            <a:r>
              <a:rPr lang="sv-SE" altLang="sv-SE" sz="2200" dirty="0">
                <a:latin typeface="Trebuchet MS" panose="020B0703020202090204" pitchFamily="34" charset="0"/>
              </a:rPr>
              <a:t> </a:t>
            </a:r>
            <a:r>
              <a:rPr lang="sv-SE" altLang="sv-SE" sz="2200" i="1" dirty="0">
                <a:latin typeface="Trebuchet MS" panose="020B0703020202090204" pitchFamily="34" charset="0"/>
              </a:rPr>
              <a:t>New Public Management </a:t>
            </a:r>
            <a:r>
              <a:rPr lang="sv-SE" altLang="sv-SE" sz="2200" dirty="0">
                <a:latin typeface="Trebuchet MS" panose="020B0703020202090204" pitchFamily="34" charset="0"/>
              </a:rPr>
              <a:t>(Thatcher/Nyliberalism)</a:t>
            </a:r>
          </a:p>
          <a:p>
            <a:pPr>
              <a:lnSpc>
                <a:spcPct val="90000"/>
              </a:lnSpc>
              <a:spcBef>
                <a:spcPts val="551"/>
              </a:spcBef>
              <a:buClr>
                <a:srgbClr val="FDA023"/>
              </a:buClr>
              <a:buFont typeface="Arial" panose="020B0604020202020204" pitchFamily="34" charset="0"/>
              <a:buChar char="•"/>
            </a:pPr>
            <a:r>
              <a:rPr lang="sv-SE" altLang="sv-SE" sz="2200" dirty="0">
                <a:latin typeface="Trebuchet MS" panose="020B0703020202090204" pitchFamily="34" charset="0"/>
              </a:rPr>
              <a:t> Offentlig sektor: mer ’kundorienterad’ (beställare-</a:t>
            </a:r>
            <a:r>
              <a:rPr lang="sv-SE" altLang="sv-SE" sz="2200" dirty="0" err="1">
                <a:latin typeface="Trebuchet MS" panose="020B0703020202090204" pitchFamily="34" charset="0"/>
              </a:rPr>
              <a:t>utföraremodeller</a:t>
            </a:r>
            <a:r>
              <a:rPr lang="sv-SE" altLang="sv-SE" sz="2200" dirty="0">
                <a:latin typeface="Trebuchet MS" panose="020B0703020202090204" pitchFamily="34" charset="0"/>
              </a:rPr>
              <a:t>); hitta lösningar från näringslivet </a:t>
            </a:r>
            <a:r>
              <a:rPr lang="en-US" altLang="sv-SE" sz="2200" dirty="0">
                <a:latin typeface="Trebuchet MS" panose="020B0703020202090204" pitchFamily="34" charset="0"/>
              </a:rPr>
              <a:t>–</a:t>
            </a:r>
            <a:r>
              <a:rPr lang="sv-SE" altLang="sv-SE" sz="2200" dirty="0">
                <a:latin typeface="Trebuchet MS" panose="020B0703020202090204" pitchFamily="34" charset="0"/>
              </a:rPr>
              <a:t> som per definition var </a:t>
            </a:r>
            <a:r>
              <a:rPr lang="ja-JP" altLang="sv-SE" sz="2200">
                <a:latin typeface="Trebuchet MS" panose="020B0703020202090204" pitchFamily="34" charset="0"/>
              </a:rPr>
              <a:t>”</a:t>
            </a:r>
            <a:r>
              <a:rPr lang="sv-SE" altLang="sv-SE" sz="2200" dirty="0">
                <a:latin typeface="Trebuchet MS" panose="020B0703020202090204" pitchFamily="34" charset="0"/>
              </a:rPr>
              <a:t>bättre</a:t>
            </a:r>
            <a:r>
              <a:rPr lang="ja-JP" altLang="sv-SE" sz="2200">
                <a:latin typeface="Trebuchet MS" panose="020B0703020202090204" pitchFamily="34" charset="0"/>
              </a:rPr>
              <a:t>”</a:t>
            </a:r>
          </a:p>
          <a:p>
            <a:pPr>
              <a:lnSpc>
                <a:spcPct val="90000"/>
              </a:lnSpc>
              <a:spcBef>
                <a:spcPts val="551"/>
              </a:spcBef>
              <a:buClr>
                <a:srgbClr val="FDA023"/>
              </a:buClr>
              <a:buFont typeface="Arial" panose="020B0604020202020204" pitchFamily="34" charset="0"/>
              <a:buChar char="•"/>
            </a:pPr>
            <a:r>
              <a:rPr lang="sv-SE" altLang="sv-SE" sz="2200" dirty="0">
                <a:latin typeface="Trebuchet MS" panose="020B0703020202090204" pitchFamily="34" charset="0"/>
              </a:rPr>
              <a:t> Bygger på rationell, industriell logik </a:t>
            </a:r>
            <a:r>
              <a:rPr lang="en-US" altLang="sv-SE" sz="2200" dirty="0">
                <a:latin typeface="Trebuchet MS" panose="020B0703020202090204" pitchFamily="34" charset="0"/>
              </a:rPr>
              <a:t>–</a:t>
            </a:r>
            <a:r>
              <a:rPr lang="sv-SE" altLang="sv-SE" sz="2200" dirty="0">
                <a:latin typeface="Trebuchet MS" panose="020B0703020202090204" pitchFamily="34" charset="0"/>
              </a:rPr>
              <a:t> även </a:t>
            </a:r>
            <a:r>
              <a:rPr lang="ja-JP" altLang="sv-SE" sz="2200">
                <a:latin typeface="Trebuchet MS" panose="020B0703020202090204" pitchFamily="34" charset="0"/>
              </a:rPr>
              <a:t>’</a:t>
            </a:r>
            <a:r>
              <a:rPr lang="sv-SE" altLang="sv-SE" sz="2200" dirty="0">
                <a:latin typeface="Trebuchet MS" panose="020B0703020202090204" pitchFamily="34" charset="0"/>
              </a:rPr>
              <a:t>outsourcing</a:t>
            </a:r>
            <a:r>
              <a:rPr lang="ja-JP" altLang="sv-SE" sz="2200">
                <a:latin typeface="Trebuchet MS" panose="020B0703020202090204" pitchFamily="34" charset="0"/>
              </a:rPr>
              <a:t>’</a:t>
            </a:r>
            <a:r>
              <a:rPr lang="sv-SE" altLang="sv-SE" sz="2200" dirty="0">
                <a:latin typeface="Trebuchet MS" panose="020B0703020202090204" pitchFamily="34" charset="0"/>
              </a:rPr>
              <a:t> - offentliga uppgifter utförs av andra organisationer mot ersättning</a:t>
            </a:r>
          </a:p>
        </p:txBody>
      </p:sp>
    </p:spTree>
    <p:extLst>
      <p:ext uri="{BB962C8B-B14F-4D97-AF65-F5344CB8AC3E}">
        <p14:creationId xmlns:p14="http://schemas.microsoft.com/office/powerpoint/2010/main" val="3487686766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3" name="Text Box 1">
            <a:extLst>
              <a:ext uri="{FF2B5EF4-FFF2-40B4-BE49-F238E27FC236}">
                <a16:creationId xmlns:a16="http://schemas.microsoft.com/office/drawing/2014/main" id="{6FAE943B-DFD9-6C48-A81F-5F10FA0843A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81200" y="274639"/>
            <a:ext cx="76200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buClrTx/>
              <a:buFontTx/>
              <a:buNone/>
            </a:pPr>
            <a:r>
              <a:rPr lang="sv-SE" altLang="sv-SE" sz="4600">
                <a:solidFill>
                  <a:srgbClr val="465E9C"/>
                </a:solidFill>
                <a:latin typeface="Trebuchet MS" panose="020B0703020202090204" pitchFamily="34" charset="0"/>
              </a:rPr>
              <a:t>Projektbegreppets historia</a:t>
            </a:r>
          </a:p>
        </p:txBody>
      </p:sp>
      <p:sp>
        <p:nvSpPr>
          <p:cNvPr id="8194" name="Text Box 2">
            <a:extLst>
              <a:ext uri="{FF2B5EF4-FFF2-40B4-BE49-F238E27FC236}">
                <a16:creationId xmlns:a16="http://schemas.microsoft.com/office/drawing/2014/main" id="{C6229A15-92E3-C74A-AEF6-D5388A8B53E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81200" y="1600200"/>
            <a:ext cx="7620000" cy="480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 marL="341313" indent="-228600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ts val="600"/>
              </a:spcBef>
              <a:buClr>
                <a:srgbClr val="FDA023"/>
              </a:buClr>
              <a:buFont typeface="Arial" panose="020B0604020202020204" pitchFamily="34" charset="0"/>
              <a:buChar char="•"/>
            </a:pPr>
            <a:r>
              <a:rPr lang="sv-SE" altLang="sv-SE" dirty="0">
                <a:latin typeface="Trebuchet MS" panose="020B0703020202090204" pitchFamily="34" charset="0"/>
              </a:rPr>
              <a:t>Från latinets </a:t>
            </a:r>
            <a:r>
              <a:rPr lang="ja-JP" altLang="sv-SE">
                <a:latin typeface="Trebuchet MS" panose="020B0703020202090204" pitchFamily="34" charset="0"/>
              </a:rPr>
              <a:t>’</a:t>
            </a:r>
            <a:r>
              <a:rPr lang="sv-SE" altLang="sv-SE" dirty="0" err="1">
                <a:latin typeface="Trebuchet MS" panose="020B0703020202090204" pitchFamily="34" charset="0"/>
              </a:rPr>
              <a:t>projicere</a:t>
            </a:r>
            <a:r>
              <a:rPr lang="ja-JP" altLang="sv-SE">
                <a:latin typeface="Trebuchet MS" panose="020B0703020202090204" pitchFamily="34" charset="0"/>
              </a:rPr>
              <a:t>’</a:t>
            </a:r>
            <a:r>
              <a:rPr lang="sv-SE" altLang="sv-SE" dirty="0">
                <a:latin typeface="Trebuchet MS" panose="020B0703020202090204" pitchFamily="34" charset="0"/>
              </a:rPr>
              <a:t> - kasta fram</a:t>
            </a:r>
          </a:p>
          <a:p>
            <a:pPr>
              <a:spcBef>
                <a:spcPts val="600"/>
              </a:spcBef>
              <a:buClr>
                <a:srgbClr val="FDA023"/>
              </a:buClr>
              <a:buFont typeface="Arial" panose="020B0604020202020204" pitchFamily="34" charset="0"/>
              <a:buChar char="•"/>
            </a:pPr>
            <a:r>
              <a:rPr lang="sv-SE" altLang="sv-SE" dirty="0">
                <a:latin typeface="Trebuchet MS" panose="020B0703020202090204" pitchFamily="34" charset="0"/>
              </a:rPr>
              <a:t>I </a:t>
            </a:r>
            <a:r>
              <a:rPr lang="sv-SE" altLang="sv-SE" dirty="0" err="1">
                <a:latin typeface="Trebuchet MS" panose="020B0703020202090204" pitchFamily="34" charset="0"/>
              </a:rPr>
              <a:t>projektbegreppet</a:t>
            </a:r>
            <a:r>
              <a:rPr lang="sv-SE" altLang="sv-SE" dirty="0">
                <a:latin typeface="Trebuchet MS" panose="020B0703020202090204" pitchFamily="34" charset="0"/>
              </a:rPr>
              <a:t> - att skapa, att förändra</a:t>
            </a:r>
          </a:p>
          <a:p>
            <a:pPr marL="342891" indent="-227008">
              <a:spcBef>
                <a:spcPts val="600"/>
              </a:spcBef>
            </a:pPr>
            <a:r>
              <a:rPr lang="sv-SE" altLang="sv-SE" b="1" dirty="0">
                <a:latin typeface="Trebuchet MS" panose="020B0703020202090204" pitchFamily="34" charset="0"/>
              </a:rPr>
              <a:t>Industriell utveckling</a:t>
            </a:r>
            <a:r>
              <a:rPr lang="sv-SE" altLang="sv-SE" dirty="0">
                <a:latin typeface="Trebuchet MS" panose="020B0703020202090204" pitchFamily="34" charset="0"/>
              </a:rPr>
              <a:t> – ( fr sena 1800-talet) </a:t>
            </a:r>
          </a:p>
          <a:p>
            <a:pPr>
              <a:spcBef>
                <a:spcPts val="600"/>
              </a:spcBef>
              <a:buClr>
                <a:srgbClr val="FDA023"/>
              </a:buClr>
              <a:buFont typeface="Arial" panose="020B0604020202020204" pitchFamily="34" charset="0"/>
              <a:buChar char="•"/>
            </a:pPr>
            <a:r>
              <a:rPr lang="sv-SE" altLang="sv-SE" dirty="0">
                <a:latin typeface="Trebuchet MS" panose="020B0703020202090204" pitchFamily="34" charset="0"/>
              </a:rPr>
              <a:t>Allt mer tankar om verksamhetsorganisering</a:t>
            </a:r>
          </a:p>
          <a:p>
            <a:pPr>
              <a:spcBef>
                <a:spcPts val="600"/>
              </a:spcBef>
              <a:buClr>
                <a:srgbClr val="FDA023"/>
              </a:buClr>
              <a:buFont typeface="Arial" panose="020B0604020202020204" pitchFamily="34" charset="0"/>
              <a:buChar char="•"/>
            </a:pPr>
            <a:r>
              <a:rPr lang="sv-SE" altLang="sv-SE" dirty="0">
                <a:latin typeface="Trebuchet MS" panose="020B0703020202090204" pitchFamily="34" charset="0"/>
              </a:rPr>
              <a:t>Storskalighet, </a:t>
            </a:r>
            <a:r>
              <a:rPr lang="ja-JP" altLang="sv-SE">
                <a:latin typeface="Trebuchet MS" panose="020B0703020202090204" pitchFamily="34" charset="0"/>
              </a:rPr>
              <a:t>’</a:t>
            </a:r>
            <a:r>
              <a:rPr lang="sv-SE" altLang="sv-SE" dirty="0">
                <a:latin typeface="Trebuchet MS" panose="020B0703020202090204" pitchFamily="34" charset="0"/>
              </a:rPr>
              <a:t>löpande band</a:t>
            </a:r>
            <a:r>
              <a:rPr lang="ja-JP" altLang="sv-SE">
                <a:latin typeface="Trebuchet MS" panose="020B0703020202090204" pitchFamily="34" charset="0"/>
              </a:rPr>
              <a:t>’</a:t>
            </a:r>
            <a:r>
              <a:rPr lang="sv-SE" altLang="sv-SE" dirty="0">
                <a:latin typeface="Trebuchet MS" panose="020B0703020202090204" pitchFamily="34" charset="0"/>
              </a:rPr>
              <a:t> (Taylorism)</a:t>
            </a:r>
          </a:p>
          <a:p>
            <a:pPr>
              <a:spcBef>
                <a:spcPts val="600"/>
              </a:spcBef>
              <a:buClr>
                <a:srgbClr val="FDA023"/>
              </a:buClr>
              <a:buFont typeface="Arial" panose="020B0604020202020204" pitchFamily="34" charset="0"/>
              <a:buChar char="•"/>
            </a:pPr>
            <a:r>
              <a:rPr lang="sv-SE" altLang="sv-SE" dirty="0">
                <a:latin typeface="Trebuchet MS" panose="020B0703020202090204" pitchFamily="34" charset="0"/>
              </a:rPr>
              <a:t>1930-talet - förändring, rationalisering</a:t>
            </a:r>
          </a:p>
          <a:p>
            <a:pPr>
              <a:spcBef>
                <a:spcPts val="600"/>
              </a:spcBef>
              <a:buClr>
                <a:srgbClr val="FDA023"/>
              </a:buClr>
              <a:buFont typeface="Arial" panose="020B0604020202020204" pitchFamily="34" charset="0"/>
              <a:buChar char="•"/>
            </a:pPr>
            <a:r>
              <a:rPr lang="sv-SE" altLang="sv-SE" dirty="0">
                <a:latin typeface="Trebuchet MS" panose="020B0703020202090204" pitchFamily="34" charset="0"/>
              </a:rPr>
              <a:t>WWII - nya lösningar (’Det militärindustriella komplexet’)</a:t>
            </a:r>
          </a:p>
          <a:p>
            <a:pPr>
              <a:spcBef>
                <a:spcPts val="600"/>
              </a:spcBef>
              <a:buClr>
                <a:srgbClr val="FDA023"/>
              </a:buClr>
              <a:buFont typeface="Arial" panose="020B0604020202020204" pitchFamily="34" charset="0"/>
              <a:buChar char="•"/>
            </a:pPr>
            <a:r>
              <a:rPr lang="sv-SE" altLang="sv-SE" dirty="0">
                <a:latin typeface="Trebuchet MS" panose="020B0703020202090204" pitchFamily="34" charset="0"/>
              </a:rPr>
              <a:t>1960-80 Industriella utvecklingsprojekt (ofta samverkan stat-näringsliv)</a:t>
            </a:r>
          </a:p>
          <a:p>
            <a:pPr>
              <a:spcBef>
                <a:spcPts val="600"/>
              </a:spcBef>
              <a:buClr>
                <a:srgbClr val="FDA023"/>
              </a:buClr>
              <a:buFont typeface="Arial" panose="020B0604020202020204" pitchFamily="34" charset="0"/>
              <a:buChar char="•"/>
            </a:pPr>
            <a:r>
              <a:rPr lang="sv-SE" altLang="sv-SE" dirty="0">
                <a:latin typeface="Trebuchet MS" panose="020B0703020202090204" pitchFamily="34" charset="0"/>
              </a:rPr>
              <a:t>Idag – inom alla sektorer</a:t>
            </a:r>
          </a:p>
        </p:txBody>
      </p:sp>
    </p:spTree>
    <p:extLst>
      <p:ext uri="{BB962C8B-B14F-4D97-AF65-F5344CB8AC3E}">
        <p14:creationId xmlns:p14="http://schemas.microsoft.com/office/powerpoint/2010/main" val="4272514663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Text Box 1">
            <a:extLst>
              <a:ext uri="{FF2B5EF4-FFF2-40B4-BE49-F238E27FC236}">
                <a16:creationId xmlns:a16="http://schemas.microsoft.com/office/drawing/2014/main" id="{3B862E90-0165-8541-885A-315BD57441A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05555" y="815328"/>
            <a:ext cx="76200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buClrTx/>
              <a:buFontTx/>
              <a:buNone/>
            </a:pPr>
            <a:r>
              <a:rPr lang="sv-SE" altLang="sv-SE" sz="4100" dirty="0">
                <a:solidFill>
                  <a:srgbClr val="465E9C"/>
                </a:solidFill>
                <a:latin typeface="Trebuchet MS" panose="020B0703020202090204" pitchFamily="34" charset="0"/>
              </a:rPr>
              <a:t>Svårigheter och hinder för att arbeta i projektform</a:t>
            </a:r>
          </a:p>
        </p:txBody>
      </p:sp>
      <p:sp>
        <p:nvSpPr>
          <p:cNvPr id="10242" name="Text Box 2">
            <a:extLst>
              <a:ext uri="{FF2B5EF4-FFF2-40B4-BE49-F238E27FC236}">
                <a16:creationId xmlns:a16="http://schemas.microsoft.com/office/drawing/2014/main" id="{7D2E8142-0D82-084A-A02D-80B7E5C7F73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43377" y="2572909"/>
            <a:ext cx="8270681" cy="19374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 marL="341313" indent="-228600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ts val="551"/>
              </a:spcBef>
              <a:buClr>
                <a:srgbClr val="FDA023"/>
              </a:buClr>
              <a:buFont typeface="Arial" panose="020B0604020202020204" pitchFamily="34" charset="0"/>
              <a:buChar char="•"/>
            </a:pPr>
            <a:r>
              <a:rPr lang="sv-SE" altLang="sv-SE" sz="2200" dirty="0">
                <a:latin typeface="Trebuchet MS" panose="020B0703020202090204" pitchFamily="34" charset="0"/>
              </a:rPr>
              <a:t>Långsiktighet svårt eftersom projekt är avgränsade i tid</a:t>
            </a:r>
          </a:p>
          <a:p>
            <a:pPr>
              <a:spcBef>
                <a:spcPts val="551"/>
              </a:spcBef>
              <a:buClr>
                <a:srgbClr val="FDA023"/>
              </a:buClr>
              <a:buFont typeface="Arial" panose="020B0604020202020204" pitchFamily="34" charset="0"/>
              <a:buChar char="•"/>
            </a:pPr>
            <a:r>
              <a:rPr lang="sv-SE" altLang="sv-SE" sz="2200" dirty="0">
                <a:latin typeface="Trebuchet MS" panose="020B0703020202090204" pitchFamily="34" charset="0"/>
              </a:rPr>
              <a:t>Stora arbetsinsatser (uppfinna hjulet varje gång…), skapa nya strukturer och rutiner i varje nytt projekt</a:t>
            </a:r>
          </a:p>
          <a:p>
            <a:pPr>
              <a:spcBef>
                <a:spcPts val="551"/>
              </a:spcBef>
              <a:buClr>
                <a:srgbClr val="FDA023"/>
              </a:buClr>
              <a:buFont typeface="Arial" panose="020B0604020202020204" pitchFamily="34" charset="0"/>
              <a:buChar char="•"/>
            </a:pPr>
            <a:r>
              <a:rPr lang="sv-SE" altLang="sv-SE" sz="2200" dirty="0">
                <a:latin typeface="Trebuchet MS" panose="020B0703020202090204" pitchFamily="34" charset="0"/>
              </a:rPr>
              <a:t>Överföra projektresultat till kontinuerlig verksamhet</a:t>
            </a:r>
          </a:p>
        </p:txBody>
      </p:sp>
    </p:spTree>
    <p:extLst>
      <p:ext uri="{BB962C8B-B14F-4D97-AF65-F5344CB8AC3E}">
        <p14:creationId xmlns:p14="http://schemas.microsoft.com/office/powerpoint/2010/main" val="1418078936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628</Words>
  <Application>Microsoft Macintosh PowerPoint</Application>
  <PresentationFormat>Bredbild</PresentationFormat>
  <Paragraphs>116</Paragraphs>
  <Slides>18</Slides>
  <Notes>15</Notes>
  <HiddenSlides>0</HiddenSlides>
  <MMClips>0</MMClips>
  <ScaleCrop>false</ScaleCrop>
  <HeadingPairs>
    <vt:vector size="6" baseType="variant">
      <vt:variant>
        <vt:lpstr>Använt teckensnitt</vt:lpstr>
      </vt:variant>
      <vt:variant>
        <vt:i4>6</vt:i4>
      </vt:variant>
      <vt:variant>
        <vt:lpstr>Tema</vt:lpstr>
      </vt:variant>
      <vt:variant>
        <vt:i4>1</vt:i4>
      </vt:variant>
      <vt:variant>
        <vt:lpstr>Bildrubriker</vt:lpstr>
      </vt:variant>
      <vt:variant>
        <vt:i4>18</vt:i4>
      </vt:variant>
    </vt:vector>
  </HeadingPairs>
  <TitlesOfParts>
    <vt:vector size="25" baseType="lpstr">
      <vt:lpstr>Arial</vt:lpstr>
      <vt:lpstr>Calibri</vt:lpstr>
      <vt:lpstr>Calibri Light</vt:lpstr>
      <vt:lpstr>Cambria</vt:lpstr>
      <vt:lpstr>Times New Roman</vt:lpstr>
      <vt:lpstr>Trebuchet MS</vt:lpstr>
      <vt:lpstr>Office-tema</vt:lpstr>
      <vt:lpstr>Introduktion till projektledning</vt:lpstr>
      <vt:lpstr>”Projekt”?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Att leda projekt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Introduktion till projektledning</dc:title>
  <dc:creator>Fredrik Björk</dc:creator>
  <cp:lastModifiedBy>Fredrik Björk</cp:lastModifiedBy>
  <cp:revision>1</cp:revision>
  <dcterms:created xsi:type="dcterms:W3CDTF">2022-09-05T13:34:36Z</dcterms:created>
  <dcterms:modified xsi:type="dcterms:W3CDTF">2022-09-05T13:35:42Z</dcterms:modified>
</cp:coreProperties>
</file>