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1"/>
  </p:notesMasterIdLst>
  <p:sldIdLst>
    <p:sldId id="256" r:id="rId2"/>
    <p:sldId id="325" r:id="rId3"/>
    <p:sldId id="314" r:id="rId4"/>
    <p:sldId id="315" r:id="rId5"/>
    <p:sldId id="317" r:id="rId6"/>
    <p:sldId id="316" r:id="rId7"/>
    <p:sldId id="318" r:id="rId8"/>
    <p:sldId id="327" r:id="rId9"/>
    <p:sldId id="319" r:id="rId10"/>
    <p:sldId id="326" r:id="rId11"/>
    <p:sldId id="324" r:id="rId12"/>
    <p:sldId id="328" r:id="rId13"/>
    <p:sldId id="321" r:id="rId14"/>
    <p:sldId id="320" r:id="rId15"/>
    <p:sldId id="322" r:id="rId16"/>
    <p:sldId id="330" r:id="rId17"/>
    <p:sldId id="280" r:id="rId18"/>
    <p:sldId id="299" r:id="rId19"/>
    <p:sldId id="331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48"/>
    <p:restoredTop sz="96234"/>
  </p:normalViewPr>
  <p:slideViewPr>
    <p:cSldViewPr snapToGrid="0">
      <p:cViewPr varScale="1">
        <p:scale>
          <a:sx n="112" d="100"/>
          <a:sy n="112" d="100"/>
        </p:scale>
        <p:origin x="73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E42075-5B3B-F64E-B4F8-83986DB722A9}" type="datetimeFigureOut">
              <a:rPr lang="sv-SE" smtClean="0"/>
              <a:t>2022-09-27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5F6771-7D98-964C-ADFB-3455B8DBE19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55646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>
            <a:extLst>
              <a:ext uri="{FF2B5EF4-FFF2-40B4-BE49-F238E27FC236}">
                <a16:creationId xmlns:a16="http://schemas.microsoft.com/office/drawing/2014/main" id="{DB448256-A61B-584F-9D39-2F62494C00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287E316-E30D-7D4C-B8A3-C22897D6FC6C}" type="slidenum">
              <a:rPr lang="sv-SE" altLang="sv-SE" sz="1200"/>
              <a:pPr eaLnBrk="1" hangingPunct="1"/>
              <a:t>18</a:t>
            </a:fld>
            <a:endParaRPr lang="sv-SE" altLang="sv-SE" sz="1200"/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523A8E8D-B1B6-434E-99D6-B8483540A4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1C93A5CC-1D69-8547-9A09-C66A3F21A3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sv-SE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15271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9/27/22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ch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eskriv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 för 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t eller fals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9/27/22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9/27/22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9/27/22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DCD129-83E7-4C01-A196-8A6429644C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Intressenter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4D346377-837E-B421-9D99-A903E6A76EA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Fredrik Björk</a:t>
            </a:r>
          </a:p>
        </p:txBody>
      </p:sp>
    </p:spTree>
    <p:extLst>
      <p:ext uri="{BB962C8B-B14F-4D97-AF65-F5344CB8AC3E}">
        <p14:creationId xmlns:p14="http://schemas.microsoft.com/office/powerpoint/2010/main" val="20626483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>
            <a:extLst>
              <a:ext uri="{FF2B5EF4-FFF2-40B4-BE49-F238E27FC236}">
                <a16:creationId xmlns:a16="http://schemas.microsoft.com/office/drawing/2014/main" id="{CFEF1747-D6D7-D34E-8511-43ACCE8F1C3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775618" y="562568"/>
            <a:ext cx="8640763" cy="1143000"/>
          </a:xfrm>
        </p:spPr>
        <p:txBody>
          <a:bodyPr/>
          <a:lstStyle/>
          <a:p>
            <a:r>
              <a:rPr lang="sv-SE" altLang="sv-SE" dirty="0">
                <a:ea typeface="ＭＳ Ｐゴシック" panose="020B0600070205080204" pitchFamily="34" charset="-128"/>
              </a:rPr>
              <a:t>Exempel på intressenter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1BF0D8A9-7680-7F4D-B2FB-29EFD7C3E6B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913797" y="1889457"/>
            <a:ext cx="7162800" cy="4114800"/>
          </a:xfrm>
        </p:spPr>
        <p:txBody>
          <a:bodyPr>
            <a:normAutofit/>
          </a:bodyPr>
          <a:lstStyle/>
          <a:p>
            <a:r>
              <a:rPr lang="sv-SE" altLang="sv-SE" dirty="0">
                <a:ea typeface="ＭＳ Ｐゴシック" panose="020B0600070205080204" pitchFamily="34" charset="-128"/>
              </a:rPr>
              <a:t>Projektägare</a:t>
            </a:r>
          </a:p>
          <a:p>
            <a:r>
              <a:rPr lang="sv-SE" altLang="sv-SE" dirty="0">
                <a:ea typeface="ＭＳ Ｐゴシック" panose="020B0600070205080204" pitchFamily="34" charset="-128"/>
              </a:rPr>
              <a:t>Konkurrenter</a:t>
            </a:r>
          </a:p>
          <a:p>
            <a:r>
              <a:rPr lang="sv-SE" altLang="sv-SE" dirty="0">
                <a:ea typeface="ＭＳ Ｐゴシック" panose="020B0600070205080204" pitchFamily="34" charset="-128"/>
              </a:rPr>
              <a:t>Samarbetspartners</a:t>
            </a:r>
          </a:p>
          <a:p>
            <a:r>
              <a:rPr lang="sv-SE" altLang="sv-SE" dirty="0">
                <a:ea typeface="ＭＳ Ｐゴシック" panose="020B0600070205080204" pitchFamily="34" charset="-128"/>
              </a:rPr>
              <a:t>Myndigheter</a:t>
            </a:r>
          </a:p>
          <a:p>
            <a:r>
              <a:rPr lang="sv-SE" altLang="sv-SE" dirty="0">
                <a:ea typeface="ＭＳ Ｐゴシック" panose="020B0600070205080204" pitchFamily="34" charset="-128"/>
              </a:rPr>
              <a:t>Leverantörer</a:t>
            </a:r>
          </a:p>
          <a:p>
            <a:r>
              <a:rPr lang="sv-SE" altLang="sv-SE" dirty="0">
                <a:ea typeface="ＭＳ Ｐゴシック" panose="020B0600070205080204" pitchFamily="34" charset="-128"/>
              </a:rPr>
              <a:t>Kunder/beställare/uppdragsgivare/finansiärer</a:t>
            </a:r>
          </a:p>
          <a:p>
            <a:r>
              <a:rPr lang="sv-SE" altLang="sv-SE" dirty="0">
                <a:ea typeface="ＭＳ Ｐゴシック" panose="020B0600070205080204" pitchFamily="34" charset="-128"/>
              </a:rPr>
              <a:t>Leverantörer</a:t>
            </a:r>
          </a:p>
          <a:p>
            <a:r>
              <a:rPr lang="sv-SE" altLang="sv-SE" dirty="0">
                <a:ea typeface="ＭＳ Ｐゴシック" panose="020B0600070205080204" pitchFamily="34" charset="-128"/>
              </a:rPr>
              <a:t>Brukare</a:t>
            </a:r>
          </a:p>
        </p:txBody>
      </p:sp>
    </p:spTree>
    <p:extLst>
      <p:ext uri="{BB962C8B-B14F-4D97-AF65-F5344CB8AC3E}">
        <p14:creationId xmlns:p14="http://schemas.microsoft.com/office/powerpoint/2010/main" val="2716503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>
            <a:extLst>
              <a:ext uri="{FF2B5EF4-FFF2-40B4-BE49-F238E27FC236}">
                <a16:creationId xmlns:a16="http://schemas.microsoft.com/office/drawing/2014/main" id="{31C00ABB-5C73-1046-B4A9-82D87D2E0A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38763" y="351184"/>
            <a:ext cx="8640000" cy="1143000"/>
          </a:xfrm>
        </p:spPr>
        <p:txBody>
          <a:bodyPr/>
          <a:lstStyle/>
          <a:p>
            <a:r>
              <a:rPr lang="sv-SE" altLang="sv-SE" dirty="0">
                <a:ea typeface="ＭＳ Ｐゴシック" panose="020B0600070205080204" pitchFamily="34" charset="-128"/>
              </a:rPr>
              <a:t>Brukar-/kund-/användarmedverkan</a:t>
            </a:r>
          </a:p>
        </p:txBody>
      </p:sp>
      <p:sp>
        <p:nvSpPr>
          <p:cNvPr id="26626" name="Rectangle 3">
            <a:extLst>
              <a:ext uri="{FF2B5EF4-FFF2-40B4-BE49-F238E27FC236}">
                <a16:creationId xmlns:a16="http://schemas.microsoft.com/office/drawing/2014/main" id="{168728D3-0308-2E42-930B-62134B6108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17908" y="1877613"/>
            <a:ext cx="7721600" cy="4525963"/>
          </a:xfrm>
        </p:spPr>
        <p:txBody>
          <a:bodyPr>
            <a:normAutofit/>
          </a:bodyPr>
          <a:lstStyle/>
          <a:p>
            <a:pPr marL="609585" indent="-609585"/>
            <a:r>
              <a:rPr lang="sv-SE" altLang="sv-SE" sz="2000" dirty="0">
                <a:ea typeface="ＭＳ Ｐゴシック" panose="020B0600070205080204" pitchFamily="34" charset="-128"/>
              </a:rPr>
              <a:t>Kan vara en viktig framgångsfaktor </a:t>
            </a:r>
          </a:p>
          <a:p>
            <a:pPr marL="609585" indent="-609585"/>
            <a:endParaRPr lang="sv-SE" altLang="sv-SE" sz="2000" dirty="0">
              <a:ea typeface="ＭＳ Ｐゴシック" panose="020B0600070205080204" pitchFamily="34" charset="-128"/>
            </a:endParaRPr>
          </a:p>
          <a:p>
            <a:pPr marL="609585" indent="-609585"/>
            <a:r>
              <a:rPr lang="sv-SE" altLang="sv-SE" sz="2000" dirty="0">
                <a:ea typeface="ＭＳ Ｐゴシック" panose="020B0600070205080204" pitchFamily="34" charset="-128"/>
              </a:rPr>
              <a:t>Vilka är brukarna?</a:t>
            </a:r>
          </a:p>
          <a:p>
            <a:pPr marL="609585" indent="-609585"/>
            <a:r>
              <a:rPr lang="sv-SE" altLang="sv-SE" sz="2000" dirty="0">
                <a:ea typeface="ＭＳ Ｐゴシック" panose="020B0600070205080204" pitchFamily="34" charset="-128"/>
              </a:rPr>
              <a:t>Hur kan brukarna involveras?</a:t>
            </a:r>
          </a:p>
          <a:p>
            <a:pPr marL="609585" indent="-609585"/>
            <a:r>
              <a:rPr lang="sv-SE" altLang="sv-SE" sz="2000" dirty="0">
                <a:ea typeface="ＭＳ Ｐゴシック" panose="020B0600070205080204" pitchFamily="34" charset="-128"/>
              </a:rPr>
              <a:t>Vad är lämplig nivå av brukarmedverkan?</a:t>
            </a:r>
          </a:p>
          <a:p>
            <a:pPr marL="609585" indent="-609585"/>
            <a:r>
              <a:rPr lang="sv-SE" altLang="sv-SE" sz="2000" dirty="0">
                <a:ea typeface="ＭＳ Ｐゴシック" panose="020B0600070205080204" pitchFamily="34" charset="-128"/>
              </a:rPr>
              <a:t>Har projektet avsatt tillräckliga resurser för brukarmedverkan? Vilka resurser krävs?</a:t>
            </a:r>
          </a:p>
          <a:p>
            <a:pPr marL="609585" indent="-609585"/>
            <a:r>
              <a:rPr lang="sv-SE" altLang="sv-SE" sz="2000" dirty="0">
                <a:ea typeface="ＭＳ Ｐゴシック" panose="020B0600070205080204" pitchFamily="34" charset="-128"/>
              </a:rPr>
              <a:t>Är jag som projektledare öppen och lyssnande?</a:t>
            </a:r>
          </a:p>
          <a:p>
            <a:pPr marL="609585" indent="-609585"/>
            <a:r>
              <a:rPr lang="sv-SE" altLang="sv-SE" sz="2000" dirty="0">
                <a:ea typeface="ＭＳ Ｐゴシック" panose="020B0600070205080204" pitchFamily="34" charset="-128"/>
              </a:rPr>
              <a:t>Hur planera och genomföra projektet med hänsyn brukarna?</a:t>
            </a:r>
          </a:p>
          <a:p>
            <a:pPr marL="609585" indent="-609585"/>
            <a:endParaRPr lang="sv-SE" altLang="sv-SE" sz="20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31937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9B52508-B25F-274B-8864-E1D954CC1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582082"/>
            <a:ext cx="9601196" cy="1303867"/>
          </a:xfrm>
        </p:spPr>
        <p:txBody>
          <a:bodyPr/>
          <a:lstStyle/>
          <a:p>
            <a:r>
              <a:rPr lang="sv-SE" dirty="0"/>
              <a:t>Strategisk navigering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EC03DAB-914A-D546-AA81-47CE199B90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6000" y="2750276"/>
            <a:ext cx="8640000" cy="2221776"/>
          </a:xfrm>
        </p:spPr>
        <p:txBody>
          <a:bodyPr/>
          <a:lstStyle/>
          <a:p>
            <a:r>
              <a:rPr lang="sv-SE" dirty="0"/>
              <a:t>SWOT</a:t>
            </a:r>
          </a:p>
          <a:p>
            <a:r>
              <a:rPr lang="sv-SE" dirty="0"/>
              <a:t>Riskanalys</a:t>
            </a:r>
          </a:p>
        </p:txBody>
      </p:sp>
    </p:spTree>
    <p:extLst>
      <p:ext uri="{BB962C8B-B14F-4D97-AF65-F5344CB8AC3E}">
        <p14:creationId xmlns:p14="http://schemas.microsoft.com/office/powerpoint/2010/main" val="1313994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889DE6DE-E181-0840-9095-D3AEFDDFF71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85763"/>
            <a:ext cx="10972800" cy="1143000"/>
          </a:xfrm>
        </p:spPr>
        <p:txBody>
          <a:bodyPr/>
          <a:lstStyle/>
          <a:p>
            <a:pPr eaLnBrk="1" hangingPunct="1"/>
            <a:r>
              <a:rPr lang="sv-SE" altLang="sv-SE" dirty="0">
                <a:ea typeface="ＭＳ Ｐゴシック" panose="020B0600070205080204" pitchFamily="34" charset="-128"/>
              </a:rPr>
              <a:t>SWOT</a:t>
            </a:r>
            <a:br>
              <a:rPr lang="sv-SE" altLang="sv-SE" dirty="0">
                <a:ea typeface="ＭＳ Ｐゴシック" panose="020B0600070205080204" pitchFamily="34" charset="-128"/>
              </a:rPr>
            </a:br>
            <a:r>
              <a:rPr lang="sv-SE" altLang="sv-SE" sz="1600" dirty="0">
                <a:ea typeface="ＭＳ Ｐゴシック" panose="020B0600070205080204" pitchFamily="34" charset="-128"/>
              </a:rPr>
              <a:t>(H &amp; K G s 35-36)</a:t>
            </a:r>
          </a:p>
        </p:txBody>
      </p:sp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6F87D307-D605-914E-A23C-F7A2EECE3A70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1542197" y="1721751"/>
            <a:ext cx="5384800" cy="3917950"/>
          </a:xfrm>
        </p:spPr>
        <p:txBody>
          <a:bodyPr/>
          <a:lstStyle/>
          <a:p>
            <a:r>
              <a:rPr lang="sv-SE" dirty="0"/>
              <a:t>Analysera (inre) styrkor och svagheter</a:t>
            </a:r>
          </a:p>
          <a:p>
            <a:r>
              <a:rPr lang="sv-SE" dirty="0"/>
              <a:t>Identifiera (ytter) möjligheter och hot</a:t>
            </a:r>
          </a:p>
          <a:p>
            <a:r>
              <a:rPr lang="sv-SE" dirty="0">
                <a:highlight>
                  <a:srgbClr val="FFFF00"/>
                </a:highlight>
              </a:rPr>
              <a:t>Ska leda fram till strategiska beslut!</a:t>
            </a:r>
          </a:p>
          <a:p>
            <a:r>
              <a:rPr lang="sv-SE" i="1" dirty="0"/>
              <a:t>Kan man dra mer nytta av våra styrkor?</a:t>
            </a:r>
          </a:p>
          <a:p>
            <a:r>
              <a:rPr lang="sv-SE" i="1" dirty="0"/>
              <a:t>Hur kan vi kompensera våra svagheter?</a:t>
            </a:r>
          </a:p>
          <a:p>
            <a:r>
              <a:rPr lang="sv-SE" i="1" dirty="0"/>
              <a:t>Hur tillvarata möjligheter?</a:t>
            </a:r>
          </a:p>
          <a:p>
            <a:r>
              <a:rPr lang="sv-SE" i="1" dirty="0"/>
              <a:t>Undvika eller bemöta hot?</a:t>
            </a:r>
          </a:p>
        </p:txBody>
      </p:sp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FE441FFD-0DDF-2C4E-BB05-AE94B013B253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7415829" y="1700213"/>
            <a:ext cx="3916362" cy="3916362"/>
          </a:xfrm>
        </p:spPr>
      </p:pic>
    </p:spTree>
    <p:extLst>
      <p:ext uri="{BB962C8B-B14F-4D97-AF65-F5344CB8AC3E}">
        <p14:creationId xmlns:p14="http://schemas.microsoft.com/office/powerpoint/2010/main" val="2377665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3">
            <a:extLst>
              <a:ext uri="{FF2B5EF4-FFF2-40B4-BE49-F238E27FC236}">
                <a16:creationId xmlns:a16="http://schemas.microsoft.com/office/drawing/2014/main" id="{1D3468F1-4FD0-CD4D-A7D5-8337AA2E158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19367" y="722621"/>
            <a:ext cx="7162800" cy="1143000"/>
          </a:xfrm>
        </p:spPr>
        <p:txBody>
          <a:bodyPr/>
          <a:lstStyle/>
          <a:p>
            <a:pPr eaLnBrk="1" hangingPunct="1"/>
            <a:r>
              <a:rPr lang="sv-SE" altLang="sv-SE" dirty="0">
                <a:ea typeface="ＭＳ Ｐゴシック" panose="020B0600070205080204" pitchFamily="34" charset="-128"/>
              </a:rPr>
              <a:t>Risk-/osäkerhetsanalys</a:t>
            </a:r>
          </a:p>
        </p:txBody>
      </p:sp>
      <p:pic>
        <p:nvPicPr>
          <p:cNvPr id="28674" name="Content Placeholder 6" descr="Women_only_parking_lot.jpg">
            <a:extLst>
              <a:ext uri="{FF2B5EF4-FFF2-40B4-BE49-F238E27FC236}">
                <a16:creationId xmlns:a16="http://schemas.microsoft.com/office/drawing/2014/main" id="{6F44C692-8DAF-5342-B3C9-D2187829F3C7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1000" b="-31000"/>
          <a:stretch>
            <a:fillRect/>
          </a:stretch>
        </p:blipFill>
        <p:spPr>
          <a:xfrm>
            <a:off x="1296538" y="1129506"/>
            <a:ext cx="5057775" cy="4598988"/>
          </a:xfrm>
        </p:spPr>
      </p:pic>
      <p:sp>
        <p:nvSpPr>
          <p:cNvPr id="28675" name="Content Placeholder 5">
            <a:extLst>
              <a:ext uri="{FF2B5EF4-FFF2-40B4-BE49-F238E27FC236}">
                <a16:creationId xmlns:a16="http://schemas.microsoft.com/office/drawing/2014/main" id="{AB3287E5-123F-7D40-892D-38C31DAADE07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6807200" y="2106613"/>
            <a:ext cx="5384800" cy="3205162"/>
          </a:xfrm>
        </p:spPr>
        <p:txBody>
          <a:bodyPr>
            <a:normAutofit/>
          </a:bodyPr>
          <a:lstStyle/>
          <a:p>
            <a:pPr eaLnBrk="1" hangingPunct="1"/>
            <a:r>
              <a:rPr lang="sv-SE" altLang="sv-SE" dirty="0">
                <a:ea typeface="ＭＳ Ｐゴシック" panose="020B0600070205080204" pitchFamily="34" charset="-128"/>
              </a:rPr>
              <a:t>Alltid risker… </a:t>
            </a:r>
          </a:p>
          <a:p>
            <a:pPr eaLnBrk="1" hangingPunct="1"/>
            <a:r>
              <a:rPr lang="sv-SE" altLang="sv-SE" dirty="0">
                <a:ea typeface="ＭＳ Ｐゴシック" panose="020B0600070205080204" pitchFamily="34" charset="-128"/>
              </a:rPr>
              <a:t>Men de innebär ofta möjligheter</a:t>
            </a:r>
          </a:p>
          <a:p>
            <a:pPr eaLnBrk="1" hangingPunct="1"/>
            <a:r>
              <a:rPr lang="sv-SE" altLang="sv-SE" dirty="0">
                <a:ea typeface="ＭＳ Ｐゴシック" panose="020B0600070205080204" pitchFamily="34" charset="-128"/>
              </a:rPr>
              <a:t>Omöjligt att </a:t>
            </a:r>
            <a:r>
              <a:rPr lang="ja-JP" altLang="sv-SE">
                <a:ea typeface="ＭＳ Ｐゴシック" panose="020B0600070205080204" pitchFamily="34" charset="-128"/>
              </a:rPr>
              <a:t>”</a:t>
            </a:r>
            <a:r>
              <a:rPr lang="sv-SE" altLang="ja-JP" dirty="0">
                <a:ea typeface="ＭＳ Ｐゴシック" panose="020B0600070205080204" pitchFamily="34" charset="-128"/>
              </a:rPr>
              <a:t>eliminera</a:t>
            </a:r>
            <a:r>
              <a:rPr lang="ja-JP" altLang="sv-SE">
                <a:ea typeface="ＭＳ Ｐゴシック" panose="020B0600070205080204" pitchFamily="34" charset="-128"/>
              </a:rPr>
              <a:t>”</a:t>
            </a:r>
            <a:r>
              <a:rPr lang="sv-SE" altLang="ja-JP" dirty="0">
                <a:ea typeface="ＭＳ Ｐゴシック" panose="020B0600070205080204" pitchFamily="34" charset="-128"/>
              </a:rPr>
              <a:t> alla risker</a:t>
            </a:r>
          </a:p>
          <a:p>
            <a:pPr eaLnBrk="1" hangingPunct="1"/>
            <a:r>
              <a:rPr lang="ja-JP" altLang="sv-SE">
                <a:ea typeface="ＭＳ Ｐゴシック" panose="020B0600070205080204" pitchFamily="34" charset="-128"/>
              </a:rPr>
              <a:t>”</a:t>
            </a:r>
            <a:r>
              <a:rPr lang="sv-SE" altLang="ja-JP" dirty="0">
                <a:ea typeface="ＭＳ Ｐゴシック" panose="020B0600070205080204" pitchFamily="34" charset="-128"/>
              </a:rPr>
              <a:t>Riskhantering</a:t>
            </a:r>
            <a:r>
              <a:rPr lang="ja-JP" altLang="sv-SE">
                <a:ea typeface="ＭＳ Ｐゴシック" panose="020B0600070205080204" pitchFamily="34" charset="-128"/>
              </a:rPr>
              <a:t>”</a:t>
            </a:r>
            <a:endParaRPr lang="sv-SE" altLang="sv-SE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09420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>
            <a:extLst>
              <a:ext uri="{FF2B5EF4-FFF2-40B4-BE49-F238E27FC236}">
                <a16:creationId xmlns:a16="http://schemas.microsoft.com/office/drawing/2014/main" id="{3D1671F8-D220-054B-891A-86DCC474D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1019917"/>
            <a:ext cx="9601196" cy="1303867"/>
          </a:xfrm>
        </p:spPr>
        <p:txBody>
          <a:bodyPr/>
          <a:lstStyle/>
          <a:p>
            <a:pPr eaLnBrk="1" hangingPunct="1"/>
            <a:r>
              <a:rPr lang="sv-SE" altLang="sv-SE" dirty="0">
                <a:ea typeface="ＭＳ Ｐゴシック" panose="020B0600070205080204" pitchFamily="34" charset="-128"/>
              </a:rPr>
              <a:t>Risker</a:t>
            </a:r>
          </a:p>
        </p:txBody>
      </p:sp>
      <p:sp>
        <p:nvSpPr>
          <p:cNvPr id="31746" name="Content Placeholder 2">
            <a:extLst>
              <a:ext uri="{FF2B5EF4-FFF2-40B4-BE49-F238E27FC236}">
                <a16:creationId xmlns:a16="http://schemas.microsoft.com/office/drawing/2014/main" id="{DF4CAD7A-F472-8145-848B-6B5F90FAA9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5636" y="2938007"/>
            <a:ext cx="7162800" cy="2248142"/>
          </a:xfrm>
        </p:spPr>
        <p:txBody>
          <a:bodyPr>
            <a:normAutofit/>
          </a:bodyPr>
          <a:lstStyle/>
          <a:p>
            <a:pPr eaLnBrk="1" hangingPunct="1"/>
            <a:r>
              <a:rPr lang="sv-SE" altLang="sv-SE" sz="2133" dirty="0">
                <a:ea typeface="ＭＳ Ｐゴシック" panose="020B0600070205080204" pitchFamily="34" charset="-128"/>
              </a:rPr>
              <a:t>Det viktigaste: att få en gemensam bild och förståelse för möjliga vägar</a:t>
            </a:r>
          </a:p>
          <a:p>
            <a:pPr eaLnBrk="1" hangingPunct="1"/>
            <a:r>
              <a:rPr lang="sv-SE" altLang="sv-SE" sz="2133" dirty="0">
                <a:ea typeface="ＭＳ Ｐゴシック" panose="020B0600070205080204" pitchFamily="34" charset="-128"/>
              </a:rPr>
              <a:t>Riskerna – ofta kopplade till olika intressenter</a:t>
            </a:r>
          </a:p>
          <a:p>
            <a:pPr eaLnBrk="1" hangingPunct="1"/>
            <a:r>
              <a:rPr lang="sv-SE" altLang="sv-SE" sz="2133" dirty="0">
                <a:ea typeface="ＭＳ Ｐゴシック" panose="020B0600070205080204" pitchFamily="34" charset="-128"/>
              </a:rPr>
              <a:t>Eller kan uppstå för att man inte tagit hänsyn till intressenter</a:t>
            </a:r>
          </a:p>
        </p:txBody>
      </p:sp>
    </p:spTree>
    <p:extLst>
      <p:ext uri="{BB962C8B-B14F-4D97-AF65-F5344CB8AC3E}">
        <p14:creationId xmlns:p14="http://schemas.microsoft.com/office/powerpoint/2010/main" val="45801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EE0A892-BB5D-004E-8584-8BFA4782D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Tre steg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6473C5D-8EF8-7C40-9639-0CF2A34E1D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Identifiera</a:t>
            </a:r>
          </a:p>
          <a:p>
            <a:r>
              <a:rPr lang="sv-SE" dirty="0"/>
              <a:t>Värdera/prioritera</a:t>
            </a:r>
          </a:p>
          <a:p>
            <a:r>
              <a:rPr lang="sv-SE" dirty="0"/>
              <a:t>Handlingsplan</a:t>
            </a:r>
          </a:p>
        </p:txBody>
      </p:sp>
    </p:spTree>
    <p:extLst>
      <p:ext uri="{BB962C8B-B14F-4D97-AF65-F5344CB8AC3E}">
        <p14:creationId xmlns:p14="http://schemas.microsoft.com/office/powerpoint/2010/main" val="2053185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42913"/>
            <a:ext cx="8640763" cy="1143000"/>
          </a:xfrm>
        </p:spPr>
        <p:txBody>
          <a:bodyPr>
            <a:normAutofit fontScale="90000"/>
          </a:bodyPr>
          <a:lstStyle/>
          <a:p>
            <a:br>
              <a:rPr lang="sv-SE" altLang="sv-SE" i="1" dirty="0"/>
            </a:br>
            <a:r>
              <a:rPr lang="sv-SE" altLang="sv-SE" dirty="0" err="1"/>
              <a:t>Minirisk</a:t>
            </a:r>
            <a:br>
              <a:rPr lang="sv-SE" altLang="sv-SE" i="1" dirty="0"/>
            </a:br>
            <a:r>
              <a:rPr lang="sv-SE" altLang="sv-SE" sz="1600" dirty="0"/>
              <a:t>(</a:t>
            </a:r>
            <a:r>
              <a:rPr lang="sv-SE" sz="1600" dirty="0"/>
              <a:t>H &amp; K G s 116 </a:t>
            </a:r>
            <a:r>
              <a:rPr lang="sv-SE" sz="1600" dirty="0" err="1"/>
              <a:t>ff</a:t>
            </a:r>
            <a:r>
              <a:rPr lang="sv-SE" sz="1600" dirty="0"/>
              <a:t>)</a:t>
            </a:r>
            <a:endParaRPr lang="sv-SE" altLang="sv-SE" sz="1600" dirty="0"/>
          </a:p>
        </p:txBody>
      </p:sp>
      <p:graphicFrame>
        <p:nvGraphicFramePr>
          <p:cNvPr id="33796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4748849"/>
              </p:ext>
            </p:extLst>
          </p:nvPr>
        </p:nvGraphicFramePr>
        <p:xfrm>
          <a:off x="1129756" y="2417806"/>
          <a:ext cx="6840538" cy="3744914"/>
        </p:xfrm>
        <a:graphic>
          <a:graphicData uri="http://schemas.openxmlformats.org/drawingml/2006/table">
            <a:tbl>
              <a:tblPr/>
              <a:tblGrid>
                <a:gridCol w="1781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02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605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8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366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Risk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Sannolikhet (1-5)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Konsekvens (1-5)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Riskvärde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66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5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Bristande intresse bland målgruppen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503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5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En projekt-medlem slutar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66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5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Försenad leverans från 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0294" y="89641"/>
            <a:ext cx="4036758" cy="2954195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CE687EDB-1504-7C43-ADFF-EED33A40A26F}"/>
              </a:ext>
            </a:extLst>
          </p:cNvPr>
          <p:cNvSpPr txBox="1"/>
          <p:nvPr/>
        </p:nvSpPr>
        <p:spPr>
          <a:xfrm>
            <a:off x="6476627" y="2833554"/>
            <a:ext cx="1297150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133" i="1" dirty="0"/>
              <a:t>Multiplicera</a:t>
            </a:r>
          </a:p>
        </p:txBody>
      </p:sp>
    </p:spTree>
    <p:extLst>
      <p:ext uri="{BB962C8B-B14F-4D97-AF65-F5344CB8AC3E}">
        <p14:creationId xmlns:p14="http://schemas.microsoft.com/office/powerpoint/2010/main" val="3619055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>
            <a:extLst>
              <a:ext uri="{FF2B5EF4-FFF2-40B4-BE49-F238E27FC236}">
                <a16:creationId xmlns:a16="http://schemas.microsoft.com/office/drawing/2014/main" id="{3C818EFA-974E-2D45-962C-8574A3E74AE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937982" y="392066"/>
            <a:ext cx="8639175" cy="1143000"/>
          </a:xfrm>
        </p:spPr>
        <p:txBody>
          <a:bodyPr/>
          <a:lstStyle/>
          <a:p>
            <a:pPr eaLnBrk="1" hangingPunct="1"/>
            <a:r>
              <a:rPr lang="sv-SE" altLang="sv-SE" dirty="0">
                <a:ea typeface="ＭＳ Ｐゴシック" panose="020B0600070205080204" pitchFamily="34" charset="-128"/>
              </a:rPr>
              <a:t>Några frågor…</a:t>
            </a:r>
          </a:p>
        </p:txBody>
      </p:sp>
      <p:sp>
        <p:nvSpPr>
          <p:cNvPr id="29698" name="Rectangle 3">
            <a:extLst>
              <a:ext uri="{FF2B5EF4-FFF2-40B4-BE49-F238E27FC236}">
                <a16:creationId xmlns:a16="http://schemas.microsoft.com/office/drawing/2014/main" id="{C6E6A853-B27C-3647-BA01-D93AFACF5E05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2705100" y="1398588"/>
            <a:ext cx="6781800" cy="4799013"/>
          </a:xfrm>
        </p:spPr>
        <p:txBody>
          <a:bodyPr>
            <a:normAutofit/>
          </a:bodyPr>
          <a:lstStyle/>
          <a:p>
            <a:pPr lvl="1" eaLnBrk="1" hangingPunct="1"/>
            <a:r>
              <a:rPr lang="sv-SE" altLang="sv-SE" dirty="0">
                <a:ea typeface="ＭＳ Ｐゴシック" panose="020B0600070205080204" pitchFamily="34" charset="-128"/>
              </a:rPr>
              <a:t>Kan vi reducera eller eliminera hoten?</a:t>
            </a:r>
          </a:p>
          <a:p>
            <a:pPr lvl="1" eaLnBrk="1" hangingPunct="1"/>
            <a:r>
              <a:rPr lang="sv-SE" altLang="sv-SE" dirty="0">
                <a:ea typeface="ＭＳ Ｐゴシック" panose="020B0600070205080204" pitchFamily="34" charset="-128"/>
              </a:rPr>
              <a:t>Kan vi minska sannolikheten?</a:t>
            </a:r>
          </a:p>
          <a:p>
            <a:pPr lvl="1" eaLnBrk="1" hangingPunct="1"/>
            <a:r>
              <a:rPr lang="sv-SE" altLang="sv-SE" dirty="0">
                <a:ea typeface="ＭＳ Ｐゴシック" panose="020B0600070205080204" pitchFamily="34" charset="-128"/>
              </a:rPr>
              <a:t>Kan vi påverka konsekvenserna?</a:t>
            </a:r>
          </a:p>
          <a:p>
            <a:pPr lvl="1" eaLnBrk="1" hangingPunct="1"/>
            <a:r>
              <a:rPr lang="sv-SE" altLang="sv-SE" dirty="0">
                <a:ea typeface="ＭＳ Ｐゴシック" panose="020B0600070205080204" pitchFamily="34" charset="-128"/>
              </a:rPr>
              <a:t>Vilka varningssignaler kan vi få?</a:t>
            </a:r>
          </a:p>
          <a:p>
            <a:pPr lvl="1" eaLnBrk="1" hangingPunct="1"/>
            <a:r>
              <a:rPr lang="sv-SE" altLang="sv-SE" dirty="0">
                <a:ea typeface="ＭＳ Ｐゴシック" panose="020B0600070205080204" pitchFamily="34" charset="-128"/>
              </a:rPr>
              <a:t>Ska vi utarbeta alternativa planer?</a:t>
            </a:r>
          </a:p>
          <a:p>
            <a:pPr lvl="1" eaLnBrk="1" hangingPunct="1"/>
            <a:r>
              <a:rPr lang="sv-SE" altLang="sv-SE" dirty="0">
                <a:ea typeface="ＭＳ Ｐゴシック" panose="020B0600070205080204" pitchFamily="34" charset="-128"/>
              </a:rPr>
              <a:t>Vem har ansvaret för att åtgärder kommer att vidtas?</a:t>
            </a:r>
          </a:p>
          <a:p>
            <a:pPr lvl="1" eaLnBrk="1" hangingPunct="1"/>
            <a:r>
              <a:rPr lang="sv-SE" altLang="sv-SE" dirty="0">
                <a:ea typeface="ＭＳ Ｐゴシック" panose="020B0600070205080204" pitchFamily="34" charset="-128"/>
              </a:rPr>
              <a:t>När bör de utföras?</a:t>
            </a:r>
          </a:p>
          <a:p>
            <a:pPr lvl="1" eaLnBrk="1" hangingPunct="1"/>
            <a:r>
              <a:rPr lang="sv-SE" altLang="sv-SE" dirty="0">
                <a:ea typeface="ＭＳ Ｐゴシック" panose="020B0600070205080204" pitchFamily="34" charset="-128"/>
              </a:rPr>
              <a:t>Vem kommer att påverkas om problemen uppstår?</a:t>
            </a:r>
          </a:p>
          <a:p>
            <a:pPr lvl="1" eaLnBrk="1" hangingPunct="1"/>
            <a:r>
              <a:rPr lang="sv-SE" altLang="sv-SE" dirty="0">
                <a:ea typeface="ＭＳ Ｐゴシック" panose="020B0600070205080204" pitchFamily="34" charset="-128"/>
              </a:rPr>
              <a:t>Vilka beslut kan vi fatta idag för att förebygga de största riskerna?</a:t>
            </a:r>
          </a:p>
          <a:p>
            <a:pPr lvl="1" eaLnBrk="1" hangingPunct="1"/>
            <a:r>
              <a:rPr lang="sv-SE" altLang="sv-SE" dirty="0">
                <a:ea typeface="ＭＳ Ｐゴシック" panose="020B0600070205080204" pitchFamily="34" charset="-128"/>
              </a:rPr>
              <a:t>Hur ska vi informera om våra planer?</a:t>
            </a:r>
          </a:p>
        </p:txBody>
      </p:sp>
    </p:spTree>
    <p:extLst>
      <p:ext uri="{BB962C8B-B14F-4D97-AF65-F5344CB8AC3E}">
        <p14:creationId xmlns:p14="http://schemas.microsoft.com/office/powerpoint/2010/main" val="1760730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E6FE356-0311-6846-8238-EB2B24580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Viktigt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25D6D18-BDCE-534E-8B0B-73A37F4908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Analyserna är till för att understödja projektutvecklingen och projektledningen</a:t>
            </a:r>
          </a:p>
          <a:p>
            <a:r>
              <a:rPr lang="sv-SE" dirty="0"/>
              <a:t>Bör användas seriöst</a:t>
            </a:r>
          </a:p>
          <a:p>
            <a:r>
              <a:rPr lang="sv-SE" dirty="0"/>
              <a:t>Prioritera – alla risker, osäker och möjligheter kan inte hanteras</a:t>
            </a:r>
          </a:p>
          <a:p>
            <a:r>
              <a:rPr lang="sv-SE" dirty="0"/>
              <a:t>Kan vara viktigt att återkomma till/revidera vid regelbundna tillfällen (ex milstolpar) i projektet.</a:t>
            </a:r>
          </a:p>
        </p:txBody>
      </p:sp>
    </p:spTree>
    <p:extLst>
      <p:ext uri="{BB962C8B-B14F-4D97-AF65-F5344CB8AC3E}">
        <p14:creationId xmlns:p14="http://schemas.microsoft.com/office/powerpoint/2010/main" val="3750976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>
            <a:extLst>
              <a:ext uri="{FF2B5EF4-FFF2-40B4-BE49-F238E27FC236}">
                <a16:creationId xmlns:a16="http://schemas.microsoft.com/office/drawing/2014/main" id="{20F9DA32-A097-DF45-8B90-821835AE1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0355" y="799825"/>
            <a:ext cx="8640000" cy="1143000"/>
          </a:xfrm>
        </p:spPr>
        <p:txBody>
          <a:bodyPr/>
          <a:lstStyle/>
          <a:p>
            <a:r>
              <a:rPr lang="sv-SE" altLang="sv-SE" dirty="0">
                <a:ea typeface="ＭＳ Ｐゴシック" panose="020B0600070205080204" pitchFamily="34" charset="-128"/>
              </a:rPr>
              <a:t>Intressenter</a:t>
            </a:r>
          </a:p>
        </p:txBody>
      </p:sp>
      <p:sp>
        <p:nvSpPr>
          <p:cNvPr id="17410" name="Content Placeholder 2">
            <a:extLst>
              <a:ext uri="{FF2B5EF4-FFF2-40B4-BE49-F238E27FC236}">
                <a16:creationId xmlns:a16="http://schemas.microsoft.com/office/drawing/2014/main" id="{77A142D8-DF89-7C4C-9C26-3837EE38DC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1491" y="2797295"/>
            <a:ext cx="8640000" cy="3840000"/>
          </a:xfrm>
        </p:spPr>
        <p:txBody>
          <a:bodyPr/>
          <a:lstStyle/>
          <a:p>
            <a:r>
              <a:rPr lang="sv-SE" altLang="sv-SE" dirty="0">
                <a:ea typeface="ＭＳ Ｐゴシック" panose="020B0600070205080204" pitchFamily="34" charset="-128"/>
              </a:rPr>
              <a:t>Intressentmodellen: </a:t>
            </a:r>
            <a:r>
              <a:rPr lang="en-US" altLang="en-US" b="1" dirty="0">
                <a:ea typeface="ＭＳ Ｐゴシック" panose="020B0600070205080204" pitchFamily="34" charset="-128"/>
              </a:rPr>
              <a:t>”</a:t>
            </a:r>
            <a:r>
              <a:rPr lang="en-US" altLang="sv-SE" b="1" dirty="0" err="1">
                <a:ea typeface="ＭＳ Ｐゴシック" panose="020B0600070205080204" pitchFamily="34" charset="-128"/>
              </a:rPr>
              <a:t>En</a:t>
            </a:r>
            <a:r>
              <a:rPr lang="en-US" altLang="sv-SE" b="1" dirty="0">
                <a:ea typeface="ＭＳ Ｐゴシック" panose="020B0600070205080204" pitchFamily="34" charset="-128"/>
              </a:rPr>
              <a:t> </a:t>
            </a:r>
            <a:r>
              <a:rPr lang="en-US" altLang="sv-SE" b="1" dirty="0" err="1">
                <a:ea typeface="ＭＳ Ｐゴシック" panose="020B0600070205080204" pitchFamily="34" charset="-128"/>
              </a:rPr>
              <a:t>politiskt</a:t>
            </a:r>
            <a:r>
              <a:rPr lang="en-US" altLang="sv-SE" b="1" dirty="0">
                <a:ea typeface="ＭＳ Ｐゴシック" panose="020B0600070205080204" pitchFamily="34" charset="-128"/>
              </a:rPr>
              <a:t> </a:t>
            </a:r>
            <a:r>
              <a:rPr lang="en-US" altLang="sv-SE" b="1" dirty="0" err="1">
                <a:ea typeface="ＭＳ Ｐゴシック" panose="020B0600070205080204" pitchFamily="34" charset="-128"/>
              </a:rPr>
              <a:t>maktbaserad</a:t>
            </a:r>
            <a:r>
              <a:rPr lang="en-US" altLang="sv-SE" b="1" dirty="0">
                <a:ea typeface="ＭＳ Ｐゴシック" panose="020B0600070205080204" pitchFamily="34" charset="-128"/>
              </a:rPr>
              <a:t> </a:t>
            </a:r>
            <a:r>
              <a:rPr lang="en-US" altLang="sv-SE" b="1" dirty="0" err="1">
                <a:ea typeface="ＭＳ Ｐゴシック" panose="020B0600070205080204" pitchFamily="34" charset="-128"/>
              </a:rPr>
              <a:t>beskrivning</a:t>
            </a:r>
            <a:r>
              <a:rPr lang="en-US" altLang="sv-SE" b="1" dirty="0">
                <a:ea typeface="ＭＳ Ｐゴシック" panose="020B0600070205080204" pitchFamily="34" charset="-128"/>
              </a:rPr>
              <a:t> av </a:t>
            </a:r>
            <a:r>
              <a:rPr lang="en-US" altLang="sv-SE" b="1" dirty="0" err="1">
                <a:ea typeface="ＭＳ Ｐゴシック" panose="020B0600070205080204" pitchFamily="34" charset="-128"/>
              </a:rPr>
              <a:t>ett</a:t>
            </a:r>
            <a:r>
              <a:rPr lang="en-US" altLang="sv-SE" b="1" dirty="0">
                <a:ea typeface="ＭＳ Ｐゴシック" panose="020B0600070205080204" pitchFamily="34" charset="-128"/>
              </a:rPr>
              <a:t> </a:t>
            </a:r>
            <a:r>
              <a:rPr lang="en-US" altLang="sv-SE" b="1" dirty="0" err="1">
                <a:ea typeface="ＭＳ Ｐゴシック" panose="020B0600070205080204" pitchFamily="34" charset="-128"/>
              </a:rPr>
              <a:t>projekt</a:t>
            </a:r>
            <a:r>
              <a:rPr lang="en-US" altLang="sv-SE" b="1" dirty="0">
                <a:ea typeface="ＭＳ Ｐゴシック" panose="020B0600070205080204" pitchFamily="34" charset="-128"/>
              </a:rPr>
              <a:t> </a:t>
            </a:r>
            <a:r>
              <a:rPr lang="en-US" altLang="sv-SE" b="1" dirty="0" err="1">
                <a:ea typeface="ＭＳ Ｐゴシック" panose="020B0600070205080204" pitchFamily="34" charset="-128"/>
              </a:rPr>
              <a:t>i</a:t>
            </a:r>
            <a:r>
              <a:rPr lang="en-US" altLang="sv-SE" b="1" dirty="0">
                <a:ea typeface="ＭＳ Ｐゴシック" panose="020B0600070205080204" pitchFamily="34" charset="-128"/>
              </a:rPr>
              <a:t> mitten av </a:t>
            </a:r>
            <a:r>
              <a:rPr lang="en-US" altLang="sv-SE" b="1" dirty="0" err="1">
                <a:ea typeface="ＭＳ Ｐゴシック" panose="020B0600070205080204" pitchFamily="34" charset="-128"/>
              </a:rPr>
              <a:t>ett</a:t>
            </a:r>
            <a:r>
              <a:rPr lang="en-US" altLang="sv-SE" b="1" dirty="0">
                <a:ea typeface="ＭＳ Ｐゴシック" panose="020B0600070205080204" pitchFamily="34" charset="-128"/>
              </a:rPr>
              <a:t> </a:t>
            </a:r>
            <a:r>
              <a:rPr lang="en-US" altLang="sv-SE" b="1" dirty="0" err="1">
                <a:ea typeface="ＭＳ Ｐゴシック" panose="020B0600070205080204" pitchFamily="34" charset="-128"/>
              </a:rPr>
              <a:t>kraftfält</a:t>
            </a:r>
            <a:r>
              <a:rPr lang="en-US" altLang="sv-SE" b="1" dirty="0">
                <a:ea typeface="ＭＳ Ｐゴシック" panose="020B0600070205080204" pitchFamily="34" charset="-128"/>
              </a:rPr>
              <a:t> av </a:t>
            </a:r>
            <a:r>
              <a:rPr lang="en-US" altLang="sv-SE" b="1" dirty="0" err="1">
                <a:ea typeface="ＭＳ Ｐゴシック" panose="020B0600070205080204" pitchFamily="34" charset="-128"/>
              </a:rPr>
              <a:t>motstridiga</a:t>
            </a:r>
            <a:r>
              <a:rPr lang="en-US" altLang="sv-SE" b="1" dirty="0">
                <a:ea typeface="ＭＳ Ｐゴシック" panose="020B0600070205080204" pitchFamily="34" charset="-128"/>
              </a:rPr>
              <a:t> </a:t>
            </a:r>
            <a:r>
              <a:rPr lang="en-US" altLang="sv-SE" b="1" dirty="0" err="1">
                <a:ea typeface="ＭＳ Ｐゴシック" panose="020B0600070205080204" pitchFamily="34" charset="-128"/>
              </a:rPr>
              <a:t>och</a:t>
            </a:r>
            <a:r>
              <a:rPr lang="en-US" altLang="sv-SE" b="1" dirty="0">
                <a:ea typeface="ＭＳ Ｐゴシック" panose="020B0600070205080204" pitchFamily="34" charset="-128"/>
              </a:rPr>
              <a:t> </a:t>
            </a:r>
            <a:r>
              <a:rPr lang="en-US" altLang="sv-SE" b="1" dirty="0" err="1">
                <a:ea typeface="ＭＳ Ｐゴシック" panose="020B0600070205080204" pitchFamily="34" charset="-128"/>
              </a:rPr>
              <a:t>sammanfallande</a:t>
            </a:r>
            <a:r>
              <a:rPr lang="en-US" altLang="sv-SE" b="1" dirty="0">
                <a:ea typeface="ＭＳ Ｐゴシック" panose="020B0600070205080204" pitchFamily="34" charset="-128"/>
              </a:rPr>
              <a:t> </a:t>
            </a:r>
            <a:r>
              <a:rPr lang="en-US" altLang="sv-SE" b="1" dirty="0" err="1">
                <a:ea typeface="ＭＳ Ｐゴシック" panose="020B0600070205080204" pitchFamily="34" charset="-128"/>
              </a:rPr>
              <a:t>intressen</a:t>
            </a:r>
            <a:r>
              <a:rPr lang="en-US" altLang="en-US" b="1" dirty="0">
                <a:ea typeface="ＭＳ Ｐゴシック" panose="020B0600070205080204" pitchFamily="34" charset="-128"/>
              </a:rPr>
              <a:t>”</a:t>
            </a:r>
            <a:br>
              <a:rPr lang="en-US" altLang="en-US" b="1" dirty="0">
                <a:ea typeface="ＭＳ Ｐゴシック" panose="020B0600070205080204" pitchFamily="34" charset="-128"/>
              </a:rPr>
            </a:br>
            <a:r>
              <a:rPr lang="en-US" altLang="sv-SE" dirty="0">
                <a:ea typeface="ＭＳ Ｐゴシック" panose="020B0600070205080204" pitchFamily="34" charset="-128"/>
              </a:rPr>
              <a:t>(Mikkelsen &amp; Riis, 2005)</a:t>
            </a:r>
          </a:p>
          <a:p>
            <a:r>
              <a:rPr lang="en-US" altLang="sv-SE" dirty="0">
                <a:ea typeface="ＭＳ Ｐゴシック" panose="020B0600070205080204" pitchFamily="34" charset="-128"/>
              </a:rPr>
              <a:t>‘Stakeholder management’</a:t>
            </a:r>
          </a:p>
          <a:p>
            <a:r>
              <a:rPr lang="en-US" altLang="sv-SE" dirty="0" err="1">
                <a:ea typeface="ＭＳ Ｐゴシック" panose="020B0600070205080204" pitchFamily="34" charset="-128"/>
              </a:rPr>
              <a:t>Hallin</a:t>
            </a:r>
            <a:r>
              <a:rPr lang="en-US" altLang="sv-SE" dirty="0">
                <a:ea typeface="ＭＳ Ｐゴシック" panose="020B0600070205080204" pitchFamily="34" charset="-128"/>
              </a:rPr>
              <a:t> &amp; </a:t>
            </a:r>
            <a:r>
              <a:rPr lang="en-US" altLang="sv-SE" dirty="0" err="1">
                <a:ea typeface="ＭＳ Ｐゴシック" panose="020B0600070205080204" pitchFamily="34" charset="-128"/>
              </a:rPr>
              <a:t>Karrbom</a:t>
            </a:r>
            <a:r>
              <a:rPr lang="en-US" altLang="sv-SE" dirty="0">
                <a:ea typeface="ＭＳ Ｐゴシック" panose="020B0600070205080204" pitchFamily="34" charset="-128"/>
              </a:rPr>
              <a:t> Gustavsson s 32-35</a:t>
            </a:r>
            <a:endParaRPr lang="sv-SE" altLang="sv-SE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8545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6CA24F39-C9E7-5A49-939E-0BB0ABE70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856" y="426473"/>
            <a:ext cx="10972800" cy="1143000"/>
          </a:xfrm>
        </p:spPr>
        <p:txBody>
          <a:bodyPr/>
          <a:lstStyle/>
          <a:p>
            <a:pPr eaLnBrk="1" hangingPunct="1"/>
            <a:r>
              <a:rPr lang="sv-SE" altLang="sv-SE" dirty="0">
                <a:ea typeface="ＭＳ Ｐゴシック" panose="020B0600070205080204" pitchFamily="34" charset="-128"/>
              </a:rPr>
              <a:t>Vem är intressent?</a:t>
            </a:r>
          </a:p>
        </p:txBody>
      </p:sp>
      <p:pic>
        <p:nvPicPr>
          <p:cNvPr id="18434" name="Content Placeholder 5" descr="boll2.jpg">
            <a:extLst>
              <a:ext uri="{FF2B5EF4-FFF2-40B4-BE49-F238E27FC236}">
                <a16:creationId xmlns:a16="http://schemas.microsoft.com/office/drawing/2014/main" id="{1504D5D1-AAA5-B84E-BA0B-8CF4DD46D1B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328" b="-8328"/>
          <a:stretch>
            <a:fillRect/>
          </a:stretch>
        </p:blipFill>
        <p:spPr>
          <a:xfrm>
            <a:off x="1023319" y="1470399"/>
            <a:ext cx="5652967" cy="4752823"/>
          </a:xfrm>
        </p:spPr>
      </p:pic>
      <p:sp>
        <p:nvSpPr>
          <p:cNvPr id="18435" name="Content Placeholder 4">
            <a:extLst>
              <a:ext uri="{FF2B5EF4-FFF2-40B4-BE49-F238E27FC236}">
                <a16:creationId xmlns:a16="http://schemas.microsoft.com/office/drawing/2014/main" id="{DE28DB41-9137-8744-9F25-D4CAE55C61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17663" y="2725746"/>
            <a:ext cx="4362616" cy="2242127"/>
          </a:xfrm>
        </p:spPr>
        <p:txBody>
          <a:bodyPr>
            <a:noAutofit/>
          </a:bodyPr>
          <a:lstStyle/>
          <a:p>
            <a:pPr eaLnBrk="1" hangingPunct="1"/>
            <a:r>
              <a:rPr lang="sv-SE" altLang="sv-SE" dirty="0">
                <a:ea typeface="ＭＳ Ｐゴシック" panose="020B0600070205080204" pitchFamily="34" charset="-128"/>
              </a:rPr>
              <a:t>Alla som har ett intresse i projektet</a:t>
            </a:r>
          </a:p>
          <a:p>
            <a:pPr eaLnBrk="1" hangingPunct="1"/>
            <a:r>
              <a:rPr lang="sv-SE" altLang="sv-SE" dirty="0">
                <a:ea typeface="ＭＳ Ｐゴシック" panose="020B0600070205080204" pitchFamily="34" charset="-128"/>
              </a:rPr>
              <a:t>Intresse av framgång – eller motgång</a:t>
            </a:r>
          </a:p>
          <a:p>
            <a:pPr eaLnBrk="1" hangingPunct="1"/>
            <a:r>
              <a:rPr lang="sv-SE" altLang="sv-SE" dirty="0">
                <a:ea typeface="ＭＳ Ｐゴシック" panose="020B0600070205080204" pitchFamily="34" charset="-128"/>
              </a:rPr>
              <a:t>Alla som påverkas, eller kan påverka</a:t>
            </a:r>
          </a:p>
        </p:txBody>
      </p:sp>
    </p:spTree>
    <p:extLst>
      <p:ext uri="{BB962C8B-B14F-4D97-AF65-F5344CB8AC3E}">
        <p14:creationId xmlns:p14="http://schemas.microsoft.com/office/powerpoint/2010/main" val="1546856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>
            <a:extLst>
              <a:ext uri="{FF2B5EF4-FFF2-40B4-BE49-F238E27FC236}">
                <a16:creationId xmlns:a16="http://schemas.microsoft.com/office/drawing/2014/main" id="{5487039D-0DE0-6F41-9086-A39862A92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18163"/>
            <a:ext cx="10972800" cy="1143000"/>
          </a:xfrm>
        </p:spPr>
        <p:txBody>
          <a:bodyPr/>
          <a:lstStyle/>
          <a:p>
            <a:pPr eaLnBrk="1" hangingPunct="1"/>
            <a:r>
              <a:rPr lang="sv-SE" altLang="sv-SE" dirty="0">
                <a:ea typeface="ＭＳ Ｐゴシック" panose="020B0600070205080204" pitchFamily="34" charset="-128"/>
              </a:rPr>
              <a:t>Intressentanalys</a:t>
            </a:r>
          </a:p>
        </p:txBody>
      </p:sp>
      <p:sp>
        <p:nvSpPr>
          <p:cNvPr id="19458" name="Content Placeholder 3">
            <a:extLst>
              <a:ext uri="{FF2B5EF4-FFF2-40B4-BE49-F238E27FC236}">
                <a16:creationId xmlns:a16="http://schemas.microsoft.com/office/drawing/2014/main" id="{05B2EE07-823E-A443-96DA-E56A28750D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2864282"/>
            <a:ext cx="5384800" cy="30389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altLang="sv-SE" i="1" dirty="0">
                <a:ea typeface="ＭＳ Ｐゴシック" panose="020B0600070205080204" pitchFamily="34" charset="-128"/>
              </a:rPr>
              <a:t>Syftet med intressentanalysen:</a:t>
            </a:r>
          </a:p>
          <a:p>
            <a:pPr eaLnBrk="1" hangingPunct="1"/>
            <a:r>
              <a:rPr lang="sv-SE" altLang="sv-SE" dirty="0">
                <a:ea typeface="ＭＳ Ｐゴシック" panose="020B0600070205080204" pitchFamily="34" charset="-128"/>
              </a:rPr>
              <a:t>Att få kunskap om intressenterna</a:t>
            </a:r>
          </a:p>
          <a:p>
            <a:pPr eaLnBrk="1" hangingPunct="1"/>
            <a:r>
              <a:rPr lang="sv-SE" altLang="sv-SE" dirty="0">
                <a:ea typeface="ＭＳ Ｐゴシック" panose="020B0600070205080204" pitchFamily="34" charset="-128"/>
              </a:rPr>
              <a:t>Grund för planering och kommunikation</a:t>
            </a:r>
          </a:p>
          <a:p>
            <a:pPr eaLnBrk="1" hangingPunct="1"/>
            <a:r>
              <a:rPr lang="en-US" altLang="sv-SE" dirty="0" err="1">
                <a:ea typeface="ＭＳ Ｐゴシック" panose="020B0600070205080204" pitchFamily="34" charset="-128"/>
              </a:rPr>
              <a:t>Förankra</a:t>
            </a:r>
            <a:r>
              <a:rPr lang="en-US" altLang="sv-SE" dirty="0">
                <a:ea typeface="ＭＳ Ｐゴシック" panose="020B0600070205080204" pitchFamily="34" charset="-128"/>
              </a:rPr>
              <a:t> </a:t>
            </a:r>
            <a:r>
              <a:rPr lang="en-US" altLang="sv-SE" dirty="0" err="1">
                <a:ea typeface="ＭＳ Ｐゴシック" panose="020B0600070205080204" pitchFamily="34" charset="-128"/>
              </a:rPr>
              <a:t>och</a:t>
            </a:r>
            <a:r>
              <a:rPr lang="en-US" altLang="sv-SE" dirty="0">
                <a:ea typeface="ＭＳ Ｐゴシック" panose="020B0600070205080204" pitchFamily="34" charset="-128"/>
              </a:rPr>
              <a:t> </a:t>
            </a:r>
            <a:r>
              <a:rPr lang="en-US" altLang="sv-SE" dirty="0" err="1">
                <a:ea typeface="ＭＳ Ｐゴシック" panose="020B0600070205080204" pitchFamily="34" charset="-128"/>
              </a:rPr>
              <a:t>skapa</a:t>
            </a:r>
            <a:r>
              <a:rPr lang="en-US" altLang="sv-SE" dirty="0">
                <a:ea typeface="ＭＳ Ｐゴシック" panose="020B0600070205080204" pitchFamily="34" charset="-128"/>
              </a:rPr>
              <a:t> </a:t>
            </a:r>
            <a:r>
              <a:rPr lang="en-US" altLang="sv-SE" dirty="0" err="1">
                <a:ea typeface="ＭＳ Ｐゴシック" panose="020B0600070205080204" pitchFamily="34" charset="-128"/>
              </a:rPr>
              <a:t>samsyn</a:t>
            </a:r>
            <a:r>
              <a:rPr lang="en-US" altLang="sv-SE" dirty="0">
                <a:ea typeface="ＭＳ Ｐゴシック" panose="020B0600070205080204" pitchFamily="34" charset="-128"/>
              </a:rPr>
              <a:t>: </a:t>
            </a:r>
            <a:br>
              <a:rPr lang="en-US" altLang="sv-SE" dirty="0">
                <a:ea typeface="ＭＳ Ｐゴシック" panose="020B0600070205080204" pitchFamily="34" charset="-128"/>
              </a:rPr>
            </a:br>
            <a:r>
              <a:rPr lang="en-US" altLang="sv-SE" dirty="0" err="1">
                <a:ea typeface="ＭＳ Ｐゴシック" panose="020B0600070205080204" pitchFamily="34" charset="-128"/>
              </a:rPr>
              <a:t>Grund</a:t>
            </a:r>
            <a:r>
              <a:rPr lang="en-US" altLang="sv-SE" dirty="0">
                <a:ea typeface="ＭＳ Ｐゴシック" panose="020B0600070205080204" pitchFamily="34" charset="-128"/>
              </a:rPr>
              <a:t> </a:t>
            </a:r>
            <a:r>
              <a:rPr lang="en-US" altLang="sv-SE" dirty="0" err="1">
                <a:ea typeface="ＭＳ Ｐゴシック" panose="020B0600070205080204" pitchFamily="34" charset="-128"/>
              </a:rPr>
              <a:t>för</a:t>
            </a:r>
            <a:r>
              <a:rPr lang="en-US" altLang="sv-SE" dirty="0">
                <a:ea typeface="ＭＳ Ｐゴシック" panose="020B0600070205080204" pitchFamily="34" charset="-128"/>
              </a:rPr>
              <a:t> </a:t>
            </a:r>
            <a:r>
              <a:rPr lang="en-US" altLang="sv-SE" i="1" dirty="0" err="1">
                <a:ea typeface="ＭＳ Ｐゴシック" panose="020B0600070205080204" pitchFamily="34" charset="-128"/>
              </a:rPr>
              <a:t>samverkan</a:t>
            </a:r>
            <a:endParaRPr lang="sv-SE" altLang="sv-SE" i="1" dirty="0">
              <a:ea typeface="ＭＳ Ｐゴシック" panose="020B0600070205080204" pitchFamily="34" charset="-128"/>
            </a:endParaRPr>
          </a:p>
        </p:txBody>
      </p:sp>
      <p:pic>
        <p:nvPicPr>
          <p:cNvPr id="19459" name="Content Placeholder 6" descr="Streetlife.jpg">
            <a:extLst>
              <a:ext uri="{FF2B5EF4-FFF2-40B4-BE49-F238E27FC236}">
                <a16:creationId xmlns:a16="http://schemas.microsoft.com/office/drawing/2014/main" id="{DAC2679E-6A7A-FD4C-9D23-3FFCE84B1C4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000" b="-22000"/>
          <a:stretch>
            <a:fillRect/>
          </a:stretch>
        </p:blipFill>
        <p:spPr>
          <a:xfrm>
            <a:off x="609601" y="877798"/>
            <a:ext cx="5265057" cy="5686261"/>
          </a:xfrm>
        </p:spPr>
      </p:pic>
    </p:spTree>
    <p:extLst>
      <p:ext uri="{BB962C8B-B14F-4D97-AF65-F5344CB8AC3E}">
        <p14:creationId xmlns:p14="http://schemas.microsoft.com/office/powerpoint/2010/main" val="1860892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3">
            <a:extLst>
              <a:ext uri="{FF2B5EF4-FFF2-40B4-BE49-F238E27FC236}">
                <a16:creationId xmlns:a16="http://schemas.microsoft.com/office/drawing/2014/main" id="{EC902FC1-06C1-014B-885D-AADEDB64B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080" y="502976"/>
            <a:ext cx="10972800" cy="1143000"/>
          </a:xfrm>
        </p:spPr>
        <p:txBody>
          <a:bodyPr/>
          <a:lstStyle/>
          <a:p>
            <a:pPr eaLnBrk="1" hangingPunct="1"/>
            <a:r>
              <a:rPr lang="sv-SE" altLang="sv-SE" dirty="0">
                <a:ea typeface="ＭＳ Ｐゴシック" panose="020B0600070205080204" pitchFamily="34" charset="-128"/>
              </a:rPr>
              <a:t>Metodik</a:t>
            </a:r>
          </a:p>
        </p:txBody>
      </p:sp>
      <p:sp>
        <p:nvSpPr>
          <p:cNvPr id="20483" name="Content Placeholder 5">
            <a:extLst>
              <a:ext uri="{FF2B5EF4-FFF2-40B4-BE49-F238E27FC236}">
                <a16:creationId xmlns:a16="http://schemas.microsoft.com/office/drawing/2014/main" id="{049351AB-F440-0C44-92C9-527EDA2B13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01497" y="2768659"/>
            <a:ext cx="4845463" cy="3200400"/>
          </a:xfrm>
        </p:spPr>
        <p:txBody>
          <a:bodyPr>
            <a:normAutofit/>
          </a:bodyPr>
          <a:lstStyle/>
          <a:p>
            <a:pPr eaLnBrk="1" hangingPunct="1"/>
            <a:r>
              <a:rPr lang="sv-SE" altLang="sv-SE" dirty="0">
                <a:ea typeface="ＭＳ Ｐゴシック" panose="020B0600070205080204" pitchFamily="34" charset="-128"/>
              </a:rPr>
              <a:t>Workshop /process i flera steg</a:t>
            </a:r>
            <a:br>
              <a:rPr lang="sv-SE" altLang="sv-SE" dirty="0">
                <a:ea typeface="ＭＳ Ｐゴシック" panose="020B0600070205080204" pitchFamily="34" charset="-128"/>
              </a:rPr>
            </a:br>
            <a:r>
              <a:rPr lang="sv-SE" altLang="sv-SE" sz="1600" dirty="0">
                <a:ea typeface="ＭＳ Ｐゴシック" panose="020B0600070205080204" pitchFamily="34" charset="-128"/>
              </a:rPr>
              <a:t>(se H &amp; K G s 35)</a:t>
            </a:r>
            <a:endParaRPr lang="sv-SE" altLang="ja-JP" sz="1600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sv-SE" altLang="sv-SE" dirty="0">
                <a:ea typeface="ＭＳ Ｐゴシック" panose="020B0600070205080204" pitchFamily="34" charset="-128"/>
              </a:rPr>
              <a:t>Ögonblicksbild: Analysen är aldrig definitiv</a:t>
            </a:r>
          </a:p>
          <a:p>
            <a:pPr eaLnBrk="1" hangingPunct="1"/>
            <a:r>
              <a:rPr lang="sv-SE" altLang="sv-SE" dirty="0">
                <a:ea typeface="ＭＳ Ｐゴシック" panose="020B0600070205080204" pitchFamily="34" charset="-128"/>
              </a:rPr>
              <a:t>Intressenter kan komma och gå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E713B261-B1C4-7948-97F7-895EFAC7BE4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55107" y="1645977"/>
            <a:ext cx="5455192" cy="4091393"/>
          </a:xfrm>
        </p:spPr>
      </p:pic>
    </p:spTree>
    <p:extLst>
      <p:ext uri="{BB962C8B-B14F-4D97-AF65-F5344CB8AC3E}">
        <p14:creationId xmlns:p14="http://schemas.microsoft.com/office/powerpoint/2010/main" val="551042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>
            <a:extLst>
              <a:ext uri="{FF2B5EF4-FFF2-40B4-BE49-F238E27FC236}">
                <a16:creationId xmlns:a16="http://schemas.microsoft.com/office/drawing/2014/main" id="{832916BA-ABBC-BB40-9218-1139A6A89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1100" y="1011860"/>
            <a:ext cx="8640000" cy="1143000"/>
          </a:xfrm>
        </p:spPr>
        <p:txBody>
          <a:bodyPr/>
          <a:lstStyle/>
          <a:p>
            <a:pPr eaLnBrk="1" hangingPunct="1"/>
            <a:r>
              <a:rPr lang="sv-SE" altLang="sv-SE" dirty="0">
                <a:ea typeface="ＭＳ Ｐゴシック" panose="020B0600070205080204" pitchFamily="34" charset="-128"/>
              </a:rPr>
              <a:t>Steg 1: Identifikation</a:t>
            </a:r>
          </a:p>
        </p:txBody>
      </p:sp>
      <p:sp>
        <p:nvSpPr>
          <p:cNvPr id="21506" name="Content Placeholder 2">
            <a:extLst>
              <a:ext uri="{FF2B5EF4-FFF2-40B4-BE49-F238E27FC236}">
                <a16:creationId xmlns:a16="http://schemas.microsoft.com/office/drawing/2014/main" id="{39CCE845-0829-7F4B-A813-CE0356E234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2700" y="2823541"/>
            <a:ext cx="7086600" cy="1879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sv-SE" altLang="sv-SE" dirty="0">
                <a:ea typeface="ＭＳ Ｐゴシック" panose="020B0600070205080204" pitchFamily="34" charset="-128"/>
              </a:rPr>
              <a:t>Vilka kan vara intresserade av projektet?</a:t>
            </a:r>
          </a:p>
          <a:p>
            <a:pPr eaLnBrk="1" hangingPunct="1">
              <a:lnSpc>
                <a:spcPct val="80000"/>
              </a:lnSpc>
            </a:pPr>
            <a:r>
              <a:rPr lang="sv-SE" altLang="sv-SE" dirty="0">
                <a:ea typeface="ＭＳ Ｐゴシック" panose="020B0600070205080204" pitchFamily="34" charset="-128"/>
              </a:rPr>
              <a:t>Vilka har en sådan position att de reellt kan påverka?</a:t>
            </a:r>
          </a:p>
          <a:p>
            <a:pPr eaLnBrk="1" hangingPunct="1">
              <a:lnSpc>
                <a:spcPct val="80000"/>
              </a:lnSpc>
            </a:pPr>
            <a:r>
              <a:rPr lang="sv-SE" altLang="sv-SE" dirty="0">
                <a:ea typeface="ＭＳ Ｐゴシック" panose="020B0600070205080204" pitchFamily="34" charset="-128"/>
              </a:rPr>
              <a:t>Vilka vill </a:t>
            </a:r>
            <a:r>
              <a:rPr lang="sv-SE" altLang="sv-SE" i="1" dirty="0">
                <a:ea typeface="ＭＳ Ｐゴシック" panose="020B0600070205080204" pitchFamily="34" charset="-128"/>
              </a:rPr>
              <a:t>vi själva </a:t>
            </a:r>
            <a:r>
              <a:rPr lang="sv-SE" altLang="sv-SE" dirty="0">
                <a:ea typeface="ＭＳ Ｐゴシック" panose="020B0600070205080204" pitchFamily="34" charset="-128"/>
              </a:rPr>
              <a:t>engagera i arbetet ?</a:t>
            </a:r>
          </a:p>
          <a:p>
            <a:pPr eaLnBrk="1" hangingPunct="1">
              <a:lnSpc>
                <a:spcPct val="80000"/>
              </a:lnSpc>
            </a:pPr>
            <a:endParaRPr lang="sv-SE" altLang="sv-SE" sz="2800" dirty="0">
              <a:ea typeface="ＭＳ Ｐゴシック" panose="020B0600070205080204" pitchFamily="34" charset="-128"/>
            </a:endParaRPr>
          </a:p>
          <a:p>
            <a:pPr eaLnBrk="1" hangingPunct="1"/>
            <a:endParaRPr lang="sv-SE" altLang="sv-SE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93378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9C8EA879-14BD-C940-A062-4DD60BF6A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3482" y="1058332"/>
            <a:ext cx="9601196" cy="1303867"/>
          </a:xfrm>
        </p:spPr>
        <p:txBody>
          <a:bodyPr/>
          <a:lstStyle/>
          <a:p>
            <a:pPr eaLnBrk="1" hangingPunct="1"/>
            <a:r>
              <a:rPr lang="sv-SE" altLang="sv-SE" dirty="0">
                <a:ea typeface="ＭＳ Ｐゴシック" panose="020B0600070205080204" pitchFamily="34" charset="-128"/>
              </a:rPr>
              <a:t>Steg 2: Fastställa relationer</a:t>
            </a:r>
          </a:p>
        </p:txBody>
      </p:sp>
      <p:sp>
        <p:nvSpPr>
          <p:cNvPr id="22530" name="Content Placeholder 2">
            <a:extLst>
              <a:ext uri="{FF2B5EF4-FFF2-40B4-BE49-F238E27FC236}">
                <a16:creationId xmlns:a16="http://schemas.microsoft.com/office/drawing/2014/main" id="{1C910FCB-3627-1443-9F94-FD2D34375B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7520" y="2499360"/>
            <a:ext cx="7010400" cy="4114800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sv-SE" altLang="sv-SE" b="1" i="1" dirty="0">
                <a:ea typeface="ＭＳ Ｐゴシック" panose="020B0600070205080204" pitchFamily="34" charset="-128"/>
              </a:rPr>
              <a:t>Indelning i primära och sekundära intressenter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v-SE" altLang="sv-SE" b="1" i="1" dirty="0">
                <a:ea typeface="ＭＳ Ｐゴシック" panose="020B0600070205080204" pitchFamily="34" charset="-128"/>
              </a:rPr>
              <a:t>Primära: direkt intresse i projektet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v-SE" altLang="sv-SE" b="1" i="1" dirty="0">
                <a:ea typeface="ＭＳ Ｐゴシック" panose="020B0600070205080204" pitchFamily="34" charset="-128"/>
              </a:rPr>
              <a:t>Sekundära: kan ha intresse</a:t>
            </a:r>
            <a:endParaRPr lang="sv-SE" altLang="sv-SE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120000"/>
              </a:lnSpc>
            </a:pPr>
            <a:r>
              <a:rPr lang="sv-SE" altLang="sv-SE" sz="2267" dirty="0">
                <a:ea typeface="ＭＳ Ｐゴシック" panose="020B0600070205080204" pitchFamily="34" charset="-128"/>
              </a:rPr>
              <a:t>Varför skulle de vara intresserade?</a:t>
            </a:r>
          </a:p>
          <a:p>
            <a:pPr eaLnBrk="1" hangingPunct="1">
              <a:lnSpc>
                <a:spcPct val="120000"/>
              </a:lnSpc>
            </a:pPr>
            <a:r>
              <a:rPr lang="sv-SE" altLang="sv-SE" sz="2267" dirty="0">
                <a:ea typeface="ＭＳ Ｐゴシック" panose="020B0600070205080204" pitchFamily="34" charset="-128"/>
              </a:rPr>
              <a:t>Vilka förväntningar kan de ha på projektet?</a:t>
            </a:r>
          </a:p>
          <a:p>
            <a:pPr eaLnBrk="1" hangingPunct="1">
              <a:lnSpc>
                <a:spcPct val="120000"/>
              </a:lnSpc>
            </a:pPr>
            <a:r>
              <a:rPr lang="sv-SE" altLang="sv-SE" sz="2267" dirty="0">
                <a:ea typeface="ＭＳ Ｐゴシック" panose="020B0600070205080204" pitchFamily="34" charset="-128"/>
              </a:rPr>
              <a:t>Vilken roll vill de spela i projektet?</a:t>
            </a:r>
          </a:p>
          <a:p>
            <a:pPr eaLnBrk="1" hangingPunct="1">
              <a:lnSpc>
                <a:spcPct val="120000"/>
              </a:lnSpc>
            </a:pPr>
            <a:r>
              <a:rPr lang="sv-SE" altLang="sv-SE" sz="2267" dirty="0">
                <a:ea typeface="ＭＳ Ｐゴシック" panose="020B0600070205080204" pitchFamily="34" charset="-128"/>
              </a:rPr>
              <a:t>Hur aktiva kommer de att vara?</a:t>
            </a:r>
          </a:p>
          <a:p>
            <a:pPr eaLnBrk="1" hangingPunct="1">
              <a:lnSpc>
                <a:spcPct val="120000"/>
              </a:lnSpc>
            </a:pPr>
            <a:r>
              <a:rPr lang="sv-SE" altLang="sv-SE" sz="2267" dirty="0">
                <a:ea typeface="ＭＳ Ｐゴシック" panose="020B0600070205080204" pitchFamily="34" charset="-128"/>
              </a:rPr>
              <a:t>Vad skulle kunna få dem att engagera sig i och stödja projektet?</a:t>
            </a:r>
          </a:p>
          <a:p>
            <a:pPr eaLnBrk="1" hangingPunct="1">
              <a:lnSpc>
                <a:spcPct val="80000"/>
              </a:lnSpc>
            </a:pPr>
            <a:endParaRPr lang="sv-SE" altLang="sv-SE" dirty="0">
              <a:ea typeface="ＭＳ Ｐゴシック" panose="020B0600070205080204" pitchFamily="34" charset="-128"/>
            </a:endParaRPr>
          </a:p>
          <a:p>
            <a:pPr eaLnBrk="1" hangingPunct="1"/>
            <a:endParaRPr lang="sv-SE" altLang="sv-SE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6531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552B01B3-0549-E849-B508-A7AC1575210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89025" y="336445"/>
            <a:ext cx="10013950" cy="1143000"/>
          </a:xfrm>
        </p:spPr>
        <p:txBody>
          <a:bodyPr/>
          <a:lstStyle/>
          <a:p>
            <a:r>
              <a:rPr lang="sv-SE" altLang="sv-SE" dirty="0">
                <a:ea typeface="ＭＳ Ｐゴシック" panose="020B0600070205080204" pitchFamily="34" charset="-128"/>
              </a:rPr>
              <a:t>Steg 2: Makt – och intressentmatris</a:t>
            </a:r>
          </a:p>
        </p:txBody>
      </p:sp>
      <p:cxnSp>
        <p:nvCxnSpPr>
          <p:cNvPr id="23554" name="Straight Arrow Connector 4">
            <a:extLst>
              <a:ext uri="{FF2B5EF4-FFF2-40B4-BE49-F238E27FC236}">
                <a16:creationId xmlns:a16="http://schemas.microsoft.com/office/drawing/2014/main" id="{CD0A40A5-6C43-DA48-80EB-F662EA1FB6E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883673" y="3888851"/>
            <a:ext cx="57912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55" name="Straight Arrow Connector 6">
            <a:extLst>
              <a:ext uri="{FF2B5EF4-FFF2-40B4-BE49-F238E27FC236}">
                <a16:creationId xmlns:a16="http://schemas.microsoft.com/office/drawing/2014/main" id="{5FD6482B-C228-074E-A0A3-101B72A469C7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4179075" y="3812653"/>
            <a:ext cx="3200400" cy="3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556" name="TextBox 7">
            <a:extLst>
              <a:ext uri="{FF2B5EF4-FFF2-40B4-BE49-F238E27FC236}">
                <a16:creationId xmlns:a16="http://schemas.microsoft.com/office/drawing/2014/main" id="{0977E106-0677-1E4C-8556-072656332E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17431" y="3644962"/>
            <a:ext cx="12795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sv-SE" altLang="sv-SE" sz="2400" i="1" dirty="0"/>
              <a:t>Intresse</a:t>
            </a:r>
          </a:p>
        </p:txBody>
      </p:sp>
      <p:sp>
        <p:nvSpPr>
          <p:cNvPr id="23557" name="TextBox 8">
            <a:extLst>
              <a:ext uri="{FF2B5EF4-FFF2-40B4-BE49-F238E27FC236}">
                <a16:creationId xmlns:a16="http://schemas.microsoft.com/office/drawing/2014/main" id="{FEEBA80C-068B-8D47-B8B1-2467C3E276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2474" y="3965051"/>
            <a:ext cx="9364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sv-SE" altLang="sv-SE"/>
              <a:t>Hög</a:t>
            </a:r>
          </a:p>
        </p:txBody>
      </p:sp>
      <p:sp>
        <p:nvSpPr>
          <p:cNvPr id="23558" name="TextBox 9">
            <a:extLst>
              <a:ext uri="{FF2B5EF4-FFF2-40B4-BE49-F238E27FC236}">
                <a16:creationId xmlns:a16="http://schemas.microsoft.com/office/drawing/2014/main" id="{CBA069A9-A056-804C-BEE9-52F1B69B52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5506" y="3521852"/>
            <a:ext cx="86754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sv-SE" altLang="sv-SE" dirty="0">
                <a:solidFill>
                  <a:srgbClr val="FF0000"/>
                </a:solidFill>
              </a:rPr>
              <a:t>Låg</a:t>
            </a:r>
          </a:p>
        </p:txBody>
      </p:sp>
      <p:sp>
        <p:nvSpPr>
          <p:cNvPr id="23559" name="TextBox 10">
            <a:extLst>
              <a:ext uri="{FF2B5EF4-FFF2-40B4-BE49-F238E27FC236}">
                <a16:creationId xmlns:a16="http://schemas.microsoft.com/office/drawing/2014/main" id="{3ED084ED-4C11-094C-BCDE-64D1F913BC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5874" y="1679051"/>
            <a:ext cx="9364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sv-SE" altLang="sv-SE" dirty="0">
                <a:solidFill>
                  <a:srgbClr val="008000"/>
                </a:solidFill>
              </a:rPr>
              <a:t>Hög</a:t>
            </a:r>
          </a:p>
        </p:txBody>
      </p:sp>
      <p:sp>
        <p:nvSpPr>
          <p:cNvPr id="23560" name="TextBox 11">
            <a:extLst>
              <a:ext uri="{FF2B5EF4-FFF2-40B4-BE49-F238E27FC236}">
                <a16:creationId xmlns:a16="http://schemas.microsoft.com/office/drawing/2014/main" id="{23702380-8DCA-1541-8D5A-93BA2023CB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9674" y="5565251"/>
            <a:ext cx="86754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sv-SE" altLang="sv-SE" dirty="0">
                <a:solidFill>
                  <a:srgbClr val="FF0000"/>
                </a:solidFill>
              </a:rPr>
              <a:t>Låg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B931C835-BE76-9247-8369-30E44D3261D0}"/>
              </a:ext>
            </a:extLst>
          </p:cNvPr>
          <p:cNvSpPr txBox="1"/>
          <p:nvPr/>
        </p:nvSpPr>
        <p:spPr>
          <a:xfrm>
            <a:off x="936460" y="5697352"/>
            <a:ext cx="25539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i="1" dirty="0"/>
              <a:t>Se H &amp; K G s 33-34</a:t>
            </a:r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CBD2B512-86B9-D141-820D-E81941D94B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0959" y="1259183"/>
            <a:ext cx="14863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sv-SE" altLang="sv-SE" sz="2400" i="1" dirty="0"/>
              <a:t>Påverkan</a:t>
            </a:r>
          </a:p>
        </p:txBody>
      </p:sp>
      <p:sp>
        <p:nvSpPr>
          <p:cNvPr id="3" name="Ellips 2">
            <a:extLst>
              <a:ext uri="{FF2B5EF4-FFF2-40B4-BE49-F238E27FC236}">
                <a16:creationId xmlns:a16="http://schemas.microsoft.com/office/drawing/2014/main" id="{0CA957EA-BA54-0441-83D5-18E237CEEE4D}"/>
              </a:ext>
            </a:extLst>
          </p:cNvPr>
          <p:cNvSpPr/>
          <p:nvPr/>
        </p:nvSpPr>
        <p:spPr>
          <a:xfrm>
            <a:off x="6607419" y="2289063"/>
            <a:ext cx="1746752" cy="109370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67" dirty="0"/>
              <a:t>Håll engagerad</a:t>
            </a:r>
          </a:p>
        </p:txBody>
      </p:sp>
      <p:sp>
        <p:nvSpPr>
          <p:cNvPr id="13" name="Ellips 12">
            <a:extLst>
              <a:ext uri="{FF2B5EF4-FFF2-40B4-BE49-F238E27FC236}">
                <a16:creationId xmlns:a16="http://schemas.microsoft.com/office/drawing/2014/main" id="{794F3DEE-F9AF-6D47-9053-65D38FBB6E72}"/>
              </a:ext>
            </a:extLst>
          </p:cNvPr>
          <p:cNvSpPr/>
          <p:nvPr/>
        </p:nvSpPr>
        <p:spPr>
          <a:xfrm>
            <a:off x="6579053" y="4306832"/>
            <a:ext cx="1600863" cy="109370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dirty="0"/>
              <a:t>Håll </a:t>
            </a:r>
            <a:r>
              <a:rPr lang="sv-SE" sz="1600" dirty="0" err="1"/>
              <a:t>inform-erad</a:t>
            </a:r>
            <a:endParaRPr lang="sv-SE" sz="1600" dirty="0"/>
          </a:p>
        </p:txBody>
      </p:sp>
      <p:sp>
        <p:nvSpPr>
          <p:cNvPr id="14" name="Ellips 13">
            <a:extLst>
              <a:ext uri="{FF2B5EF4-FFF2-40B4-BE49-F238E27FC236}">
                <a16:creationId xmlns:a16="http://schemas.microsoft.com/office/drawing/2014/main" id="{56CC3B9E-B973-D34E-B955-41675273AE3F}"/>
              </a:ext>
            </a:extLst>
          </p:cNvPr>
          <p:cNvSpPr/>
          <p:nvPr/>
        </p:nvSpPr>
        <p:spPr>
          <a:xfrm>
            <a:off x="3568811" y="2210989"/>
            <a:ext cx="1600863" cy="109370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dirty="0"/>
              <a:t>Håll nöjd</a:t>
            </a:r>
          </a:p>
        </p:txBody>
      </p:sp>
      <p:sp>
        <p:nvSpPr>
          <p:cNvPr id="15" name="Ellips 14">
            <a:extLst>
              <a:ext uri="{FF2B5EF4-FFF2-40B4-BE49-F238E27FC236}">
                <a16:creationId xmlns:a16="http://schemas.microsoft.com/office/drawing/2014/main" id="{3F8EBC60-85B3-324C-8B10-F1FCEC640722}"/>
              </a:ext>
            </a:extLst>
          </p:cNvPr>
          <p:cNvSpPr/>
          <p:nvPr/>
        </p:nvSpPr>
        <p:spPr>
          <a:xfrm>
            <a:off x="3530250" y="4353199"/>
            <a:ext cx="1600863" cy="109370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dirty="0"/>
              <a:t>Håll koll på</a:t>
            </a:r>
          </a:p>
        </p:txBody>
      </p:sp>
    </p:spTree>
    <p:extLst>
      <p:ext uri="{BB962C8B-B14F-4D97-AF65-F5344CB8AC3E}">
        <p14:creationId xmlns:p14="http://schemas.microsoft.com/office/powerpoint/2010/main" val="3786799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>
            <a:extLst>
              <a:ext uri="{FF2B5EF4-FFF2-40B4-BE49-F238E27FC236}">
                <a16:creationId xmlns:a16="http://schemas.microsoft.com/office/drawing/2014/main" id="{1F7B3047-296B-4A4C-8D0F-C9C4B9D48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2" y="982132"/>
            <a:ext cx="9601196" cy="1303867"/>
          </a:xfrm>
        </p:spPr>
        <p:txBody>
          <a:bodyPr/>
          <a:lstStyle/>
          <a:p>
            <a:pPr eaLnBrk="1" hangingPunct="1"/>
            <a:r>
              <a:rPr lang="sv-SE" altLang="sv-SE" dirty="0">
                <a:ea typeface="ＭＳ Ｐゴシック" panose="020B0600070205080204" pitchFamily="34" charset="-128"/>
              </a:rPr>
              <a:t>Steg 3: Handlingsplan</a:t>
            </a:r>
          </a:p>
        </p:txBody>
      </p:sp>
      <p:sp>
        <p:nvSpPr>
          <p:cNvPr id="24578" name="Content Placeholder 2">
            <a:extLst>
              <a:ext uri="{FF2B5EF4-FFF2-40B4-BE49-F238E27FC236}">
                <a16:creationId xmlns:a16="http://schemas.microsoft.com/office/drawing/2014/main" id="{D2314FBF-4414-D64F-8936-3970ABC70F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0840" y="2605194"/>
            <a:ext cx="7010400" cy="2788918"/>
          </a:xfrm>
        </p:spPr>
        <p:txBody>
          <a:bodyPr/>
          <a:lstStyle/>
          <a:p>
            <a:pPr eaLnBrk="1" hangingPunct="1"/>
            <a:r>
              <a:rPr lang="sv-SE" altLang="sv-SE" sz="2133" dirty="0">
                <a:ea typeface="ＭＳ Ｐゴシック" panose="020B0600070205080204" pitchFamily="34" charset="-128"/>
              </a:rPr>
              <a:t>Hur skulle de kunna bidra till ett positivt resultat?</a:t>
            </a:r>
          </a:p>
          <a:p>
            <a:pPr eaLnBrk="1" hangingPunct="1"/>
            <a:r>
              <a:rPr lang="sv-SE" altLang="sv-SE" sz="2133" dirty="0">
                <a:ea typeface="ＭＳ Ｐゴシック" panose="020B0600070205080204" pitchFamily="34" charset="-128"/>
              </a:rPr>
              <a:t>Hur skulle de kunna bidra till att försvåra projektet? </a:t>
            </a:r>
          </a:p>
          <a:p>
            <a:pPr eaLnBrk="1" hangingPunct="1"/>
            <a:r>
              <a:rPr lang="sv-SE" altLang="sv-SE" sz="2133" dirty="0">
                <a:ea typeface="ＭＳ Ｐゴシック" panose="020B0600070205080204" pitchFamily="34" charset="-128"/>
              </a:rPr>
              <a:t>Hur skapa förutsättningar för samverkan?</a:t>
            </a:r>
          </a:p>
          <a:p>
            <a:pPr eaLnBrk="1" hangingPunct="1">
              <a:buFontTx/>
              <a:buNone/>
            </a:pPr>
            <a:r>
              <a:rPr lang="sv-SE" altLang="sv-SE" sz="2133" i="1" dirty="0">
                <a:ea typeface="ＭＳ Ｐゴシック" panose="020B0600070205080204" pitchFamily="34" charset="-128"/>
              </a:rPr>
              <a:t>Intressentanalysen ger underlag för handling!</a:t>
            </a:r>
          </a:p>
          <a:p>
            <a:pPr eaLnBrk="1" hangingPunct="1"/>
            <a:r>
              <a:rPr lang="sv-SE" altLang="sv-SE" sz="2133" dirty="0">
                <a:ea typeface="ＭＳ Ｐゴシック" panose="020B0600070205080204" pitchFamily="34" charset="-128"/>
              </a:rPr>
              <a:t>Kommunikation? Dokumentation?</a:t>
            </a:r>
            <a:endParaRPr lang="sv-SE" altLang="sv-SE" dirty="0">
              <a:ea typeface="ＭＳ Ｐゴシック" panose="020B0600070205080204" pitchFamily="34" charset="-128"/>
            </a:endParaRPr>
          </a:p>
          <a:p>
            <a:pPr eaLnBrk="1" hangingPunct="1"/>
            <a:endParaRPr lang="sv-SE" altLang="sv-SE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69112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skt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Organiskt</Template>
  <TotalTime>6</TotalTime>
  <Words>636</Words>
  <Application>Microsoft Macintosh PowerPoint</Application>
  <PresentationFormat>Bredbild</PresentationFormat>
  <Paragraphs>127</Paragraphs>
  <Slides>19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19</vt:i4>
      </vt:variant>
    </vt:vector>
  </HeadingPairs>
  <TitlesOfParts>
    <vt:vector size="23" baseType="lpstr">
      <vt:lpstr>Arial</vt:lpstr>
      <vt:lpstr>Calibri</vt:lpstr>
      <vt:lpstr>Garamond</vt:lpstr>
      <vt:lpstr>Organiskt</vt:lpstr>
      <vt:lpstr>Intressenter</vt:lpstr>
      <vt:lpstr>Intressenter</vt:lpstr>
      <vt:lpstr>Vem är intressent?</vt:lpstr>
      <vt:lpstr>Intressentanalys</vt:lpstr>
      <vt:lpstr>Metodik</vt:lpstr>
      <vt:lpstr>Steg 1: Identifikation</vt:lpstr>
      <vt:lpstr>Steg 2: Fastställa relationer</vt:lpstr>
      <vt:lpstr>Steg 2: Makt – och intressentmatris</vt:lpstr>
      <vt:lpstr>Steg 3: Handlingsplan</vt:lpstr>
      <vt:lpstr>Exempel på intressenter</vt:lpstr>
      <vt:lpstr>Brukar-/kund-/användarmedverkan</vt:lpstr>
      <vt:lpstr>Strategisk navigering</vt:lpstr>
      <vt:lpstr>SWOT (H &amp; K G s 35-36)</vt:lpstr>
      <vt:lpstr>Risk-/osäkerhetsanalys</vt:lpstr>
      <vt:lpstr>Risker</vt:lpstr>
      <vt:lpstr>Tre steg</vt:lpstr>
      <vt:lpstr> Minirisk (H &amp; K G s 116 ff)</vt:lpstr>
      <vt:lpstr>Några frågor…</vt:lpstr>
      <vt:lpstr>Viktigt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Intressenter</dc:title>
  <dc:creator>Fredrik Björk</dc:creator>
  <cp:lastModifiedBy>Fredrik Björk</cp:lastModifiedBy>
  <cp:revision>4</cp:revision>
  <dcterms:created xsi:type="dcterms:W3CDTF">2022-09-27T12:14:52Z</dcterms:created>
  <dcterms:modified xsi:type="dcterms:W3CDTF">2022-09-27T12:21:50Z</dcterms:modified>
</cp:coreProperties>
</file>