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1" r:id="rId4"/>
    <p:sldId id="263" r:id="rId5"/>
    <p:sldId id="265" r:id="rId6"/>
    <p:sldId id="267" r:id="rId7"/>
    <p:sldId id="266" r:id="rId8"/>
    <p:sldId id="268" r:id="rId9"/>
    <p:sldId id="258" r:id="rId10"/>
    <p:sldId id="270" r:id="rId11"/>
    <p:sldId id="269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234"/>
  </p:normalViewPr>
  <p:slideViewPr>
    <p:cSldViewPr snapToGrid="0">
      <p:cViewPr varScale="1">
        <p:scale>
          <a:sx n="96" d="100"/>
          <a:sy n="96" d="100"/>
        </p:scale>
        <p:origin x="2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D45BE-218A-EE4A-A2DD-C55820D9BE31}" type="datetimeFigureOut">
              <a:rPr lang="sv-SE" smtClean="0"/>
              <a:t>2022-09-27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E5DC-86F8-D044-8DA3-EB934B28A5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360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		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Jacobsen, D., &amp;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Thorsvik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 (2014). 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Hur moderna organisationer fungerar.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 uppl.) Lund: Studentlitteratur AB </a:t>
            </a:r>
            <a:endParaRPr lang="sv-SE" dirty="0"/>
          </a:p>
          <a:p>
            <a:r>
              <a:rPr lang="sv-SE" dirty="0"/>
              <a:t>	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765FAF-D4CD-5166-9169-3EF561FDB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Kommunikation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063D5B-0F2E-50FE-7405-FC44E3E9C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62711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8BE287F-97D2-A349-AC8B-1E3A82CD5F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7495" y="646871"/>
            <a:ext cx="8639175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Hur kan det se ut?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E63C4F3B-162B-1B49-ADE0-29E5C5ECA9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5143" y="1789871"/>
            <a:ext cx="8869362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Månadsrapport till projektägare/-partners</a:t>
            </a:r>
          </a:p>
          <a:p>
            <a:pPr eaLnBrk="1" hangingPunct="1">
              <a:lnSpc>
                <a:spcPct val="12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Mötesanteckningar på intern webb-plats eller Google </a:t>
            </a:r>
            <a:r>
              <a:rPr lang="sv-SE" altLang="sv-SE" dirty="0" err="1">
                <a:ea typeface="ＭＳ Ｐゴシック" panose="020B0600070205080204" pitchFamily="34" charset="-128"/>
              </a:rPr>
              <a:t>docs</a:t>
            </a:r>
            <a:endParaRPr lang="sv-SE" altLang="sv-SE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Webbplats/blogg för allmänhet/intresserade med kontaktuppgifter</a:t>
            </a:r>
          </a:p>
          <a:p>
            <a:pPr eaLnBrk="1" hangingPunct="1">
              <a:lnSpc>
                <a:spcPct val="12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Pressmeddelande när det händer viktiga saker</a:t>
            </a:r>
          </a:p>
          <a:p>
            <a:pPr eaLnBrk="1" hangingPunct="1">
              <a:lnSpc>
                <a:spcPct val="12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Facebook-grupp för att mobilisera i samband med viktiga händelser</a:t>
            </a:r>
          </a:p>
          <a:p>
            <a:pPr eaLnBrk="1" hangingPunct="1">
              <a:lnSpc>
                <a:spcPct val="12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Synliggörande/marknadsföring</a:t>
            </a:r>
          </a:p>
        </p:txBody>
      </p:sp>
    </p:spTree>
    <p:extLst>
      <p:ext uri="{BB962C8B-B14F-4D97-AF65-F5344CB8AC3E}">
        <p14:creationId xmlns:p14="http://schemas.microsoft.com/office/powerpoint/2010/main" val="13572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1DC53E0-8A7B-F045-BF70-36B0E54A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57" y="509540"/>
            <a:ext cx="8640000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Kommunikationsplan</a:t>
            </a:r>
            <a:br>
              <a:rPr lang="sv-SE" altLang="sv-SE" dirty="0">
                <a:ea typeface="ＭＳ Ｐゴシック" panose="020B0600070205080204" pitchFamily="34" charset="-128"/>
              </a:rPr>
            </a:br>
            <a:r>
              <a:rPr lang="sv-SE" altLang="sv-SE" sz="1600" dirty="0">
                <a:ea typeface="ＭＳ Ｐゴシック" panose="020B0600070205080204" pitchFamily="34" charset="-128"/>
              </a:rPr>
              <a:t>(H &amp; K G s 120-121)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5FA4A024-4F6C-C54F-B864-8E74233AA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684" y="1935633"/>
            <a:ext cx="7167563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sv-SE" dirty="0" err="1">
                <a:highlight>
                  <a:srgbClr val="FFFF00"/>
                </a:highlight>
                <a:ea typeface="ＭＳ Ｐゴシック" panose="020B0600070205080204" pitchFamily="34" charset="-128"/>
              </a:rPr>
              <a:t>Utgå</a:t>
            </a:r>
            <a:r>
              <a:rPr lang="en-US" altLang="sv-SE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highlight>
                  <a:srgbClr val="FFFF00"/>
                </a:highlight>
                <a:ea typeface="ＭＳ Ｐゴシック" panose="020B0600070205080204" pitchFamily="34" charset="-128"/>
              </a:rPr>
              <a:t>från</a:t>
            </a:r>
            <a:r>
              <a:rPr lang="en-US" altLang="sv-SE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highlight>
                  <a:srgbClr val="FFFF00"/>
                </a:highlight>
                <a:ea typeface="ＭＳ Ｐゴシック" panose="020B0600070205080204" pitchFamily="34" charset="-128"/>
              </a:rPr>
              <a:t>intressentanalys</a:t>
            </a:r>
            <a:r>
              <a:rPr lang="en-US" altLang="sv-SE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highlight>
                  <a:srgbClr val="FFFF00"/>
                </a:highlight>
                <a:ea typeface="ＭＳ Ｐゴシック" panose="020B0600070205080204" pitchFamily="34" charset="-128"/>
              </a:rPr>
              <a:t>och</a:t>
            </a:r>
            <a:r>
              <a:rPr lang="en-US" altLang="sv-SE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highlight>
                  <a:srgbClr val="FFFF00"/>
                </a:highlight>
                <a:ea typeface="ＭＳ Ｐゴシック" panose="020B0600070205080204" pitchFamily="34" charset="-128"/>
              </a:rPr>
              <a:t>riskanalys</a:t>
            </a:r>
            <a:endParaRPr lang="sv-SE" altLang="sv-SE" b="1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sv-SE" altLang="sv-SE" b="1" dirty="0">
                <a:ea typeface="ＭＳ Ｐゴシック" panose="020B0600070205080204" pitchFamily="34" charset="-128"/>
              </a:rPr>
              <a:t>Bör innehålla:</a:t>
            </a:r>
          </a:p>
          <a:p>
            <a:pPr eaLnBrk="1" hangingPunct="1"/>
            <a:r>
              <a:rPr lang="en-US" altLang="sv-SE" dirty="0" err="1">
                <a:ea typeface="ＭＳ Ｐゴシック" panose="020B0600070205080204" pitchFamily="34" charset="-128"/>
              </a:rPr>
              <a:t>Intressenternas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kommunikationskrav</a:t>
            </a:r>
            <a:r>
              <a:rPr lang="en-US" altLang="sv-SE" dirty="0">
                <a:ea typeface="ＭＳ Ｐゴシック" panose="020B0600070205080204" pitchFamily="34" charset="-128"/>
              </a:rPr>
              <a:t>/-</a:t>
            </a:r>
            <a:r>
              <a:rPr lang="en-US" altLang="sv-SE" dirty="0" err="1">
                <a:ea typeface="ＭＳ Ｐゴシック" panose="020B0600070205080204" pitchFamily="34" charset="-128"/>
              </a:rPr>
              <a:t>behov</a:t>
            </a:r>
            <a:endParaRPr lang="en-US" altLang="sv-SE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sv-SE" dirty="0" err="1">
                <a:ea typeface="ＭＳ Ｐゴシック" panose="020B0600070205080204" pitchFamily="34" charset="-128"/>
              </a:rPr>
              <a:t>Vem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som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ansvarar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inom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projektet</a:t>
            </a:r>
            <a:endParaRPr lang="en-US" altLang="sv-SE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sv-SE" dirty="0" err="1">
                <a:ea typeface="ＭＳ Ｐゴシック" panose="020B0600070205080204" pitchFamily="34" charset="-128"/>
              </a:rPr>
              <a:t>Hur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kommunikationen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skall</a:t>
            </a:r>
            <a:r>
              <a:rPr lang="en-US" altLang="sv-SE" dirty="0">
                <a:ea typeface="ＭＳ Ｐゴシック" panose="020B0600070205080204" pitchFamily="34" charset="-128"/>
              </a:rPr>
              <a:t> se </a:t>
            </a:r>
            <a:r>
              <a:rPr lang="en-US" altLang="sv-SE" dirty="0" err="1">
                <a:ea typeface="ＭＳ Ｐゴシック" panose="020B0600070205080204" pitchFamily="34" charset="-128"/>
              </a:rPr>
              <a:t>ut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och</a:t>
            </a:r>
            <a:r>
              <a:rPr lang="en-US" altLang="sv-SE" dirty="0">
                <a:ea typeface="ＭＳ Ｐゴシック" panose="020B0600070205080204" pitchFamily="34" charset="-128"/>
              </a:rPr>
              <a:t> med </a:t>
            </a:r>
            <a:r>
              <a:rPr lang="en-US" altLang="sv-SE" dirty="0" err="1">
                <a:ea typeface="ＭＳ Ｐゴシック" panose="020B0600070205080204" pitchFamily="34" charset="-128"/>
              </a:rPr>
              <a:t>vem</a:t>
            </a:r>
            <a:r>
              <a:rPr lang="en-US" altLang="sv-SE" dirty="0">
                <a:ea typeface="ＭＳ Ｐゴシック" panose="020B0600070205080204" pitchFamily="34" charset="-128"/>
              </a:rPr>
              <a:t>?</a:t>
            </a:r>
          </a:p>
          <a:p>
            <a:pPr eaLnBrk="1" hangingPunct="1"/>
            <a:r>
              <a:rPr lang="en-US" altLang="sv-SE" dirty="0" err="1">
                <a:ea typeface="ＭＳ Ｐゴシック" panose="020B0600070205080204" pitchFamily="34" charset="-128"/>
              </a:rPr>
              <a:t>Vilket</a:t>
            </a:r>
            <a:r>
              <a:rPr lang="en-US" altLang="sv-SE" dirty="0">
                <a:ea typeface="ＭＳ Ｐゴシック" panose="020B0600070205080204" pitchFamily="34" charset="-128"/>
              </a:rPr>
              <a:t> format/</a:t>
            </a:r>
            <a:r>
              <a:rPr lang="en-US" altLang="sv-SE" dirty="0" err="1">
                <a:ea typeface="ＭＳ Ｐゴシック" panose="020B0600070205080204" pitchFamily="34" charset="-128"/>
              </a:rPr>
              <a:t>plattform</a:t>
            </a:r>
            <a:endParaRPr lang="en-US" altLang="sv-SE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sv-SE" dirty="0" err="1">
                <a:ea typeface="ＭＳ Ｐゴシック" panose="020B0600070205080204" pitchFamily="34" charset="-128"/>
              </a:rPr>
              <a:t>Frekvens</a:t>
            </a:r>
            <a:r>
              <a:rPr lang="en-US" altLang="sv-SE" dirty="0">
                <a:ea typeface="ＭＳ Ｐゴシック" panose="020B0600070205080204" pitchFamily="34" charset="-128"/>
              </a:rPr>
              <a:t> (</a:t>
            </a:r>
            <a:r>
              <a:rPr lang="en-US" altLang="sv-SE" dirty="0" err="1">
                <a:ea typeface="ＭＳ Ｐゴシック" panose="020B0600070205080204" pitchFamily="34" charset="-128"/>
              </a:rPr>
              <a:t>när</a:t>
            </a:r>
            <a:r>
              <a:rPr lang="en-US" altLang="sv-SE" dirty="0">
                <a:ea typeface="ＭＳ Ｐゴシック" panose="020B0600070205080204" pitchFamily="34" charset="-128"/>
              </a:rPr>
              <a:t>/</a:t>
            </a:r>
            <a:r>
              <a:rPr lang="en-US" altLang="sv-SE" dirty="0" err="1">
                <a:ea typeface="ＭＳ Ｐゴシック" panose="020B0600070205080204" pitchFamily="34" charset="-128"/>
              </a:rPr>
              <a:t>hur</a:t>
            </a:r>
            <a:r>
              <a:rPr lang="en-US" altLang="sv-SE" dirty="0">
                <a:ea typeface="ＭＳ Ｐゴシック" panose="020B0600070205080204" pitchFamily="34" charset="-128"/>
              </a:rPr>
              <a:t> </a:t>
            </a:r>
            <a:r>
              <a:rPr lang="en-US" altLang="sv-SE" dirty="0" err="1">
                <a:ea typeface="ＭＳ Ｐゴシック" panose="020B0600070205080204" pitchFamily="34" charset="-128"/>
              </a:rPr>
              <a:t>ofta</a:t>
            </a:r>
            <a:r>
              <a:rPr lang="en-US" altLang="sv-SE" dirty="0">
                <a:ea typeface="ＭＳ Ｐゴシック" panose="020B0600070205080204" pitchFamily="34" charset="-128"/>
              </a:rPr>
              <a:t>)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6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E46CE5B-F6E8-1E4C-8898-70C559828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69924" y="-835219"/>
            <a:ext cx="6539201" cy="852843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D4BC6E7-EECC-7D49-9E8F-DB6AD004F5B3}"/>
              </a:ext>
            </a:extLst>
          </p:cNvPr>
          <p:cNvSpPr txBox="1"/>
          <p:nvPr/>
        </p:nvSpPr>
        <p:spPr>
          <a:xfrm>
            <a:off x="8925487" y="159400"/>
            <a:ext cx="27462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altLang="sv-SE" sz="2400" dirty="0">
                <a:ea typeface="ＭＳ Ｐゴシック" panose="020B0600070205080204" pitchFamily="34" charset="-128"/>
              </a:rPr>
              <a:t>(H &amp; K G s 120-121)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794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33EADC1-150C-A64F-89FE-8A6193195F5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212441" y="672618"/>
            <a:ext cx="2998898" cy="2997683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1F45021-4F9A-9F45-BD2E-51267232F5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8613"/>
            <a:ext cx="10972800" cy="1143000"/>
          </a:xfrm>
        </p:spPr>
        <p:txBody>
          <a:bodyPr/>
          <a:lstStyle/>
          <a:p>
            <a:r>
              <a:rPr lang="sv-SE" dirty="0"/>
              <a:t>Att tänka på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091DFB-F2FE-2549-8B67-F68054C6DBC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92696" y="1711326"/>
            <a:ext cx="7958138" cy="3917950"/>
          </a:xfrm>
        </p:spPr>
        <p:txBody>
          <a:bodyPr>
            <a:noAutofit/>
          </a:bodyPr>
          <a:lstStyle/>
          <a:p>
            <a:r>
              <a:rPr lang="sv-SE" dirty="0"/>
              <a:t>Om man inte syns eller hörs, finns man inte</a:t>
            </a:r>
          </a:p>
          <a:p>
            <a:r>
              <a:rPr lang="sv-SE" dirty="0"/>
              <a:t>Ett projekt börjar från 0!</a:t>
            </a:r>
          </a:p>
          <a:p>
            <a:r>
              <a:rPr lang="sv-SE" dirty="0"/>
              <a:t>Samverkanspartners kan ha användbara resurser/kanaler</a:t>
            </a:r>
          </a:p>
          <a:p>
            <a:r>
              <a:rPr lang="sv-SE" dirty="0"/>
              <a:t>Lika viktigt att se till att vara öppen för återkoppling/ta in information som att sprida det egna budskapet</a:t>
            </a:r>
          </a:p>
          <a:p>
            <a:r>
              <a:rPr lang="sv-SE" dirty="0"/>
              <a:t>Bättre att samla och fokusera kommunikation än en mångfald av kanaler</a:t>
            </a:r>
          </a:p>
          <a:p>
            <a:r>
              <a:rPr lang="sv-SE" dirty="0"/>
              <a:t>Undvika ’information </a:t>
            </a:r>
            <a:r>
              <a:rPr lang="sv-SE" dirty="0" err="1"/>
              <a:t>overload</a:t>
            </a:r>
            <a:r>
              <a:rPr lang="sv-SE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4920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B91C11E4-DD1F-1A46-8680-FB2D2CBC4E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166688"/>
            <a:ext cx="10972800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Kommunikation</a:t>
            </a:r>
          </a:p>
        </p:txBody>
      </p:sp>
      <p:pic>
        <p:nvPicPr>
          <p:cNvPr id="14338" name="Content Placeholder 3" descr="kroksback.jpg">
            <a:extLst>
              <a:ext uri="{FF2B5EF4-FFF2-40B4-BE49-F238E27FC236}">
                <a16:creationId xmlns:a16="http://schemas.microsoft.com/office/drawing/2014/main" id="{75D84457-98D5-8942-8074-475A66D2C8C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76" b="-22076"/>
          <a:stretch>
            <a:fillRect/>
          </a:stretch>
        </p:blipFill>
        <p:spPr>
          <a:xfrm>
            <a:off x="1117600" y="1051174"/>
            <a:ext cx="5384800" cy="5100638"/>
          </a:xfrm>
        </p:spPr>
      </p:pic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2584F6FF-DD2D-4948-A455-C30D918B544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07200" y="1666875"/>
            <a:ext cx="4417391" cy="3500438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Kommunikation centralt för projekt</a:t>
            </a:r>
          </a:p>
          <a:p>
            <a:r>
              <a:rPr lang="sv-SE" dirty="0"/>
              <a:t>Från latinets </a:t>
            </a:r>
            <a:r>
              <a:rPr lang="sv-SE" i="1" dirty="0" err="1"/>
              <a:t>communis</a:t>
            </a:r>
            <a:r>
              <a:rPr lang="sv-SE" dirty="0"/>
              <a:t> som betyder gemensam;  och </a:t>
            </a:r>
            <a:r>
              <a:rPr lang="sv-SE" i="1" dirty="0" err="1"/>
              <a:t>communicare</a:t>
            </a:r>
            <a:r>
              <a:rPr lang="sv-SE" dirty="0"/>
              <a:t> som betyder att göra tillsammans.</a:t>
            </a:r>
            <a:endParaRPr lang="sv-SE" altLang="sv-SE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Kommunikation – interaktion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Påverkas mycket av vår perception (hur vi uppfattar och tolkar verkligheten)</a:t>
            </a:r>
          </a:p>
        </p:txBody>
      </p:sp>
    </p:spTree>
    <p:extLst>
      <p:ext uri="{BB962C8B-B14F-4D97-AF65-F5344CB8AC3E}">
        <p14:creationId xmlns:p14="http://schemas.microsoft.com/office/powerpoint/2010/main" val="42930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Oval 2">
            <a:extLst>
              <a:ext uri="{FF2B5EF4-FFF2-40B4-BE49-F238E27FC236}">
                <a16:creationId xmlns:a16="http://schemas.microsoft.com/office/drawing/2014/main" id="{65519125-857B-804B-A353-878C6AC95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1" y="4806951"/>
            <a:ext cx="292100" cy="17399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35171" name="Oval 3">
            <a:extLst>
              <a:ext uri="{FF2B5EF4-FFF2-40B4-BE49-F238E27FC236}">
                <a16:creationId xmlns:a16="http://schemas.microsoft.com/office/drawing/2014/main" id="{C0FD77DB-68D7-E348-9DC4-A04F486B0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1" y="4806951"/>
            <a:ext cx="292100" cy="17399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35172" name="Oval 4">
            <a:extLst>
              <a:ext uri="{FF2B5EF4-FFF2-40B4-BE49-F238E27FC236}">
                <a16:creationId xmlns:a16="http://schemas.microsoft.com/office/drawing/2014/main" id="{6D5EB2AA-7769-F84D-9158-E56EF428A525}"/>
              </a:ext>
            </a:extLst>
          </p:cNvPr>
          <p:cNvSpPr>
            <a:spLocks noChangeArrowheads="1"/>
          </p:cNvSpPr>
          <p:nvPr/>
        </p:nvSpPr>
        <p:spPr bwMode="auto">
          <a:xfrm rot="1020000">
            <a:off x="5035551" y="3663951"/>
            <a:ext cx="215900" cy="13589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35173" name="Oval 5">
            <a:extLst>
              <a:ext uri="{FF2B5EF4-FFF2-40B4-BE49-F238E27FC236}">
                <a16:creationId xmlns:a16="http://schemas.microsoft.com/office/drawing/2014/main" id="{FDD476CE-804C-9941-BBCF-8DF270765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1" y="2901951"/>
            <a:ext cx="520700" cy="6731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35174" name="Oval 6">
            <a:extLst>
              <a:ext uri="{FF2B5EF4-FFF2-40B4-BE49-F238E27FC236}">
                <a16:creationId xmlns:a16="http://schemas.microsoft.com/office/drawing/2014/main" id="{3BE4D8C6-6B65-C34B-B396-EBB7283326D0}"/>
              </a:ext>
            </a:extLst>
          </p:cNvPr>
          <p:cNvSpPr>
            <a:spLocks noChangeArrowheads="1"/>
          </p:cNvSpPr>
          <p:nvPr/>
        </p:nvSpPr>
        <p:spPr bwMode="auto">
          <a:xfrm rot="20460000">
            <a:off x="5721351" y="3663951"/>
            <a:ext cx="215900" cy="1358900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35176" name="Oval 8">
            <a:extLst>
              <a:ext uri="{FF2B5EF4-FFF2-40B4-BE49-F238E27FC236}">
                <a16:creationId xmlns:a16="http://schemas.microsoft.com/office/drawing/2014/main" id="{D753C5B8-6ECE-D74A-955E-BF6167F2D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573883"/>
            <a:ext cx="2730500" cy="1282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35177" name="Oval 9">
            <a:extLst>
              <a:ext uri="{FF2B5EF4-FFF2-40B4-BE49-F238E27FC236}">
                <a16:creationId xmlns:a16="http://schemas.microsoft.com/office/drawing/2014/main" id="{AB33A6E8-C27E-0240-9723-589E4BF12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1" y="2673351"/>
            <a:ext cx="139700" cy="1397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35178" name="Oval 10">
            <a:extLst>
              <a:ext uri="{FF2B5EF4-FFF2-40B4-BE49-F238E27FC236}">
                <a16:creationId xmlns:a16="http://schemas.microsoft.com/office/drawing/2014/main" id="{22535F36-5500-6C4E-AA10-456A55D4D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1" y="2368551"/>
            <a:ext cx="215900" cy="215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35179" name="Oval 11">
            <a:extLst>
              <a:ext uri="{FF2B5EF4-FFF2-40B4-BE49-F238E27FC236}">
                <a16:creationId xmlns:a16="http://schemas.microsoft.com/office/drawing/2014/main" id="{5110255F-6BC6-ED4A-B99B-78A1F714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1" y="1987551"/>
            <a:ext cx="292100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35180" name="AutoShape 12">
            <a:extLst>
              <a:ext uri="{FF2B5EF4-FFF2-40B4-BE49-F238E27FC236}">
                <a16:creationId xmlns:a16="http://schemas.microsoft.com/office/drawing/2014/main" id="{2F98C2B3-6D28-5843-85F2-C106E705954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88351" y="1917701"/>
            <a:ext cx="1892300" cy="596900"/>
          </a:xfrm>
          <a:prstGeom prst="rightArrow">
            <a:avLst>
              <a:gd name="adj1" fmla="val 50000"/>
              <a:gd name="adj2" fmla="val 15852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1" rIns="90488" bIns="44451" anchor="ctr"/>
          <a:lstStyle/>
          <a:p>
            <a:pPr algn="ctr">
              <a:defRPr/>
            </a:pPr>
            <a:r>
              <a:rPr lang="en-US" sz="2000">
                <a:latin typeface="Scandinavian Light" pitchFamily="34" charset="0"/>
              </a:rPr>
              <a:t>LAGAR</a:t>
            </a:r>
          </a:p>
        </p:txBody>
      </p:sp>
      <p:sp>
        <p:nvSpPr>
          <p:cNvPr id="15371" name="Rectangle 13">
            <a:extLst>
              <a:ext uri="{FF2B5EF4-FFF2-40B4-BE49-F238E27FC236}">
                <a16:creationId xmlns:a16="http://schemas.microsoft.com/office/drawing/2014/main" id="{FCCE8BE8-DB5C-2545-B1A0-96C936556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2773364"/>
            <a:ext cx="2378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sv-SE" sz="1800"/>
          </a:p>
        </p:txBody>
      </p:sp>
      <p:sp>
        <p:nvSpPr>
          <p:cNvPr id="15372" name="Rectangle 14">
            <a:extLst>
              <a:ext uri="{FF2B5EF4-FFF2-40B4-BE49-F238E27FC236}">
                <a16:creationId xmlns:a16="http://schemas.microsoft.com/office/drawing/2014/main" id="{4C5AC467-7A06-3845-AB81-78C0588F1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3382964"/>
            <a:ext cx="336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sv-SE" sz="1800"/>
          </a:p>
        </p:txBody>
      </p:sp>
      <p:sp>
        <p:nvSpPr>
          <p:cNvPr id="15373" name="Rectangle 15">
            <a:extLst>
              <a:ext uri="{FF2B5EF4-FFF2-40B4-BE49-F238E27FC236}">
                <a16:creationId xmlns:a16="http://schemas.microsoft.com/office/drawing/2014/main" id="{05B99E18-B3BE-EF49-B5B7-8AC58D758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1524001"/>
            <a:ext cx="1387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sv-SE" sz="1800"/>
          </a:p>
        </p:txBody>
      </p:sp>
      <p:sp>
        <p:nvSpPr>
          <p:cNvPr id="15374" name="Rectangle 16">
            <a:extLst>
              <a:ext uri="{FF2B5EF4-FFF2-40B4-BE49-F238E27FC236}">
                <a16:creationId xmlns:a16="http://schemas.microsoft.com/office/drawing/2014/main" id="{C58D5F48-8887-DD48-B7F5-079DA3516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819151"/>
            <a:ext cx="1854200" cy="3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2000" i="1">
                <a:latin typeface="Scandinavian Light" pitchFamily="34" charset="0"/>
              </a:rPr>
              <a:t>Uppfattning</a:t>
            </a:r>
          </a:p>
        </p:txBody>
      </p:sp>
      <p:sp>
        <p:nvSpPr>
          <p:cNvPr id="15375" name="Rectangle 17">
            <a:extLst>
              <a:ext uri="{FF2B5EF4-FFF2-40B4-BE49-F238E27FC236}">
                <a16:creationId xmlns:a16="http://schemas.microsoft.com/office/drawing/2014/main" id="{7AE93FDE-C1EB-374F-91FD-7C47EC28A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1123951"/>
            <a:ext cx="1854200" cy="3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2000" i="1">
                <a:latin typeface="Scandinavian Light" pitchFamily="34" charset="0"/>
              </a:rPr>
              <a:t>Hållning</a:t>
            </a:r>
          </a:p>
        </p:txBody>
      </p:sp>
      <p:sp>
        <p:nvSpPr>
          <p:cNvPr id="15376" name="Rectangle 18">
            <a:extLst>
              <a:ext uri="{FF2B5EF4-FFF2-40B4-BE49-F238E27FC236}">
                <a16:creationId xmlns:a16="http://schemas.microsoft.com/office/drawing/2014/main" id="{663E5DD8-BD6E-1D4C-ADFF-AE9BCB5EC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1428751"/>
            <a:ext cx="1168400" cy="3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1" rIns="90488" bIns="44451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sv-SE" sz="2000" i="1">
                <a:latin typeface="Scandinavian Light" pitchFamily="34" charset="0"/>
              </a:rPr>
              <a:t>Attityd</a:t>
            </a:r>
          </a:p>
        </p:txBody>
      </p:sp>
      <p:sp>
        <p:nvSpPr>
          <p:cNvPr id="135187" name="AutoShape 19">
            <a:extLst>
              <a:ext uri="{FF2B5EF4-FFF2-40B4-BE49-F238E27FC236}">
                <a16:creationId xmlns:a16="http://schemas.microsoft.com/office/drawing/2014/main" id="{218D3875-BB39-3947-9D14-57E02BE0ED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83351" y="2222501"/>
            <a:ext cx="1816100" cy="596900"/>
          </a:xfrm>
          <a:prstGeom prst="rightArrow">
            <a:avLst>
              <a:gd name="adj1" fmla="val 50000"/>
              <a:gd name="adj2" fmla="val 152142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1" rIns="90488" bIns="44451" anchor="ctr"/>
          <a:lstStyle/>
          <a:p>
            <a:pPr algn="ctr">
              <a:defRPr/>
            </a:pPr>
            <a:r>
              <a:rPr lang="en-US" sz="2000">
                <a:latin typeface="Scandinavian Light" pitchFamily="34" charset="0"/>
              </a:rPr>
              <a:t>KULTUR</a:t>
            </a:r>
          </a:p>
        </p:txBody>
      </p:sp>
      <p:sp>
        <p:nvSpPr>
          <p:cNvPr id="135188" name="AutoShape 20">
            <a:extLst>
              <a:ext uri="{FF2B5EF4-FFF2-40B4-BE49-F238E27FC236}">
                <a16:creationId xmlns:a16="http://schemas.microsoft.com/office/drawing/2014/main" id="{5FB5189F-1806-C54D-B546-7DA21301A41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83351" y="3511551"/>
            <a:ext cx="3035300" cy="596900"/>
          </a:xfrm>
          <a:prstGeom prst="rightArrow">
            <a:avLst>
              <a:gd name="adj1" fmla="val 50000"/>
              <a:gd name="adj2" fmla="val 254279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1" rIns="90488" bIns="44451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sv-SE" sz="2000">
                <a:latin typeface="Scandinavian Light" pitchFamily="34" charset="0"/>
              </a:rPr>
              <a:t>SOCIAL MILJÖ</a:t>
            </a:r>
          </a:p>
        </p:txBody>
      </p:sp>
      <p:sp>
        <p:nvSpPr>
          <p:cNvPr id="135189" name="AutoShape 21">
            <a:extLst>
              <a:ext uri="{FF2B5EF4-FFF2-40B4-BE49-F238E27FC236}">
                <a16:creationId xmlns:a16="http://schemas.microsoft.com/office/drawing/2014/main" id="{B0932384-8BA0-8240-9D5B-0BCA26D7C1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31151" y="4167189"/>
            <a:ext cx="1968500" cy="596900"/>
          </a:xfrm>
          <a:prstGeom prst="rightArrow">
            <a:avLst>
              <a:gd name="adj1" fmla="val 50000"/>
              <a:gd name="adj2" fmla="val 164909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1" rIns="90488" bIns="44451" anchor="ctr"/>
          <a:lstStyle/>
          <a:p>
            <a:pPr algn="ctr">
              <a:defRPr/>
            </a:pPr>
            <a:r>
              <a:rPr lang="en-US" sz="2000">
                <a:latin typeface="Scandinavian Light" pitchFamily="34" charset="0"/>
              </a:rPr>
              <a:t>NORMER</a:t>
            </a:r>
          </a:p>
        </p:txBody>
      </p:sp>
      <p:sp>
        <p:nvSpPr>
          <p:cNvPr id="135190" name="AutoShape 22">
            <a:extLst>
              <a:ext uri="{FF2B5EF4-FFF2-40B4-BE49-F238E27FC236}">
                <a16:creationId xmlns:a16="http://schemas.microsoft.com/office/drawing/2014/main" id="{B2D65336-441D-764F-A92A-D2A699D4F46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26351" y="2679701"/>
            <a:ext cx="2806700" cy="673100"/>
          </a:xfrm>
          <a:prstGeom prst="rightArrow">
            <a:avLst>
              <a:gd name="adj1" fmla="val 50000"/>
              <a:gd name="adj2" fmla="val 208510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1" rIns="90488" bIns="44451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sv-SE" sz="2000">
                <a:latin typeface="Scandinavian Light" pitchFamily="34" charset="0"/>
              </a:rPr>
              <a:t>VÄRDERINGAR</a:t>
            </a:r>
          </a:p>
        </p:txBody>
      </p:sp>
      <p:sp>
        <p:nvSpPr>
          <p:cNvPr id="135191" name="AutoShape 23">
            <a:extLst>
              <a:ext uri="{FF2B5EF4-FFF2-40B4-BE49-F238E27FC236}">
                <a16:creationId xmlns:a16="http://schemas.microsoft.com/office/drawing/2014/main" id="{82F4062F-8725-EF4A-8E3C-CBD2948DB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1" y="2286001"/>
            <a:ext cx="2273300" cy="673100"/>
          </a:xfrm>
          <a:prstGeom prst="rightArrow">
            <a:avLst>
              <a:gd name="adj1" fmla="val 50000"/>
              <a:gd name="adj2" fmla="val 168884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1" rIns="90488" bIns="44451" anchor="ctr"/>
          <a:lstStyle/>
          <a:p>
            <a:pPr algn="ctr">
              <a:defRPr/>
            </a:pPr>
            <a:r>
              <a:rPr lang="en-US" sz="2000">
                <a:latin typeface="Scandinavian Light" pitchFamily="34" charset="0"/>
              </a:rPr>
              <a:t>KUNSKAP</a:t>
            </a:r>
          </a:p>
        </p:txBody>
      </p:sp>
      <p:sp>
        <p:nvSpPr>
          <p:cNvPr id="135192" name="AutoShape 24">
            <a:extLst>
              <a:ext uri="{FF2B5EF4-FFF2-40B4-BE49-F238E27FC236}">
                <a16:creationId xmlns:a16="http://schemas.microsoft.com/office/drawing/2014/main" id="{946F7C79-8ADC-CC48-B788-3BB1CEF59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551" y="4038601"/>
            <a:ext cx="2882900" cy="673100"/>
          </a:xfrm>
          <a:prstGeom prst="rightArrow">
            <a:avLst>
              <a:gd name="adj1" fmla="val 50000"/>
              <a:gd name="adj2" fmla="val 214171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1" rIns="90488" bIns="44451" anchor="ctr"/>
          <a:lstStyle/>
          <a:p>
            <a:pPr algn="ctr">
              <a:defRPr/>
            </a:pPr>
            <a:r>
              <a:rPr lang="en-US" sz="2000">
                <a:latin typeface="Scandinavian Light" pitchFamily="34" charset="0"/>
              </a:rPr>
              <a:t>PERSONLIGHET</a:t>
            </a:r>
          </a:p>
        </p:txBody>
      </p:sp>
      <p:sp>
        <p:nvSpPr>
          <p:cNvPr id="135193" name="AutoShape 25">
            <a:extLst>
              <a:ext uri="{FF2B5EF4-FFF2-40B4-BE49-F238E27FC236}">
                <a16:creationId xmlns:a16="http://schemas.microsoft.com/office/drawing/2014/main" id="{B623BEE1-D28E-2644-9ECE-5D93477270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51601" y="5626101"/>
            <a:ext cx="2654300" cy="673100"/>
          </a:xfrm>
          <a:prstGeom prst="rightArrow">
            <a:avLst>
              <a:gd name="adj1" fmla="val 50000"/>
              <a:gd name="adj2" fmla="val 197188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1" rIns="90488" bIns="44451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sv-SE" sz="2000">
                <a:latin typeface="Scandinavian Light" pitchFamily="34" charset="0"/>
              </a:rPr>
              <a:t>FÖRÄLDRAR</a:t>
            </a:r>
          </a:p>
        </p:txBody>
      </p:sp>
      <p:sp>
        <p:nvSpPr>
          <p:cNvPr id="135194" name="AutoShape 26">
            <a:extLst>
              <a:ext uri="{FF2B5EF4-FFF2-40B4-BE49-F238E27FC236}">
                <a16:creationId xmlns:a16="http://schemas.microsoft.com/office/drawing/2014/main" id="{B9B9DBC5-70DA-A14F-BFD6-3B8097A8E7B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11951" y="4776789"/>
            <a:ext cx="2654300" cy="673100"/>
          </a:xfrm>
          <a:prstGeom prst="rightArrow">
            <a:avLst>
              <a:gd name="adj1" fmla="val 50000"/>
              <a:gd name="adj2" fmla="val 197188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1" rIns="90488" bIns="44451" anchor="ctr"/>
          <a:lstStyle/>
          <a:p>
            <a:pPr algn="ctr">
              <a:defRPr/>
            </a:pPr>
            <a:r>
              <a:rPr lang="en-US" sz="2000">
                <a:latin typeface="Scandinavian Light" pitchFamily="34" charset="0"/>
              </a:rPr>
              <a:t>UPPFOSTRAN</a:t>
            </a:r>
          </a:p>
        </p:txBody>
      </p:sp>
      <p:sp>
        <p:nvSpPr>
          <p:cNvPr id="135195" name="AutoShape 27">
            <a:extLst>
              <a:ext uri="{FF2B5EF4-FFF2-40B4-BE49-F238E27FC236}">
                <a16:creationId xmlns:a16="http://schemas.microsoft.com/office/drawing/2014/main" id="{189E8197-93A5-2444-9F95-0062D2908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1" y="3124201"/>
            <a:ext cx="2959100" cy="673100"/>
          </a:xfrm>
          <a:prstGeom prst="rightArrow">
            <a:avLst>
              <a:gd name="adj1" fmla="val 50000"/>
              <a:gd name="adj2" fmla="val 219832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1" rIns="90488" bIns="44451" anchor="ctr"/>
          <a:lstStyle/>
          <a:p>
            <a:pPr algn="ctr">
              <a:defRPr/>
            </a:pPr>
            <a:r>
              <a:rPr lang="en-US" sz="2000">
                <a:latin typeface="Scandinavian Light" pitchFamily="34" charset="0"/>
              </a:rPr>
              <a:t>ERFARENHET</a:t>
            </a:r>
          </a:p>
        </p:txBody>
      </p:sp>
      <p:sp>
        <p:nvSpPr>
          <p:cNvPr id="135196" name="AutoShape 28">
            <a:extLst>
              <a:ext uri="{FF2B5EF4-FFF2-40B4-BE49-F238E27FC236}">
                <a16:creationId xmlns:a16="http://schemas.microsoft.com/office/drawing/2014/main" id="{3149BA3D-45A8-8C48-84C7-5EC02194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1" y="4953001"/>
            <a:ext cx="2425700" cy="673100"/>
          </a:xfrm>
          <a:prstGeom prst="rightArrow">
            <a:avLst>
              <a:gd name="adj1" fmla="val 50000"/>
              <a:gd name="adj2" fmla="val 180205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1" rIns="90488" bIns="44451" anchor="ctr"/>
          <a:lstStyle/>
          <a:p>
            <a:pPr algn="ctr">
              <a:defRPr/>
            </a:pPr>
            <a:r>
              <a:rPr lang="en-US" sz="2000">
                <a:latin typeface="Scandinavian Light" pitchFamily="34" charset="0"/>
              </a:rPr>
              <a:t>FYSIOLOGI</a:t>
            </a:r>
          </a:p>
        </p:txBody>
      </p:sp>
      <p:sp>
        <p:nvSpPr>
          <p:cNvPr id="135197" name="AutoShape 29">
            <a:extLst>
              <a:ext uri="{FF2B5EF4-FFF2-40B4-BE49-F238E27FC236}">
                <a16:creationId xmlns:a16="http://schemas.microsoft.com/office/drawing/2014/main" id="{D759AD97-ADFD-A64D-93E0-6A394647B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1" y="5715001"/>
            <a:ext cx="1968500" cy="596900"/>
          </a:xfrm>
          <a:prstGeom prst="rightArrow">
            <a:avLst>
              <a:gd name="adj1" fmla="val 50000"/>
              <a:gd name="adj2" fmla="val 164909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1" rIns="90488" bIns="44451" anchor="ctr"/>
          <a:lstStyle/>
          <a:p>
            <a:pPr algn="ctr">
              <a:defRPr/>
            </a:pPr>
            <a:r>
              <a:rPr lang="en-US" sz="2000">
                <a:latin typeface="Scandinavian Light" pitchFamily="34" charset="0"/>
              </a:rPr>
              <a:t>ARV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9014880-E59A-BB48-BC4A-278C1A2DB8EC}"/>
              </a:ext>
            </a:extLst>
          </p:cNvPr>
          <p:cNvSpPr txBox="1"/>
          <p:nvPr/>
        </p:nvSpPr>
        <p:spPr>
          <a:xfrm>
            <a:off x="1043590" y="1182530"/>
            <a:ext cx="2144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/>
              <a:t>Individnivå</a:t>
            </a:r>
          </a:p>
        </p:txBody>
      </p:sp>
    </p:spTree>
    <p:extLst>
      <p:ext uri="{BB962C8B-B14F-4D97-AF65-F5344CB8AC3E}">
        <p14:creationId xmlns:p14="http://schemas.microsoft.com/office/powerpoint/2010/main" val="3887942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Line 2">
            <a:extLst>
              <a:ext uri="{FF2B5EF4-FFF2-40B4-BE49-F238E27FC236}">
                <a16:creationId xmlns:a16="http://schemas.microsoft.com/office/drawing/2014/main" id="{3D5CC8AE-239A-5449-A4D9-4FC8CDF20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3048000"/>
            <a:ext cx="0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7410" name="Freeform 3">
            <a:extLst>
              <a:ext uri="{FF2B5EF4-FFF2-40B4-BE49-F238E27FC236}">
                <a16:creationId xmlns:a16="http://schemas.microsoft.com/office/drawing/2014/main" id="{99810C1B-07FB-0D47-B54F-42CDEE181021}"/>
              </a:ext>
            </a:extLst>
          </p:cNvPr>
          <p:cNvSpPr>
            <a:spLocks/>
          </p:cNvSpPr>
          <p:nvPr/>
        </p:nvSpPr>
        <p:spPr bwMode="auto">
          <a:xfrm>
            <a:off x="8120065" y="1447801"/>
            <a:ext cx="1862137" cy="1452563"/>
          </a:xfrm>
          <a:custGeom>
            <a:avLst/>
            <a:gdLst>
              <a:gd name="T0" fmla="*/ 2147483647 w 1218"/>
              <a:gd name="T1" fmla="*/ 2147483647 h 819"/>
              <a:gd name="T2" fmla="*/ 2147483647 w 1218"/>
              <a:gd name="T3" fmla="*/ 2147483647 h 819"/>
              <a:gd name="T4" fmla="*/ 2147483647 w 1218"/>
              <a:gd name="T5" fmla="*/ 2147483647 h 819"/>
              <a:gd name="T6" fmla="*/ 2147483647 w 1218"/>
              <a:gd name="T7" fmla="*/ 2147483647 h 819"/>
              <a:gd name="T8" fmla="*/ 2147483647 w 1218"/>
              <a:gd name="T9" fmla="*/ 2147483647 h 819"/>
              <a:gd name="T10" fmla="*/ 2147483647 w 1218"/>
              <a:gd name="T11" fmla="*/ 2147483647 h 819"/>
              <a:gd name="T12" fmla="*/ 2147483647 w 1218"/>
              <a:gd name="T13" fmla="*/ 2147483647 h 819"/>
              <a:gd name="T14" fmla="*/ 2147483647 w 1218"/>
              <a:gd name="T15" fmla="*/ 2147483647 h 819"/>
              <a:gd name="T16" fmla="*/ 2147483647 w 1218"/>
              <a:gd name="T17" fmla="*/ 2147483647 h 819"/>
              <a:gd name="T18" fmla="*/ 2147483647 w 1218"/>
              <a:gd name="T19" fmla="*/ 2147483647 h 819"/>
              <a:gd name="T20" fmla="*/ 2147483647 w 1218"/>
              <a:gd name="T21" fmla="*/ 2147483647 h 819"/>
              <a:gd name="T22" fmla="*/ 2147483647 w 1218"/>
              <a:gd name="T23" fmla="*/ 2147483647 h 819"/>
              <a:gd name="T24" fmla="*/ 2147483647 w 1218"/>
              <a:gd name="T25" fmla="*/ 2147483647 h 819"/>
              <a:gd name="T26" fmla="*/ 2147483647 w 1218"/>
              <a:gd name="T27" fmla="*/ 2147483647 h 819"/>
              <a:gd name="T28" fmla="*/ 2147483647 w 1218"/>
              <a:gd name="T29" fmla="*/ 2147483647 h 819"/>
              <a:gd name="T30" fmla="*/ 2147483647 w 1218"/>
              <a:gd name="T31" fmla="*/ 2147483647 h 819"/>
              <a:gd name="T32" fmla="*/ 2147483647 w 1218"/>
              <a:gd name="T33" fmla="*/ 2147483647 h 819"/>
              <a:gd name="T34" fmla="*/ 2147483647 w 1218"/>
              <a:gd name="T35" fmla="*/ 2147483647 h 819"/>
              <a:gd name="T36" fmla="*/ 2147483647 w 1218"/>
              <a:gd name="T37" fmla="*/ 2147483647 h 819"/>
              <a:gd name="T38" fmla="*/ 2147483647 w 1218"/>
              <a:gd name="T39" fmla="*/ 2147483647 h 819"/>
              <a:gd name="T40" fmla="*/ 2147483647 w 1218"/>
              <a:gd name="T41" fmla="*/ 2147483647 h 819"/>
              <a:gd name="T42" fmla="*/ 2147483647 w 1218"/>
              <a:gd name="T43" fmla="*/ 2147483647 h 819"/>
              <a:gd name="T44" fmla="*/ 2147483647 w 1218"/>
              <a:gd name="T45" fmla="*/ 2147483647 h 819"/>
              <a:gd name="T46" fmla="*/ 2147483647 w 1218"/>
              <a:gd name="T47" fmla="*/ 2147483647 h 819"/>
              <a:gd name="T48" fmla="*/ 2147483647 w 1218"/>
              <a:gd name="T49" fmla="*/ 2147483647 h 819"/>
              <a:gd name="T50" fmla="*/ 2147483647 w 1218"/>
              <a:gd name="T51" fmla="*/ 2147483647 h 819"/>
              <a:gd name="T52" fmla="*/ 2147483647 w 1218"/>
              <a:gd name="T53" fmla="*/ 2147483647 h 819"/>
              <a:gd name="T54" fmla="*/ 2147483647 w 1218"/>
              <a:gd name="T55" fmla="*/ 2147483647 h 819"/>
              <a:gd name="T56" fmla="*/ 2147483647 w 1218"/>
              <a:gd name="T57" fmla="*/ 2147483647 h 819"/>
              <a:gd name="T58" fmla="*/ 2147483647 w 1218"/>
              <a:gd name="T59" fmla="*/ 2147483647 h 819"/>
              <a:gd name="T60" fmla="*/ 2147483647 w 1218"/>
              <a:gd name="T61" fmla="*/ 2147483647 h 819"/>
              <a:gd name="T62" fmla="*/ 2147483647 w 1218"/>
              <a:gd name="T63" fmla="*/ 2147483647 h 819"/>
              <a:gd name="T64" fmla="*/ 2147483647 w 1218"/>
              <a:gd name="T65" fmla="*/ 2147483647 h 819"/>
              <a:gd name="T66" fmla="*/ 2147483647 w 1218"/>
              <a:gd name="T67" fmla="*/ 2147483647 h 819"/>
              <a:gd name="T68" fmla="*/ 2147483647 w 1218"/>
              <a:gd name="T69" fmla="*/ 2147483647 h 819"/>
              <a:gd name="T70" fmla="*/ 2147483647 w 1218"/>
              <a:gd name="T71" fmla="*/ 2147483647 h 819"/>
              <a:gd name="T72" fmla="*/ 2147483647 w 1218"/>
              <a:gd name="T73" fmla="*/ 2147483647 h 819"/>
              <a:gd name="T74" fmla="*/ 2147483647 w 1218"/>
              <a:gd name="T75" fmla="*/ 2147483647 h 819"/>
              <a:gd name="T76" fmla="*/ 2147483647 w 1218"/>
              <a:gd name="T77" fmla="*/ 2147483647 h 819"/>
              <a:gd name="T78" fmla="*/ 2147483647 w 1218"/>
              <a:gd name="T79" fmla="*/ 2147483647 h 819"/>
              <a:gd name="T80" fmla="*/ 2147483647 w 1218"/>
              <a:gd name="T81" fmla="*/ 2147483647 h 819"/>
              <a:gd name="T82" fmla="*/ 2147483647 w 1218"/>
              <a:gd name="T83" fmla="*/ 2147483647 h 819"/>
              <a:gd name="T84" fmla="*/ 2147483647 w 1218"/>
              <a:gd name="T85" fmla="*/ 2147483647 h 819"/>
              <a:gd name="T86" fmla="*/ 2147483647 w 1218"/>
              <a:gd name="T87" fmla="*/ 2147483647 h 819"/>
              <a:gd name="T88" fmla="*/ 2147483647 w 1218"/>
              <a:gd name="T89" fmla="*/ 2147483647 h 819"/>
              <a:gd name="T90" fmla="*/ 2147483647 w 1218"/>
              <a:gd name="T91" fmla="*/ 2147483647 h 819"/>
              <a:gd name="T92" fmla="*/ 2147483647 w 1218"/>
              <a:gd name="T93" fmla="*/ 2147483647 h 819"/>
              <a:gd name="T94" fmla="*/ 2147483647 w 1218"/>
              <a:gd name="T95" fmla="*/ 2147483647 h 819"/>
              <a:gd name="T96" fmla="*/ 2147483647 w 1218"/>
              <a:gd name="T97" fmla="*/ 2147483647 h 819"/>
              <a:gd name="T98" fmla="*/ 2147483647 w 1218"/>
              <a:gd name="T99" fmla="*/ 2147483647 h 819"/>
              <a:gd name="T100" fmla="*/ 2147483647 w 1218"/>
              <a:gd name="T101" fmla="*/ 2147483647 h 819"/>
              <a:gd name="T102" fmla="*/ 2147483647 w 1218"/>
              <a:gd name="T103" fmla="*/ 2147483647 h 819"/>
              <a:gd name="T104" fmla="*/ 2147483647 w 1218"/>
              <a:gd name="T105" fmla="*/ 2147483647 h 819"/>
              <a:gd name="T106" fmla="*/ 2147483647 w 1218"/>
              <a:gd name="T107" fmla="*/ 2147483647 h 819"/>
              <a:gd name="T108" fmla="*/ 2147483647 w 1218"/>
              <a:gd name="T109" fmla="*/ 2147483647 h 819"/>
              <a:gd name="T110" fmla="*/ 2147483647 w 1218"/>
              <a:gd name="T111" fmla="*/ 2147483647 h 819"/>
              <a:gd name="T112" fmla="*/ 2147483647 w 1218"/>
              <a:gd name="T113" fmla="*/ 2147483647 h 819"/>
              <a:gd name="T114" fmla="*/ 2147483647 w 1218"/>
              <a:gd name="T115" fmla="*/ 2147483647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18"/>
              <a:gd name="T175" fmla="*/ 0 h 819"/>
              <a:gd name="T176" fmla="*/ 1218 w 1218"/>
              <a:gd name="T177" fmla="*/ 819 h 81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18" h="819">
                <a:moveTo>
                  <a:pt x="1022" y="716"/>
                </a:moveTo>
                <a:lnTo>
                  <a:pt x="1036" y="720"/>
                </a:lnTo>
                <a:lnTo>
                  <a:pt x="1051" y="721"/>
                </a:lnTo>
                <a:lnTo>
                  <a:pt x="1065" y="721"/>
                </a:lnTo>
                <a:lnTo>
                  <a:pt x="1079" y="720"/>
                </a:lnTo>
                <a:lnTo>
                  <a:pt x="1093" y="716"/>
                </a:lnTo>
                <a:lnTo>
                  <a:pt x="1107" y="711"/>
                </a:lnTo>
                <a:lnTo>
                  <a:pt x="1120" y="706"/>
                </a:lnTo>
                <a:lnTo>
                  <a:pt x="1131" y="699"/>
                </a:lnTo>
                <a:lnTo>
                  <a:pt x="1143" y="691"/>
                </a:lnTo>
                <a:lnTo>
                  <a:pt x="1154" y="681"/>
                </a:lnTo>
                <a:lnTo>
                  <a:pt x="1174" y="659"/>
                </a:lnTo>
                <a:lnTo>
                  <a:pt x="1190" y="635"/>
                </a:lnTo>
                <a:lnTo>
                  <a:pt x="1204" y="607"/>
                </a:lnTo>
                <a:lnTo>
                  <a:pt x="1212" y="577"/>
                </a:lnTo>
                <a:lnTo>
                  <a:pt x="1217" y="546"/>
                </a:lnTo>
                <a:lnTo>
                  <a:pt x="1216" y="514"/>
                </a:lnTo>
                <a:lnTo>
                  <a:pt x="1209" y="483"/>
                </a:lnTo>
                <a:lnTo>
                  <a:pt x="1196" y="453"/>
                </a:lnTo>
                <a:lnTo>
                  <a:pt x="1188" y="438"/>
                </a:lnTo>
                <a:lnTo>
                  <a:pt x="1178" y="424"/>
                </a:lnTo>
                <a:lnTo>
                  <a:pt x="1166" y="410"/>
                </a:lnTo>
                <a:lnTo>
                  <a:pt x="1152" y="396"/>
                </a:lnTo>
                <a:lnTo>
                  <a:pt x="1136" y="384"/>
                </a:lnTo>
                <a:lnTo>
                  <a:pt x="1118" y="372"/>
                </a:lnTo>
                <a:lnTo>
                  <a:pt x="1129" y="352"/>
                </a:lnTo>
                <a:lnTo>
                  <a:pt x="1136" y="333"/>
                </a:lnTo>
                <a:lnTo>
                  <a:pt x="1142" y="314"/>
                </a:lnTo>
                <a:lnTo>
                  <a:pt x="1144" y="297"/>
                </a:lnTo>
                <a:lnTo>
                  <a:pt x="1143" y="280"/>
                </a:lnTo>
                <a:lnTo>
                  <a:pt x="1141" y="265"/>
                </a:lnTo>
                <a:lnTo>
                  <a:pt x="1136" y="251"/>
                </a:lnTo>
                <a:lnTo>
                  <a:pt x="1130" y="239"/>
                </a:lnTo>
                <a:lnTo>
                  <a:pt x="1122" y="227"/>
                </a:lnTo>
                <a:lnTo>
                  <a:pt x="1112" y="217"/>
                </a:lnTo>
                <a:lnTo>
                  <a:pt x="1099" y="207"/>
                </a:lnTo>
                <a:lnTo>
                  <a:pt x="1086" y="200"/>
                </a:lnTo>
                <a:lnTo>
                  <a:pt x="1056" y="190"/>
                </a:lnTo>
                <a:lnTo>
                  <a:pt x="1039" y="187"/>
                </a:lnTo>
                <a:lnTo>
                  <a:pt x="1020" y="185"/>
                </a:lnTo>
                <a:lnTo>
                  <a:pt x="1027" y="165"/>
                </a:lnTo>
                <a:lnTo>
                  <a:pt x="1027" y="155"/>
                </a:lnTo>
                <a:lnTo>
                  <a:pt x="1027" y="146"/>
                </a:lnTo>
                <a:lnTo>
                  <a:pt x="1022" y="126"/>
                </a:lnTo>
                <a:lnTo>
                  <a:pt x="1013" y="109"/>
                </a:lnTo>
                <a:lnTo>
                  <a:pt x="999" y="92"/>
                </a:lnTo>
                <a:lnTo>
                  <a:pt x="982" y="76"/>
                </a:lnTo>
                <a:lnTo>
                  <a:pt x="961" y="63"/>
                </a:lnTo>
                <a:lnTo>
                  <a:pt x="940" y="51"/>
                </a:lnTo>
                <a:lnTo>
                  <a:pt x="916" y="41"/>
                </a:lnTo>
                <a:lnTo>
                  <a:pt x="891" y="34"/>
                </a:lnTo>
                <a:lnTo>
                  <a:pt x="866" y="29"/>
                </a:lnTo>
                <a:lnTo>
                  <a:pt x="843" y="28"/>
                </a:lnTo>
                <a:lnTo>
                  <a:pt x="819" y="29"/>
                </a:lnTo>
                <a:lnTo>
                  <a:pt x="797" y="34"/>
                </a:lnTo>
                <a:lnTo>
                  <a:pt x="778" y="43"/>
                </a:lnTo>
                <a:lnTo>
                  <a:pt x="770" y="49"/>
                </a:lnTo>
                <a:lnTo>
                  <a:pt x="761" y="56"/>
                </a:lnTo>
                <a:lnTo>
                  <a:pt x="751" y="46"/>
                </a:lnTo>
                <a:lnTo>
                  <a:pt x="741" y="38"/>
                </a:lnTo>
                <a:lnTo>
                  <a:pt x="717" y="28"/>
                </a:lnTo>
                <a:lnTo>
                  <a:pt x="694" y="22"/>
                </a:lnTo>
                <a:lnTo>
                  <a:pt x="671" y="22"/>
                </a:lnTo>
                <a:lnTo>
                  <a:pt x="648" y="28"/>
                </a:lnTo>
                <a:lnTo>
                  <a:pt x="626" y="41"/>
                </a:lnTo>
                <a:lnTo>
                  <a:pt x="615" y="49"/>
                </a:lnTo>
                <a:lnTo>
                  <a:pt x="605" y="58"/>
                </a:lnTo>
                <a:lnTo>
                  <a:pt x="596" y="70"/>
                </a:lnTo>
                <a:lnTo>
                  <a:pt x="588" y="82"/>
                </a:lnTo>
                <a:lnTo>
                  <a:pt x="561" y="60"/>
                </a:lnTo>
                <a:lnTo>
                  <a:pt x="533" y="43"/>
                </a:lnTo>
                <a:lnTo>
                  <a:pt x="504" y="27"/>
                </a:lnTo>
                <a:lnTo>
                  <a:pt x="474" y="15"/>
                </a:lnTo>
                <a:lnTo>
                  <a:pt x="444" y="8"/>
                </a:lnTo>
                <a:lnTo>
                  <a:pt x="413" y="2"/>
                </a:lnTo>
                <a:lnTo>
                  <a:pt x="382" y="0"/>
                </a:lnTo>
                <a:lnTo>
                  <a:pt x="354" y="1"/>
                </a:lnTo>
                <a:lnTo>
                  <a:pt x="325" y="6"/>
                </a:lnTo>
                <a:lnTo>
                  <a:pt x="298" y="13"/>
                </a:lnTo>
                <a:lnTo>
                  <a:pt x="274" y="22"/>
                </a:lnTo>
                <a:lnTo>
                  <a:pt x="252" y="36"/>
                </a:lnTo>
                <a:lnTo>
                  <a:pt x="232" y="51"/>
                </a:lnTo>
                <a:lnTo>
                  <a:pt x="217" y="70"/>
                </a:lnTo>
                <a:lnTo>
                  <a:pt x="205" y="89"/>
                </a:lnTo>
                <a:lnTo>
                  <a:pt x="202" y="101"/>
                </a:lnTo>
                <a:lnTo>
                  <a:pt x="198" y="112"/>
                </a:lnTo>
                <a:lnTo>
                  <a:pt x="181" y="108"/>
                </a:lnTo>
                <a:lnTo>
                  <a:pt x="172" y="107"/>
                </a:lnTo>
                <a:lnTo>
                  <a:pt x="163" y="107"/>
                </a:lnTo>
                <a:lnTo>
                  <a:pt x="147" y="110"/>
                </a:lnTo>
                <a:lnTo>
                  <a:pt x="133" y="118"/>
                </a:lnTo>
                <a:lnTo>
                  <a:pt x="122" y="131"/>
                </a:lnTo>
                <a:lnTo>
                  <a:pt x="114" y="146"/>
                </a:lnTo>
                <a:lnTo>
                  <a:pt x="109" y="165"/>
                </a:lnTo>
                <a:lnTo>
                  <a:pt x="108" y="175"/>
                </a:lnTo>
                <a:lnTo>
                  <a:pt x="108" y="187"/>
                </a:lnTo>
                <a:lnTo>
                  <a:pt x="95" y="189"/>
                </a:lnTo>
                <a:lnTo>
                  <a:pt x="83" y="191"/>
                </a:lnTo>
                <a:lnTo>
                  <a:pt x="63" y="200"/>
                </a:lnTo>
                <a:lnTo>
                  <a:pt x="53" y="206"/>
                </a:lnTo>
                <a:lnTo>
                  <a:pt x="45" y="212"/>
                </a:lnTo>
                <a:lnTo>
                  <a:pt x="30" y="228"/>
                </a:lnTo>
                <a:lnTo>
                  <a:pt x="17" y="247"/>
                </a:lnTo>
                <a:lnTo>
                  <a:pt x="9" y="268"/>
                </a:lnTo>
                <a:lnTo>
                  <a:pt x="2" y="290"/>
                </a:lnTo>
                <a:lnTo>
                  <a:pt x="0" y="314"/>
                </a:lnTo>
                <a:lnTo>
                  <a:pt x="1" y="338"/>
                </a:lnTo>
                <a:lnTo>
                  <a:pt x="5" y="364"/>
                </a:lnTo>
                <a:lnTo>
                  <a:pt x="12" y="388"/>
                </a:lnTo>
                <a:lnTo>
                  <a:pt x="22" y="414"/>
                </a:lnTo>
                <a:lnTo>
                  <a:pt x="36" y="437"/>
                </a:lnTo>
                <a:lnTo>
                  <a:pt x="53" y="459"/>
                </a:lnTo>
                <a:lnTo>
                  <a:pt x="74" y="480"/>
                </a:lnTo>
                <a:lnTo>
                  <a:pt x="99" y="497"/>
                </a:lnTo>
                <a:lnTo>
                  <a:pt x="97" y="512"/>
                </a:lnTo>
                <a:lnTo>
                  <a:pt x="97" y="527"/>
                </a:lnTo>
                <a:lnTo>
                  <a:pt x="100" y="541"/>
                </a:lnTo>
                <a:lnTo>
                  <a:pt x="103" y="555"/>
                </a:lnTo>
                <a:lnTo>
                  <a:pt x="109" y="569"/>
                </a:lnTo>
                <a:lnTo>
                  <a:pt x="115" y="580"/>
                </a:lnTo>
                <a:lnTo>
                  <a:pt x="123" y="592"/>
                </a:lnTo>
                <a:lnTo>
                  <a:pt x="132" y="602"/>
                </a:lnTo>
                <a:lnTo>
                  <a:pt x="153" y="620"/>
                </a:lnTo>
                <a:lnTo>
                  <a:pt x="166" y="627"/>
                </a:lnTo>
                <a:lnTo>
                  <a:pt x="180" y="633"/>
                </a:lnTo>
                <a:lnTo>
                  <a:pt x="195" y="636"/>
                </a:lnTo>
                <a:lnTo>
                  <a:pt x="210" y="640"/>
                </a:lnTo>
                <a:lnTo>
                  <a:pt x="226" y="641"/>
                </a:lnTo>
                <a:lnTo>
                  <a:pt x="243" y="640"/>
                </a:lnTo>
                <a:lnTo>
                  <a:pt x="256" y="670"/>
                </a:lnTo>
                <a:lnTo>
                  <a:pt x="263" y="681"/>
                </a:lnTo>
                <a:lnTo>
                  <a:pt x="271" y="693"/>
                </a:lnTo>
                <a:lnTo>
                  <a:pt x="279" y="702"/>
                </a:lnTo>
                <a:lnTo>
                  <a:pt x="289" y="709"/>
                </a:lnTo>
                <a:lnTo>
                  <a:pt x="299" y="716"/>
                </a:lnTo>
                <a:lnTo>
                  <a:pt x="308" y="720"/>
                </a:lnTo>
                <a:lnTo>
                  <a:pt x="329" y="724"/>
                </a:lnTo>
                <a:lnTo>
                  <a:pt x="341" y="724"/>
                </a:lnTo>
                <a:lnTo>
                  <a:pt x="352" y="723"/>
                </a:lnTo>
                <a:lnTo>
                  <a:pt x="365" y="720"/>
                </a:lnTo>
                <a:lnTo>
                  <a:pt x="377" y="715"/>
                </a:lnTo>
                <a:lnTo>
                  <a:pt x="402" y="701"/>
                </a:lnTo>
                <a:lnTo>
                  <a:pt x="415" y="720"/>
                </a:lnTo>
                <a:lnTo>
                  <a:pt x="431" y="736"/>
                </a:lnTo>
                <a:lnTo>
                  <a:pt x="449" y="752"/>
                </a:lnTo>
                <a:lnTo>
                  <a:pt x="469" y="766"/>
                </a:lnTo>
                <a:lnTo>
                  <a:pt x="490" y="779"/>
                </a:lnTo>
                <a:lnTo>
                  <a:pt x="515" y="789"/>
                </a:lnTo>
                <a:lnTo>
                  <a:pt x="539" y="797"/>
                </a:lnTo>
                <a:lnTo>
                  <a:pt x="564" y="803"/>
                </a:lnTo>
                <a:lnTo>
                  <a:pt x="592" y="806"/>
                </a:lnTo>
                <a:lnTo>
                  <a:pt x="619" y="808"/>
                </a:lnTo>
                <a:lnTo>
                  <a:pt x="647" y="806"/>
                </a:lnTo>
                <a:lnTo>
                  <a:pt x="675" y="802"/>
                </a:lnTo>
                <a:lnTo>
                  <a:pt x="702" y="794"/>
                </a:lnTo>
                <a:lnTo>
                  <a:pt x="729" y="783"/>
                </a:lnTo>
                <a:lnTo>
                  <a:pt x="756" y="768"/>
                </a:lnTo>
                <a:lnTo>
                  <a:pt x="782" y="751"/>
                </a:lnTo>
                <a:lnTo>
                  <a:pt x="800" y="768"/>
                </a:lnTo>
                <a:lnTo>
                  <a:pt x="818" y="783"/>
                </a:lnTo>
                <a:lnTo>
                  <a:pt x="838" y="795"/>
                </a:lnTo>
                <a:lnTo>
                  <a:pt x="858" y="804"/>
                </a:lnTo>
                <a:lnTo>
                  <a:pt x="877" y="812"/>
                </a:lnTo>
                <a:lnTo>
                  <a:pt x="896" y="817"/>
                </a:lnTo>
                <a:lnTo>
                  <a:pt x="916" y="818"/>
                </a:lnTo>
                <a:lnTo>
                  <a:pt x="933" y="818"/>
                </a:lnTo>
                <a:lnTo>
                  <a:pt x="950" y="815"/>
                </a:lnTo>
                <a:lnTo>
                  <a:pt x="967" y="808"/>
                </a:lnTo>
                <a:lnTo>
                  <a:pt x="981" y="799"/>
                </a:lnTo>
                <a:lnTo>
                  <a:pt x="993" y="788"/>
                </a:lnTo>
                <a:lnTo>
                  <a:pt x="1004" y="774"/>
                </a:lnTo>
                <a:lnTo>
                  <a:pt x="1013" y="757"/>
                </a:lnTo>
                <a:lnTo>
                  <a:pt x="1019" y="738"/>
                </a:lnTo>
                <a:lnTo>
                  <a:pt x="1022" y="7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411" name="Line 4">
            <a:extLst>
              <a:ext uri="{FF2B5EF4-FFF2-40B4-BE49-F238E27FC236}">
                <a16:creationId xmlns:a16="http://schemas.microsoft.com/office/drawing/2014/main" id="{8531268A-EBE5-624E-BD1A-748FE236B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2700" y="2562226"/>
            <a:ext cx="0" cy="3076575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0262E928-C320-0045-A244-7676E3BD7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2" y="3048000"/>
            <a:ext cx="749243" cy="30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512" tIns="14288" rIns="36512" bIns="14288">
            <a:spAutoFit/>
          </a:bodyPr>
          <a:lstStyle>
            <a:lvl1pPr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sv-SE" sz="1800">
                <a:solidFill>
                  <a:schemeClr val="accent2"/>
                </a:solidFill>
              </a:rPr>
              <a:t>Visuell</a:t>
            </a:r>
          </a:p>
        </p:txBody>
      </p:sp>
      <p:sp>
        <p:nvSpPr>
          <p:cNvPr id="17414" name="Line 7">
            <a:extLst>
              <a:ext uri="{FF2B5EF4-FFF2-40B4-BE49-F238E27FC236}">
                <a16:creationId xmlns:a16="http://schemas.microsoft.com/office/drawing/2014/main" id="{2A302B19-793F-2C49-B7C2-F2DB2512DF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625" y="2562226"/>
            <a:ext cx="0" cy="3076575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7415" name="Line 8">
            <a:extLst>
              <a:ext uri="{FF2B5EF4-FFF2-40B4-BE49-F238E27FC236}">
                <a16:creationId xmlns:a16="http://schemas.microsoft.com/office/drawing/2014/main" id="{A8EC2C89-E3A4-B541-B53F-7D161C5A0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8551" y="2562226"/>
            <a:ext cx="0" cy="3076575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7416" name="Line 9">
            <a:extLst>
              <a:ext uri="{FF2B5EF4-FFF2-40B4-BE49-F238E27FC236}">
                <a16:creationId xmlns:a16="http://schemas.microsoft.com/office/drawing/2014/main" id="{F3979FED-CDBD-C645-8F12-0FC671313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276600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7417" name="Line 10">
            <a:extLst>
              <a:ext uri="{FF2B5EF4-FFF2-40B4-BE49-F238E27FC236}">
                <a16:creationId xmlns:a16="http://schemas.microsoft.com/office/drawing/2014/main" id="{EC477E12-8CF8-7449-8D35-6269D1954D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4495800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A58665CB-C2AD-1643-B7D2-BD088B681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4" y="2184401"/>
            <a:ext cx="644406" cy="33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512" tIns="14288" rIns="36512" bIns="14288">
            <a:spAutoFit/>
          </a:bodyPr>
          <a:lstStyle>
            <a:lvl1pPr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sv-SE" sz="2000">
                <a:solidFill>
                  <a:srgbClr val="008000"/>
                </a:solidFill>
              </a:rPr>
              <a:t>Filter</a:t>
            </a:r>
          </a:p>
        </p:txBody>
      </p:sp>
      <p:sp>
        <p:nvSpPr>
          <p:cNvPr id="17419" name="Rectangle 12">
            <a:extLst>
              <a:ext uri="{FF2B5EF4-FFF2-40B4-BE49-F238E27FC236}">
                <a16:creationId xmlns:a16="http://schemas.microsoft.com/office/drawing/2014/main" id="{4220DE1B-3903-5446-8753-873DAFF6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275" y="622301"/>
            <a:ext cx="84139" cy="3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sv-SE" sz="1800"/>
          </a:p>
        </p:txBody>
      </p:sp>
      <p:sp>
        <p:nvSpPr>
          <p:cNvPr id="17420" name="Rectangle 13">
            <a:extLst>
              <a:ext uri="{FF2B5EF4-FFF2-40B4-BE49-F238E27FC236}">
                <a16:creationId xmlns:a16="http://schemas.microsoft.com/office/drawing/2014/main" id="{E3C52D4E-031B-E849-A527-C9924460A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0" y="3587751"/>
            <a:ext cx="766234" cy="30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512" tIns="14288" rIns="36512" bIns="14288">
            <a:spAutoFit/>
          </a:bodyPr>
          <a:lstStyle>
            <a:lvl1pPr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sv-SE" sz="1800">
                <a:solidFill>
                  <a:schemeClr val="accent2"/>
                </a:solidFill>
              </a:rPr>
              <a:t>Auditiv</a:t>
            </a:r>
          </a:p>
        </p:txBody>
      </p:sp>
      <p:sp>
        <p:nvSpPr>
          <p:cNvPr id="17421" name="Rectangle 14">
            <a:extLst>
              <a:ext uri="{FF2B5EF4-FFF2-40B4-BE49-F238E27FC236}">
                <a16:creationId xmlns:a16="http://schemas.microsoft.com/office/drawing/2014/main" id="{D5D5227A-47D1-8344-996A-67DEE29CF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7" y="4344988"/>
            <a:ext cx="1189427" cy="30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512" tIns="14288" rIns="36512" bIns="14288">
            <a:spAutoFit/>
          </a:bodyPr>
          <a:lstStyle>
            <a:lvl1pPr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sv-SE" sz="1800">
                <a:solidFill>
                  <a:schemeClr val="accent2"/>
                </a:solidFill>
              </a:rPr>
              <a:t>Kinestetisk</a:t>
            </a:r>
          </a:p>
        </p:txBody>
      </p:sp>
      <p:sp>
        <p:nvSpPr>
          <p:cNvPr id="395279" name="Freeform 15">
            <a:extLst>
              <a:ext uri="{FF2B5EF4-FFF2-40B4-BE49-F238E27FC236}">
                <a16:creationId xmlns:a16="http://schemas.microsoft.com/office/drawing/2014/main" id="{54A9257B-AFE0-D745-9A42-5A200B22C31A}"/>
              </a:ext>
            </a:extLst>
          </p:cNvPr>
          <p:cNvSpPr>
            <a:spLocks/>
          </p:cNvSpPr>
          <p:nvPr/>
        </p:nvSpPr>
        <p:spPr bwMode="auto">
          <a:xfrm>
            <a:off x="6596063" y="2736851"/>
            <a:ext cx="1890712" cy="2374900"/>
          </a:xfrm>
          <a:custGeom>
            <a:avLst/>
            <a:gdLst>
              <a:gd name="T0" fmla="*/ 1057 w 1290"/>
              <a:gd name="T1" fmla="*/ 1406 h 1496"/>
              <a:gd name="T2" fmla="*/ 1036 w 1290"/>
              <a:gd name="T3" fmla="*/ 1290 h 1496"/>
              <a:gd name="T4" fmla="*/ 1034 w 1290"/>
              <a:gd name="T5" fmla="*/ 1188 h 1496"/>
              <a:gd name="T6" fmla="*/ 1055 w 1290"/>
              <a:gd name="T7" fmla="*/ 1095 h 1496"/>
              <a:gd name="T8" fmla="*/ 1099 w 1290"/>
              <a:gd name="T9" fmla="*/ 1004 h 1496"/>
              <a:gd name="T10" fmla="*/ 1166 w 1290"/>
              <a:gd name="T11" fmla="*/ 908 h 1496"/>
              <a:gd name="T12" fmla="*/ 1231 w 1290"/>
              <a:gd name="T13" fmla="*/ 782 h 1496"/>
              <a:gd name="T14" fmla="*/ 1277 w 1290"/>
              <a:gd name="T15" fmla="*/ 623 h 1496"/>
              <a:gd name="T16" fmla="*/ 1289 w 1290"/>
              <a:gd name="T17" fmla="*/ 479 h 1496"/>
              <a:gd name="T18" fmla="*/ 1277 w 1290"/>
              <a:gd name="T19" fmla="*/ 392 h 1496"/>
              <a:gd name="T20" fmla="*/ 1249 w 1290"/>
              <a:gd name="T21" fmla="*/ 307 h 1496"/>
              <a:gd name="T22" fmla="*/ 1202 w 1290"/>
              <a:gd name="T23" fmla="*/ 225 h 1496"/>
              <a:gd name="T24" fmla="*/ 1134 w 1290"/>
              <a:gd name="T25" fmla="*/ 150 h 1496"/>
              <a:gd name="T26" fmla="*/ 1063 w 1290"/>
              <a:gd name="T27" fmla="*/ 96 h 1496"/>
              <a:gd name="T28" fmla="*/ 919 w 1290"/>
              <a:gd name="T29" fmla="*/ 32 h 1496"/>
              <a:gd name="T30" fmla="*/ 765 w 1290"/>
              <a:gd name="T31" fmla="*/ 3 h 1496"/>
              <a:gd name="T32" fmla="*/ 611 w 1290"/>
              <a:gd name="T33" fmla="*/ 3 h 1496"/>
              <a:gd name="T34" fmla="*/ 472 w 1290"/>
              <a:gd name="T35" fmla="*/ 26 h 1496"/>
              <a:gd name="T36" fmla="*/ 357 w 1290"/>
              <a:gd name="T37" fmla="*/ 66 h 1496"/>
              <a:gd name="T38" fmla="*/ 243 w 1290"/>
              <a:gd name="T39" fmla="*/ 138 h 1496"/>
              <a:gd name="T40" fmla="*/ 168 w 1290"/>
              <a:gd name="T41" fmla="*/ 217 h 1496"/>
              <a:gd name="T42" fmla="*/ 122 w 1290"/>
              <a:gd name="T43" fmla="*/ 299 h 1496"/>
              <a:gd name="T44" fmla="*/ 98 w 1290"/>
              <a:gd name="T45" fmla="*/ 383 h 1496"/>
              <a:gd name="T46" fmla="*/ 83 w 1290"/>
              <a:gd name="T47" fmla="*/ 510 h 1496"/>
              <a:gd name="T48" fmla="*/ 91 w 1290"/>
              <a:gd name="T49" fmla="*/ 555 h 1496"/>
              <a:gd name="T50" fmla="*/ 117 w 1290"/>
              <a:gd name="T51" fmla="*/ 590 h 1496"/>
              <a:gd name="T52" fmla="*/ 118 w 1290"/>
              <a:gd name="T53" fmla="*/ 605 h 1496"/>
              <a:gd name="T54" fmla="*/ 84 w 1290"/>
              <a:gd name="T55" fmla="*/ 670 h 1496"/>
              <a:gd name="T56" fmla="*/ 26 w 1290"/>
              <a:gd name="T57" fmla="*/ 759 h 1496"/>
              <a:gd name="T58" fmla="*/ 5 w 1290"/>
              <a:gd name="T59" fmla="*/ 782 h 1496"/>
              <a:gd name="T60" fmla="*/ 1 w 1290"/>
              <a:gd name="T61" fmla="*/ 807 h 1496"/>
              <a:gd name="T62" fmla="*/ 26 w 1290"/>
              <a:gd name="T63" fmla="*/ 843 h 1496"/>
              <a:gd name="T64" fmla="*/ 72 w 1290"/>
              <a:gd name="T65" fmla="*/ 859 h 1496"/>
              <a:gd name="T66" fmla="*/ 91 w 1290"/>
              <a:gd name="T67" fmla="*/ 879 h 1496"/>
              <a:gd name="T68" fmla="*/ 88 w 1290"/>
              <a:gd name="T69" fmla="*/ 917 h 1496"/>
              <a:gd name="T70" fmla="*/ 70 w 1290"/>
              <a:gd name="T71" fmla="*/ 940 h 1496"/>
              <a:gd name="T72" fmla="*/ 78 w 1290"/>
              <a:gd name="T73" fmla="*/ 956 h 1496"/>
              <a:gd name="T74" fmla="*/ 118 w 1290"/>
              <a:gd name="T75" fmla="*/ 982 h 1496"/>
              <a:gd name="T76" fmla="*/ 96 w 1290"/>
              <a:gd name="T77" fmla="*/ 1006 h 1496"/>
              <a:gd name="T78" fmla="*/ 97 w 1290"/>
              <a:gd name="T79" fmla="*/ 1026 h 1496"/>
              <a:gd name="T80" fmla="*/ 124 w 1290"/>
              <a:gd name="T81" fmla="*/ 1050 h 1496"/>
              <a:gd name="T82" fmla="*/ 127 w 1290"/>
              <a:gd name="T83" fmla="*/ 1088 h 1496"/>
              <a:gd name="T84" fmla="*/ 98 w 1290"/>
              <a:gd name="T85" fmla="*/ 1139 h 1496"/>
              <a:gd name="T86" fmla="*/ 87 w 1290"/>
              <a:gd name="T87" fmla="*/ 1170 h 1496"/>
              <a:gd name="T88" fmla="*/ 96 w 1290"/>
              <a:gd name="T89" fmla="*/ 1210 h 1496"/>
              <a:gd name="T90" fmla="*/ 127 w 1290"/>
              <a:gd name="T91" fmla="*/ 1250 h 1496"/>
              <a:gd name="T92" fmla="*/ 186 w 1290"/>
              <a:gd name="T93" fmla="*/ 1277 h 1496"/>
              <a:gd name="T94" fmla="*/ 279 w 1290"/>
              <a:gd name="T95" fmla="*/ 1282 h 1496"/>
              <a:gd name="T96" fmla="*/ 386 w 1290"/>
              <a:gd name="T97" fmla="*/ 1270 h 1496"/>
              <a:gd name="T98" fmla="*/ 411 w 1290"/>
              <a:gd name="T99" fmla="*/ 1282 h 1496"/>
              <a:gd name="T100" fmla="*/ 425 w 1290"/>
              <a:gd name="T101" fmla="*/ 1318 h 1496"/>
              <a:gd name="T102" fmla="*/ 1082 w 1290"/>
              <a:gd name="T103" fmla="*/ 1495 h 14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290" h="1496">
                <a:moveTo>
                  <a:pt x="1082" y="1495"/>
                </a:moveTo>
                <a:lnTo>
                  <a:pt x="1069" y="1449"/>
                </a:lnTo>
                <a:lnTo>
                  <a:pt x="1057" y="1406"/>
                </a:lnTo>
                <a:lnTo>
                  <a:pt x="1048" y="1365"/>
                </a:lnTo>
                <a:lnTo>
                  <a:pt x="1041" y="1326"/>
                </a:lnTo>
                <a:lnTo>
                  <a:pt x="1036" y="1290"/>
                </a:lnTo>
                <a:lnTo>
                  <a:pt x="1033" y="1254"/>
                </a:lnTo>
                <a:lnTo>
                  <a:pt x="1032" y="1221"/>
                </a:lnTo>
                <a:lnTo>
                  <a:pt x="1034" y="1188"/>
                </a:lnTo>
                <a:lnTo>
                  <a:pt x="1039" y="1156"/>
                </a:lnTo>
                <a:lnTo>
                  <a:pt x="1046" y="1126"/>
                </a:lnTo>
                <a:lnTo>
                  <a:pt x="1055" y="1095"/>
                </a:lnTo>
                <a:lnTo>
                  <a:pt x="1068" y="1064"/>
                </a:lnTo>
                <a:lnTo>
                  <a:pt x="1082" y="1034"/>
                </a:lnTo>
                <a:lnTo>
                  <a:pt x="1099" y="1004"/>
                </a:lnTo>
                <a:lnTo>
                  <a:pt x="1120" y="972"/>
                </a:lnTo>
                <a:lnTo>
                  <a:pt x="1143" y="940"/>
                </a:lnTo>
                <a:lnTo>
                  <a:pt x="1166" y="908"/>
                </a:lnTo>
                <a:lnTo>
                  <a:pt x="1188" y="871"/>
                </a:lnTo>
                <a:lnTo>
                  <a:pt x="1210" y="829"/>
                </a:lnTo>
                <a:lnTo>
                  <a:pt x="1231" y="782"/>
                </a:lnTo>
                <a:lnTo>
                  <a:pt x="1250" y="732"/>
                </a:lnTo>
                <a:lnTo>
                  <a:pt x="1266" y="679"/>
                </a:lnTo>
                <a:lnTo>
                  <a:pt x="1277" y="623"/>
                </a:lnTo>
                <a:lnTo>
                  <a:pt x="1286" y="567"/>
                </a:lnTo>
                <a:lnTo>
                  <a:pt x="1289" y="509"/>
                </a:lnTo>
                <a:lnTo>
                  <a:pt x="1289" y="479"/>
                </a:lnTo>
                <a:lnTo>
                  <a:pt x="1286" y="451"/>
                </a:lnTo>
                <a:lnTo>
                  <a:pt x="1282" y="422"/>
                </a:lnTo>
                <a:lnTo>
                  <a:pt x="1277" y="392"/>
                </a:lnTo>
                <a:lnTo>
                  <a:pt x="1269" y="363"/>
                </a:lnTo>
                <a:lnTo>
                  <a:pt x="1260" y="335"/>
                </a:lnTo>
                <a:lnTo>
                  <a:pt x="1249" y="307"/>
                </a:lnTo>
                <a:lnTo>
                  <a:pt x="1235" y="279"/>
                </a:lnTo>
                <a:lnTo>
                  <a:pt x="1220" y="251"/>
                </a:lnTo>
                <a:lnTo>
                  <a:pt x="1202" y="225"/>
                </a:lnTo>
                <a:lnTo>
                  <a:pt x="1182" y="199"/>
                </a:lnTo>
                <a:lnTo>
                  <a:pt x="1159" y="174"/>
                </a:lnTo>
                <a:lnTo>
                  <a:pt x="1134" y="150"/>
                </a:lnTo>
                <a:lnTo>
                  <a:pt x="1106" y="127"/>
                </a:lnTo>
                <a:lnTo>
                  <a:pt x="1085" y="110"/>
                </a:lnTo>
                <a:lnTo>
                  <a:pt x="1063" y="96"/>
                </a:lnTo>
                <a:lnTo>
                  <a:pt x="1017" y="70"/>
                </a:lnTo>
                <a:lnTo>
                  <a:pt x="969" y="49"/>
                </a:lnTo>
                <a:lnTo>
                  <a:pt x="919" y="32"/>
                </a:lnTo>
                <a:lnTo>
                  <a:pt x="869" y="18"/>
                </a:lnTo>
                <a:lnTo>
                  <a:pt x="817" y="9"/>
                </a:lnTo>
                <a:lnTo>
                  <a:pt x="765" y="3"/>
                </a:lnTo>
                <a:lnTo>
                  <a:pt x="713" y="0"/>
                </a:lnTo>
                <a:lnTo>
                  <a:pt x="661" y="0"/>
                </a:lnTo>
                <a:lnTo>
                  <a:pt x="611" y="3"/>
                </a:lnTo>
                <a:lnTo>
                  <a:pt x="563" y="8"/>
                </a:lnTo>
                <a:lnTo>
                  <a:pt x="516" y="16"/>
                </a:lnTo>
                <a:lnTo>
                  <a:pt x="472" y="26"/>
                </a:lnTo>
                <a:lnTo>
                  <a:pt x="429" y="37"/>
                </a:lnTo>
                <a:lnTo>
                  <a:pt x="392" y="52"/>
                </a:lnTo>
                <a:lnTo>
                  <a:pt x="357" y="66"/>
                </a:lnTo>
                <a:lnTo>
                  <a:pt x="314" y="89"/>
                </a:lnTo>
                <a:lnTo>
                  <a:pt x="276" y="113"/>
                </a:lnTo>
                <a:lnTo>
                  <a:pt x="243" y="138"/>
                </a:lnTo>
                <a:lnTo>
                  <a:pt x="214" y="164"/>
                </a:lnTo>
                <a:lnTo>
                  <a:pt x="189" y="190"/>
                </a:lnTo>
                <a:lnTo>
                  <a:pt x="168" y="217"/>
                </a:lnTo>
                <a:lnTo>
                  <a:pt x="150" y="244"/>
                </a:lnTo>
                <a:lnTo>
                  <a:pt x="134" y="271"/>
                </a:lnTo>
                <a:lnTo>
                  <a:pt x="122" y="299"/>
                </a:lnTo>
                <a:lnTo>
                  <a:pt x="112" y="327"/>
                </a:lnTo>
                <a:lnTo>
                  <a:pt x="104" y="355"/>
                </a:lnTo>
                <a:lnTo>
                  <a:pt x="98" y="383"/>
                </a:lnTo>
                <a:lnTo>
                  <a:pt x="89" y="436"/>
                </a:lnTo>
                <a:lnTo>
                  <a:pt x="84" y="489"/>
                </a:lnTo>
                <a:lnTo>
                  <a:pt x="83" y="510"/>
                </a:lnTo>
                <a:lnTo>
                  <a:pt x="84" y="528"/>
                </a:lnTo>
                <a:lnTo>
                  <a:pt x="86" y="544"/>
                </a:lnTo>
                <a:lnTo>
                  <a:pt x="91" y="555"/>
                </a:lnTo>
                <a:lnTo>
                  <a:pt x="102" y="573"/>
                </a:lnTo>
                <a:lnTo>
                  <a:pt x="111" y="584"/>
                </a:lnTo>
                <a:lnTo>
                  <a:pt x="117" y="590"/>
                </a:lnTo>
                <a:lnTo>
                  <a:pt x="120" y="596"/>
                </a:lnTo>
                <a:lnTo>
                  <a:pt x="120" y="600"/>
                </a:lnTo>
                <a:lnTo>
                  <a:pt x="118" y="605"/>
                </a:lnTo>
                <a:lnTo>
                  <a:pt x="111" y="617"/>
                </a:lnTo>
                <a:lnTo>
                  <a:pt x="102" y="635"/>
                </a:lnTo>
                <a:lnTo>
                  <a:pt x="84" y="670"/>
                </a:lnTo>
                <a:lnTo>
                  <a:pt x="62" y="711"/>
                </a:lnTo>
                <a:lnTo>
                  <a:pt x="38" y="746"/>
                </a:lnTo>
                <a:lnTo>
                  <a:pt x="26" y="759"/>
                </a:lnTo>
                <a:lnTo>
                  <a:pt x="15" y="770"/>
                </a:lnTo>
                <a:lnTo>
                  <a:pt x="10" y="776"/>
                </a:lnTo>
                <a:lnTo>
                  <a:pt x="5" y="782"/>
                </a:lnTo>
                <a:lnTo>
                  <a:pt x="0" y="794"/>
                </a:lnTo>
                <a:lnTo>
                  <a:pt x="0" y="801"/>
                </a:lnTo>
                <a:lnTo>
                  <a:pt x="1" y="807"/>
                </a:lnTo>
                <a:lnTo>
                  <a:pt x="6" y="821"/>
                </a:lnTo>
                <a:lnTo>
                  <a:pt x="14" y="833"/>
                </a:lnTo>
                <a:lnTo>
                  <a:pt x="26" y="843"/>
                </a:lnTo>
                <a:lnTo>
                  <a:pt x="39" y="851"/>
                </a:lnTo>
                <a:lnTo>
                  <a:pt x="53" y="854"/>
                </a:lnTo>
                <a:lnTo>
                  <a:pt x="72" y="859"/>
                </a:lnTo>
                <a:lnTo>
                  <a:pt x="79" y="863"/>
                </a:lnTo>
                <a:lnTo>
                  <a:pt x="84" y="868"/>
                </a:lnTo>
                <a:lnTo>
                  <a:pt x="91" y="879"/>
                </a:lnTo>
                <a:lnTo>
                  <a:pt x="94" y="892"/>
                </a:lnTo>
                <a:lnTo>
                  <a:pt x="92" y="904"/>
                </a:lnTo>
                <a:lnTo>
                  <a:pt x="88" y="917"/>
                </a:lnTo>
                <a:lnTo>
                  <a:pt x="82" y="927"/>
                </a:lnTo>
                <a:lnTo>
                  <a:pt x="75" y="934"/>
                </a:lnTo>
                <a:lnTo>
                  <a:pt x="70" y="940"/>
                </a:lnTo>
                <a:lnTo>
                  <a:pt x="70" y="945"/>
                </a:lnTo>
                <a:lnTo>
                  <a:pt x="73" y="949"/>
                </a:lnTo>
                <a:lnTo>
                  <a:pt x="78" y="956"/>
                </a:lnTo>
                <a:lnTo>
                  <a:pt x="87" y="964"/>
                </a:lnTo>
                <a:lnTo>
                  <a:pt x="118" y="983"/>
                </a:lnTo>
                <a:lnTo>
                  <a:pt x="118" y="982"/>
                </a:lnTo>
                <a:lnTo>
                  <a:pt x="118" y="983"/>
                </a:lnTo>
                <a:lnTo>
                  <a:pt x="101" y="999"/>
                </a:lnTo>
                <a:lnTo>
                  <a:pt x="96" y="1006"/>
                </a:lnTo>
                <a:lnTo>
                  <a:pt x="93" y="1013"/>
                </a:lnTo>
                <a:lnTo>
                  <a:pt x="94" y="1019"/>
                </a:lnTo>
                <a:lnTo>
                  <a:pt x="97" y="1026"/>
                </a:lnTo>
                <a:lnTo>
                  <a:pt x="104" y="1033"/>
                </a:lnTo>
                <a:lnTo>
                  <a:pt x="113" y="1039"/>
                </a:lnTo>
                <a:lnTo>
                  <a:pt x="124" y="1050"/>
                </a:lnTo>
                <a:lnTo>
                  <a:pt x="128" y="1062"/>
                </a:lnTo>
                <a:lnTo>
                  <a:pt x="129" y="1075"/>
                </a:lnTo>
                <a:lnTo>
                  <a:pt x="127" y="1088"/>
                </a:lnTo>
                <a:lnTo>
                  <a:pt x="121" y="1103"/>
                </a:lnTo>
                <a:lnTo>
                  <a:pt x="114" y="1116"/>
                </a:lnTo>
                <a:lnTo>
                  <a:pt x="98" y="1139"/>
                </a:lnTo>
                <a:lnTo>
                  <a:pt x="93" y="1148"/>
                </a:lnTo>
                <a:lnTo>
                  <a:pt x="89" y="1158"/>
                </a:lnTo>
                <a:lnTo>
                  <a:pt x="87" y="1170"/>
                </a:lnTo>
                <a:lnTo>
                  <a:pt x="88" y="1183"/>
                </a:lnTo>
                <a:lnTo>
                  <a:pt x="91" y="1197"/>
                </a:lnTo>
                <a:lnTo>
                  <a:pt x="96" y="1210"/>
                </a:lnTo>
                <a:lnTo>
                  <a:pt x="104" y="1224"/>
                </a:lnTo>
                <a:lnTo>
                  <a:pt x="113" y="1237"/>
                </a:lnTo>
                <a:lnTo>
                  <a:pt x="127" y="1250"/>
                </a:lnTo>
                <a:lnTo>
                  <a:pt x="143" y="1261"/>
                </a:lnTo>
                <a:lnTo>
                  <a:pt x="163" y="1270"/>
                </a:lnTo>
                <a:lnTo>
                  <a:pt x="186" y="1277"/>
                </a:lnTo>
                <a:lnTo>
                  <a:pt x="213" y="1282"/>
                </a:lnTo>
                <a:lnTo>
                  <a:pt x="244" y="1284"/>
                </a:lnTo>
                <a:lnTo>
                  <a:pt x="279" y="1282"/>
                </a:lnTo>
                <a:lnTo>
                  <a:pt x="318" y="1277"/>
                </a:lnTo>
                <a:lnTo>
                  <a:pt x="357" y="1272"/>
                </a:lnTo>
                <a:lnTo>
                  <a:pt x="386" y="1270"/>
                </a:lnTo>
                <a:lnTo>
                  <a:pt x="397" y="1272"/>
                </a:lnTo>
                <a:lnTo>
                  <a:pt x="405" y="1275"/>
                </a:lnTo>
                <a:lnTo>
                  <a:pt x="411" y="1282"/>
                </a:lnTo>
                <a:lnTo>
                  <a:pt x="417" y="1291"/>
                </a:lnTo>
                <a:lnTo>
                  <a:pt x="421" y="1302"/>
                </a:lnTo>
                <a:lnTo>
                  <a:pt x="425" y="1318"/>
                </a:lnTo>
                <a:lnTo>
                  <a:pt x="428" y="1359"/>
                </a:lnTo>
                <a:lnTo>
                  <a:pt x="439" y="1495"/>
                </a:lnTo>
                <a:lnTo>
                  <a:pt x="1082" y="1495"/>
                </a:lnTo>
              </a:path>
            </a:pathLst>
          </a:custGeom>
          <a:solidFill>
            <a:srgbClr val="438E00"/>
          </a:solidFill>
          <a:ln w="25400" cap="rnd" cmpd="sng">
            <a:solidFill>
              <a:srgbClr val="438E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/>
          <a:lstStyle/>
          <a:p>
            <a:endParaRPr lang="sv-SE"/>
          </a:p>
        </p:txBody>
      </p:sp>
      <p:sp>
        <p:nvSpPr>
          <p:cNvPr id="17423" name="Freeform 16">
            <a:extLst>
              <a:ext uri="{FF2B5EF4-FFF2-40B4-BE49-F238E27FC236}">
                <a16:creationId xmlns:a16="http://schemas.microsoft.com/office/drawing/2014/main" id="{C9310AB5-3934-6140-8C82-2B928AB0CC4A}"/>
              </a:ext>
            </a:extLst>
          </p:cNvPr>
          <p:cNvSpPr>
            <a:spLocks/>
          </p:cNvSpPr>
          <p:nvPr/>
        </p:nvSpPr>
        <p:spPr bwMode="auto">
          <a:xfrm>
            <a:off x="6596063" y="2736851"/>
            <a:ext cx="1905000" cy="2389188"/>
          </a:xfrm>
          <a:custGeom>
            <a:avLst/>
            <a:gdLst>
              <a:gd name="T0" fmla="*/ 2147483647 w 1300"/>
              <a:gd name="T1" fmla="*/ 2147483647 h 1505"/>
              <a:gd name="T2" fmla="*/ 2147483647 w 1300"/>
              <a:gd name="T3" fmla="*/ 2147483647 h 1505"/>
              <a:gd name="T4" fmla="*/ 2147483647 w 1300"/>
              <a:gd name="T5" fmla="*/ 2147483647 h 1505"/>
              <a:gd name="T6" fmla="*/ 2147483647 w 1300"/>
              <a:gd name="T7" fmla="*/ 2147483647 h 1505"/>
              <a:gd name="T8" fmla="*/ 2147483647 w 1300"/>
              <a:gd name="T9" fmla="*/ 2147483647 h 1505"/>
              <a:gd name="T10" fmla="*/ 2147483647 w 1300"/>
              <a:gd name="T11" fmla="*/ 2147483647 h 1505"/>
              <a:gd name="T12" fmla="*/ 2147483647 w 1300"/>
              <a:gd name="T13" fmla="*/ 2147483647 h 1505"/>
              <a:gd name="T14" fmla="*/ 2147483647 w 1300"/>
              <a:gd name="T15" fmla="*/ 2147483647 h 1505"/>
              <a:gd name="T16" fmla="*/ 2147483647 w 1300"/>
              <a:gd name="T17" fmla="*/ 2147483647 h 1505"/>
              <a:gd name="T18" fmla="*/ 2147483647 w 1300"/>
              <a:gd name="T19" fmla="*/ 2147483647 h 1505"/>
              <a:gd name="T20" fmla="*/ 2147483647 w 1300"/>
              <a:gd name="T21" fmla="*/ 2147483647 h 1505"/>
              <a:gd name="T22" fmla="*/ 2147483647 w 1300"/>
              <a:gd name="T23" fmla="*/ 2147483647 h 1505"/>
              <a:gd name="T24" fmla="*/ 2147483647 w 1300"/>
              <a:gd name="T25" fmla="*/ 2147483647 h 1505"/>
              <a:gd name="T26" fmla="*/ 2147483647 w 1300"/>
              <a:gd name="T27" fmla="*/ 2147483647 h 1505"/>
              <a:gd name="T28" fmla="*/ 2147483647 w 1300"/>
              <a:gd name="T29" fmla="*/ 2147483647 h 1505"/>
              <a:gd name="T30" fmla="*/ 2147483647 w 1300"/>
              <a:gd name="T31" fmla="*/ 2147483647 h 1505"/>
              <a:gd name="T32" fmla="*/ 2147483647 w 1300"/>
              <a:gd name="T33" fmla="*/ 2147483647 h 1505"/>
              <a:gd name="T34" fmla="*/ 2147483647 w 1300"/>
              <a:gd name="T35" fmla="*/ 2147483647 h 1505"/>
              <a:gd name="T36" fmla="*/ 2147483647 w 1300"/>
              <a:gd name="T37" fmla="*/ 2147483647 h 1505"/>
              <a:gd name="T38" fmla="*/ 2147483647 w 1300"/>
              <a:gd name="T39" fmla="*/ 2147483647 h 1505"/>
              <a:gd name="T40" fmla="*/ 2147483647 w 1300"/>
              <a:gd name="T41" fmla="*/ 2147483647 h 1505"/>
              <a:gd name="T42" fmla="*/ 2147483647 w 1300"/>
              <a:gd name="T43" fmla="*/ 2147483647 h 1505"/>
              <a:gd name="T44" fmla="*/ 2147483647 w 1300"/>
              <a:gd name="T45" fmla="*/ 2147483647 h 1505"/>
              <a:gd name="T46" fmla="*/ 2147483647 w 1300"/>
              <a:gd name="T47" fmla="*/ 2147483647 h 1505"/>
              <a:gd name="T48" fmla="*/ 2147483647 w 1300"/>
              <a:gd name="T49" fmla="*/ 2147483647 h 1505"/>
              <a:gd name="T50" fmla="*/ 2147483647 w 1300"/>
              <a:gd name="T51" fmla="*/ 2147483647 h 1505"/>
              <a:gd name="T52" fmla="*/ 2147483647 w 1300"/>
              <a:gd name="T53" fmla="*/ 2147483647 h 1505"/>
              <a:gd name="T54" fmla="*/ 2147483647 w 1300"/>
              <a:gd name="T55" fmla="*/ 2147483647 h 1505"/>
              <a:gd name="T56" fmla="*/ 2147483647 w 1300"/>
              <a:gd name="T57" fmla="*/ 2147483647 h 1505"/>
              <a:gd name="T58" fmla="*/ 2147483647 w 1300"/>
              <a:gd name="T59" fmla="*/ 2147483647 h 1505"/>
              <a:gd name="T60" fmla="*/ 2147483647 w 1300"/>
              <a:gd name="T61" fmla="*/ 2147483647 h 1505"/>
              <a:gd name="T62" fmla="*/ 2147483647 w 1300"/>
              <a:gd name="T63" fmla="*/ 2147483647 h 1505"/>
              <a:gd name="T64" fmla="*/ 2147483647 w 1300"/>
              <a:gd name="T65" fmla="*/ 2147483647 h 1505"/>
              <a:gd name="T66" fmla="*/ 2147483647 w 1300"/>
              <a:gd name="T67" fmla="*/ 2147483647 h 1505"/>
              <a:gd name="T68" fmla="*/ 2147483647 w 1300"/>
              <a:gd name="T69" fmla="*/ 2147483647 h 1505"/>
              <a:gd name="T70" fmla="*/ 2147483647 w 1300"/>
              <a:gd name="T71" fmla="*/ 2147483647 h 1505"/>
              <a:gd name="T72" fmla="*/ 2147483647 w 1300"/>
              <a:gd name="T73" fmla="*/ 2147483647 h 1505"/>
              <a:gd name="T74" fmla="*/ 2147483647 w 1300"/>
              <a:gd name="T75" fmla="*/ 2147483647 h 1505"/>
              <a:gd name="T76" fmla="*/ 2147483647 w 1300"/>
              <a:gd name="T77" fmla="*/ 2147483647 h 1505"/>
              <a:gd name="T78" fmla="*/ 2147483647 w 1300"/>
              <a:gd name="T79" fmla="*/ 2147483647 h 1505"/>
              <a:gd name="T80" fmla="*/ 2147483647 w 1300"/>
              <a:gd name="T81" fmla="*/ 2147483647 h 1505"/>
              <a:gd name="T82" fmla="*/ 2147483647 w 1300"/>
              <a:gd name="T83" fmla="*/ 2147483647 h 1505"/>
              <a:gd name="T84" fmla="*/ 2147483647 w 1300"/>
              <a:gd name="T85" fmla="*/ 2147483647 h 1505"/>
              <a:gd name="T86" fmla="*/ 2147483647 w 1300"/>
              <a:gd name="T87" fmla="*/ 2147483647 h 1505"/>
              <a:gd name="T88" fmla="*/ 2147483647 w 1300"/>
              <a:gd name="T89" fmla="*/ 2147483647 h 1505"/>
              <a:gd name="T90" fmla="*/ 2147483647 w 1300"/>
              <a:gd name="T91" fmla="*/ 2147483647 h 1505"/>
              <a:gd name="T92" fmla="*/ 2147483647 w 1300"/>
              <a:gd name="T93" fmla="*/ 2147483647 h 1505"/>
              <a:gd name="T94" fmla="*/ 2147483647 w 1300"/>
              <a:gd name="T95" fmla="*/ 2147483647 h 1505"/>
              <a:gd name="T96" fmla="*/ 2147483647 w 1300"/>
              <a:gd name="T97" fmla="*/ 2147483647 h 1505"/>
              <a:gd name="T98" fmla="*/ 2147483647 w 1300"/>
              <a:gd name="T99" fmla="*/ 2147483647 h 1505"/>
              <a:gd name="T100" fmla="*/ 2147483647 w 1300"/>
              <a:gd name="T101" fmla="*/ 2147483647 h 1505"/>
              <a:gd name="T102" fmla="*/ 2147483647 w 1300"/>
              <a:gd name="T103" fmla="*/ 2147483647 h 150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00"/>
              <a:gd name="T157" fmla="*/ 0 h 1505"/>
              <a:gd name="T158" fmla="*/ 1300 w 1300"/>
              <a:gd name="T159" fmla="*/ 1505 h 150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00" h="1505">
                <a:moveTo>
                  <a:pt x="1090" y="1504"/>
                </a:moveTo>
                <a:lnTo>
                  <a:pt x="1077" y="1458"/>
                </a:lnTo>
                <a:lnTo>
                  <a:pt x="1065" y="1414"/>
                </a:lnTo>
                <a:lnTo>
                  <a:pt x="1057" y="1373"/>
                </a:lnTo>
                <a:lnTo>
                  <a:pt x="1049" y="1334"/>
                </a:lnTo>
                <a:lnTo>
                  <a:pt x="1044" y="1298"/>
                </a:lnTo>
                <a:lnTo>
                  <a:pt x="1041" y="1262"/>
                </a:lnTo>
                <a:lnTo>
                  <a:pt x="1040" y="1228"/>
                </a:lnTo>
                <a:lnTo>
                  <a:pt x="1042" y="1195"/>
                </a:lnTo>
                <a:lnTo>
                  <a:pt x="1047" y="1163"/>
                </a:lnTo>
                <a:lnTo>
                  <a:pt x="1054" y="1133"/>
                </a:lnTo>
                <a:lnTo>
                  <a:pt x="1063" y="1102"/>
                </a:lnTo>
                <a:lnTo>
                  <a:pt x="1076" y="1071"/>
                </a:lnTo>
                <a:lnTo>
                  <a:pt x="1090" y="1040"/>
                </a:lnTo>
                <a:lnTo>
                  <a:pt x="1108" y="1010"/>
                </a:lnTo>
                <a:lnTo>
                  <a:pt x="1129" y="978"/>
                </a:lnTo>
                <a:lnTo>
                  <a:pt x="1152" y="945"/>
                </a:lnTo>
                <a:lnTo>
                  <a:pt x="1175" y="914"/>
                </a:lnTo>
                <a:lnTo>
                  <a:pt x="1198" y="876"/>
                </a:lnTo>
                <a:lnTo>
                  <a:pt x="1220" y="834"/>
                </a:lnTo>
                <a:lnTo>
                  <a:pt x="1241" y="786"/>
                </a:lnTo>
                <a:lnTo>
                  <a:pt x="1259" y="736"/>
                </a:lnTo>
                <a:lnTo>
                  <a:pt x="1276" y="683"/>
                </a:lnTo>
                <a:lnTo>
                  <a:pt x="1287" y="627"/>
                </a:lnTo>
                <a:lnTo>
                  <a:pt x="1296" y="570"/>
                </a:lnTo>
                <a:lnTo>
                  <a:pt x="1299" y="512"/>
                </a:lnTo>
                <a:lnTo>
                  <a:pt x="1299" y="482"/>
                </a:lnTo>
                <a:lnTo>
                  <a:pt x="1296" y="453"/>
                </a:lnTo>
                <a:lnTo>
                  <a:pt x="1292" y="424"/>
                </a:lnTo>
                <a:lnTo>
                  <a:pt x="1286" y="395"/>
                </a:lnTo>
                <a:lnTo>
                  <a:pt x="1279" y="366"/>
                </a:lnTo>
                <a:lnTo>
                  <a:pt x="1270" y="337"/>
                </a:lnTo>
                <a:lnTo>
                  <a:pt x="1258" y="309"/>
                </a:lnTo>
                <a:lnTo>
                  <a:pt x="1245" y="281"/>
                </a:lnTo>
                <a:lnTo>
                  <a:pt x="1229" y="253"/>
                </a:lnTo>
                <a:lnTo>
                  <a:pt x="1211" y="227"/>
                </a:lnTo>
                <a:lnTo>
                  <a:pt x="1191" y="201"/>
                </a:lnTo>
                <a:lnTo>
                  <a:pt x="1168" y="175"/>
                </a:lnTo>
                <a:lnTo>
                  <a:pt x="1143" y="150"/>
                </a:lnTo>
                <a:lnTo>
                  <a:pt x="1115" y="127"/>
                </a:lnTo>
                <a:lnTo>
                  <a:pt x="1093" y="111"/>
                </a:lnTo>
                <a:lnTo>
                  <a:pt x="1071" y="96"/>
                </a:lnTo>
                <a:lnTo>
                  <a:pt x="1025" y="70"/>
                </a:lnTo>
                <a:lnTo>
                  <a:pt x="976" y="49"/>
                </a:lnTo>
                <a:lnTo>
                  <a:pt x="926" y="32"/>
                </a:lnTo>
                <a:lnTo>
                  <a:pt x="876" y="18"/>
                </a:lnTo>
                <a:lnTo>
                  <a:pt x="824" y="9"/>
                </a:lnTo>
                <a:lnTo>
                  <a:pt x="771" y="3"/>
                </a:lnTo>
                <a:lnTo>
                  <a:pt x="719" y="0"/>
                </a:lnTo>
                <a:lnTo>
                  <a:pt x="666" y="0"/>
                </a:lnTo>
                <a:lnTo>
                  <a:pt x="616" y="3"/>
                </a:lnTo>
                <a:lnTo>
                  <a:pt x="567" y="8"/>
                </a:lnTo>
                <a:lnTo>
                  <a:pt x="520" y="16"/>
                </a:lnTo>
                <a:lnTo>
                  <a:pt x="475" y="26"/>
                </a:lnTo>
                <a:lnTo>
                  <a:pt x="433" y="38"/>
                </a:lnTo>
                <a:lnTo>
                  <a:pt x="395" y="52"/>
                </a:lnTo>
                <a:lnTo>
                  <a:pt x="360" y="67"/>
                </a:lnTo>
                <a:lnTo>
                  <a:pt x="317" y="90"/>
                </a:lnTo>
                <a:lnTo>
                  <a:pt x="278" y="114"/>
                </a:lnTo>
                <a:lnTo>
                  <a:pt x="245" y="139"/>
                </a:lnTo>
                <a:lnTo>
                  <a:pt x="215" y="165"/>
                </a:lnTo>
                <a:lnTo>
                  <a:pt x="190" y="191"/>
                </a:lnTo>
                <a:lnTo>
                  <a:pt x="169" y="218"/>
                </a:lnTo>
                <a:lnTo>
                  <a:pt x="151" y="245"/>
                </a:lnTo>
                <a:lnTo>
                  <a:pt x="135" y="273"/>
                </a:lnTo>
                <a:lnTo>
                  <a:pt x="123" y="301"/>
                </a:lnTo>
                <a:lnTo>
                  <a:pt x="113" y="329"/>
                </a:lnTo>
                <a:lnTo>
                  <a:pt x="105" y="357"/>
                </a:lnTo>
                <a:lnTo>
                  <a:pt x="99" y="385"/>
                </a:lnTo>
                <a:lnTo>
                  <a:pt x="90" y="439"/>
                </a:lnTo>
                <a:lnTo>
                  <a:pt x="85" y="492"/>
                </a:lnTo>
                <a:lnTo>
                  <a:pt x="84" y="513"/>
                </a:lnTo>
                <a:lnTo>
                  <a:pt x="85" y="532"/>
                </a:lnTo>
                <a:lnTo>
                  <a:pt x="87" y="547"/>
                </a:lnTo>
                <a:lnTo>
                  <a:pt x="92" y="559"/>
                </a:lnTo>
                <a:lnTo>
                  <a:pt x="102" y="577"/>
                </a:lnTo>
                <a:lnTo>
                  <a:pt x="112" y="588"/>
                </a:lnTo>
                <a:lnTo>
                  <a:pt x="118" y="593"/>
                </a:lnTo>
                <a:lnTo>
                  <a:pt x="121" y="599"/>
                </a:lnTo>
                <a:lnTo>
                  <a:pt x="121" y="604"/>
                </a:lnTo>
                <a:lnTo>
                  <a:pt x="119" y="609"/>
                </a:lnTo>
                <a:lnTo>
                  <a:pt x="112" y="620"/>
                </a:lnTo>
                <a:lnTo>
                  <a:pt x="102" y="639"/>
                </a:lnTo>
                <a:lnTo>
                  <a:pt x="85" y="674"/>
                </a:lnTo>
                <a:lnTo>
                  <a:pt x="63" y="715"/>
                </a:lnTo>
                <a:lnTo>
                  <a:pt x="39" y="751"/>
                </a:lnTo>
                <a:lnTo>
                  <a:pt x="26" y="764"/>
                </a:lnTo>
                <a:lnTo>
                  <a:pt x="15" y="775"/>
                </a:lnTo>
                <a:lnTo>
                  <a:pt x="10" y="780"/>
                </a:lnTo>
                <a:lnTo>
                  <a:pt x="5" y="786"/>
                </a:lnTo>
                <a:lnTo>
                  <a:pt x="0" y="799"/>
                </a:lnTo>
                <a:lnTo>
                  <a:pt x="0" y="806"/>
                </a:lnTo>
                <a:lnTo>
                  <a:pt x="1" y="812"/>
                </a:lnTo>
                <a:lnTo>
                  <a:pt x="6" y="826"/>
                </a:lnTo>
                <a:lnTo>
                  <a:pt x="14" y="838"/>
                </a:lnTo>
                <a:lnTo>
                  <a:pt x="26" y="848"/>
                </a:lnTo>
                <a:lnTo>
                  <a:pt x="40" y="856"/>
                </a:lnTo>
                <a:lnTo>
                  <a:pt x="53" y="860"/>
                </a:lnTo>
                <a:lnTo>
                  <a:pt x="72" y="864"/>
                </a:lnTo>
                <a:lnTo>
                  <a:pt x="79" y="868"/>
                </a:lnTo>
                <a:lnTo>
                  <a:pt x="85" y="873"/>
                </a:lnTo>
                <a:lnTo>
                  <a:pt x="92" y="885"/>
                </a:lnTo>
                <a:lnTo>
                  <a:pt x="95" y="897"/>
                </a:lnTo>
                <a:lnTo>
                  <a:pt x="93" y="910"/>
                </a:lnTo>
                <a:lnTo>
                  <a:pt x="89" y="922"/>
                </a:lnTo>
                <a:lnTo>
                  <a:pt x="83" y="933"/>
                </a:lnTo>
                <a:lnTo>
                  <a:pt x="75" y="940"/>
                </a:lnTo>
                <a:lnTo>
                  <a:pt x="71" y="945"/>
                </a:lnTo>
                <a:lnTo>
                  <a:pt x="71" y="950"/>
                </a:lnTo>
                <a:lnTo>
                  <a:pt x="73" y="955"/>
                </a:lnTo>
                <a:lnTo>
                  <a:pt x="78" y="962"/>
                </a:lnTo>
                <a:lnTo>
                  <a:pt x="88" y="970"/>
                </a:lnTo>
                <a:lnTo>
                  <a:pt x="119" y="989"/>
                </a:lnTo>
                <a:lnTo>
                  <a:pt x="119" y="988"/>
                </a:lnTo>
                <a:lnTo>
                  <a:pt x="119" y="989"/>
                </a:lnTo>
                <a:lnTo>
                  <a:pt x="101" y="1005"/>
                </a:lnTo>
                <a:lnTo>
                  <a:pt x="97" y="1012"/>
                </a:lnTo>
                <a:lnTo>
                  <a:pt x="94" y="1019"/>
                </a:lnTo>
                <a:lnTo>
                  <a:pt x="95" y="1025"/>
                </a:lnTo>
                <a:lnTo>
                  <a:pt x="98" y="1032"/>
                </a:lnTo>
                <a:lnTo>
                  <a:pt x="104" y="1039"/>
                </a:lnTo>
                <a:lnTo>
                  <a:pt x="114" y="1046"/>
                </a:lnTo>
                <a:lnTo>
                  <a:pt x="125" y="1056"/>
                </a:lnTo>
                <a:lnTo>
                  <a:pt x="129" y="1068"/>
                </a:lnTo>
                <a:lnTo>
                  <a:pt x="130" y="1081"/>
                </a:lnTo>
                <a:lnTo>
                  <a:pt x="127" y="1095"/>
                </a:lnTo>
                <a:lnTo>
                  <a:pt x="122" y="1109"/>
                </a:lnTo>
                <a:lnTo>
                  <a:pt x="115" y="1123"/>
                </a:lnTo>
                <a:lnTo>
                  <a:pt x="99" y="1146"/>
                </a:lnTo>
                <a:lnTo>
                  <a:pt x="94" y="1155"/>
                </a:lnTo>
                <a:lnTo>
                  <a:pt x="90" y="1165"/>
                </a:lnTo>
                <a:lnTo>
                  <a:pt x="88" y="1177"/>
                </a:lnTo>
                <a:lnTo>
                  <a:pt x="89" y="1190"/>
                </a:lnTo>
                <a:lnTo>
                  <a:pt x="92" y="1204"/>
                </a:lnTo>
                <a:lnTo>
                  <a:pt x="97" y="1217"/>
                </a:lnTo>
                <a:lnTo>
                  <a:pt x="104" y="1231"/>
                </a:lnTo>
                <a:lnTo>
                  <a:pt x="114" y="1244"/>
                </a:lnTo>
                <a:lnTo>
                  <a:pt x="127" y="1257"/>
                </a:lnTo>
                <a:lnTo>
                  <a:pt x="144" y="1269"/>
                </a:lnTo>
                <a:lnTo>
                  <a:pt x="164" y="1277"/>
                </a:lnTo>
                <a:lnTo>
                  <a:pt x="187" y="1285"/>
                </a:lnTo>
                <a:lnTo>
                  <a:pt x="214" y="1290"/>
                </a:lnTo>
                <a:lnTo>
                  <a:pt x="246" y="1292"/>
                </a:lnTo>
                <a:lnTo>
                  <a:pt x="281" y="1290"/>
                </a:lnTo>
                <a:lnTo>
                  <a:pt x="321" y="1285"/>
                </a:lnTo>
                <a:lnTo>
                  <a:pt x="360" y="1279"/>
                </a:lnTo>
                <a:lnTo>
                  <a:pt x="389" y="1277"/>
                </a:lnTo>
                <a:lnTo>
                  <a:pt x="400" y="1279"/>
                </a:lnTo>
                <a:lnTo>
                  <a:pt x="409" y="1283"/>
                </a:lnTo>
                <a:lnTo>
                  <a:pt x="414" y="1290"/>
                </a:lnTo>
                <a:lnTo>
                  <a:pt x="420" y="1299"/>
                </a:lnTo>
                <a:lnTo>
                  <a:pt x="424" y="1310"/>
                </a:lnTo>
                <a:lnTo>
                  <a:pt x="428" y="1326"/>
                </a:lnTo>
                <a:lnTo>
                  <a:pt x="432" y="1367"/>
                </a:lnTo>
                <a:lnTo>
                  <a:pt x="442" y="1504"/>
                </a:lnTo>
                <a:lnTo>
                  <a:pt x="1090" y="1504"/>
                </a:lnTo>
              </a:path>
            </a:pathLst>
          </a:custGeom>
          <a:gradFill rotWithShape="0">
            <a:gsLst>
              <a:gs pos="0">
                <a:srgbClr val="FEC870"/>
              </a:gs>
              <a:gs pos="100000">
                <a:srgbClr val="FEE3B7"/>
              </a:gs>
            </a:gsLst>
            <a:path path="rect">
              <a:fillToRect l="100000" b="100000"/>
            </a:path>
          </a:gradFill>
          <a:ln w="12700" cap="rnd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24" name="Freeform 17">
            <a:extLst>
              <a:ext uri="{FF2B5EF4-FFF2-40B4-BE49-F238E27FC236}">
                <a16:creationId xmlns:a16="http://schemas.microsoft.com/office/drawing/2014/main" id="{B4DFB0EF-C7FE-4249-96B1-312198933F35}"/>
              </a:ext>
            </a:extLst>
          </p:cNvPr>
          <p:cNvSpPr>
            <a:spLocks/>
          </p:cNvSpPr>
          <p:nvPr/>
        </p:nvSpPr>
        <p:spPr bwMode="auto">
          <a:xfrm>
            <a:off x="8434388" y="2667001"/>
            <a:ext cx="85725" cy="87313"/>
          </a:xfrm>
          <a:custGeom>
            <a:avLst/>
            <a:gdLst>
              <a:gd name="T0" fmla="*/ 2147483647 w 58"/>
              <a:gd name="T1" fmla="*/ 2147483647 h 55"/>
              <a:gd name="T2" fmla="*/ 2147483647 w 58"/>
              <a:gd name="T3" fmla="*/ 2147483647 h 55"/>
              <a:gd name="T4" fmla="*/ 2147483647 w 58"/>
              <a:gd name="T5" fmla="*/ 2147483647 h 55"/>
              <a:gd name="T6" fmla="*/ 2147483647 w 58"/>
              <a:gd name="T7" fmla="*/ 2147483647 h 55"/>
              <a:gd name="T8" fmla="*/ 2147483647 w 58"/>
              <a:gd name="T9" fmla="*/ 2147483647 h 55"/>
              <a:gd name="T10" fmla="*/ 2147483647 w 58"/>
              <a:gd name="T11" fmla="*/ 2147483647 h 55"/>
              <a:gd name="T12" fmla="*/ 2147483647 w 58"/>
              <a:gd name="T13" fmla="*/ 2147483647 h 55"/>
              <a:gd name="T14" fmla="*/ 2147483647 w 58"/>
              <a:gd name="T15" fmla="*/ 2147483647 h 55"/>
              <a:gd name="T16" fmla="*/ 2147483647 w 58"/>
              <a:gd name="T17" fmla="*/ 2147483647 h 55"/>
              <a:gd name="T18" fmla="*/ 2147483647 w 58"/>
              <a:gd name="T19" fmla="*/ 2147483647 h 55"/>
              <a:gd name="T20" fmla="*/ 2147483647 w 58"/>
              <a:gd name="T21" fmla="*/ 2147483647 h 55"/>
              <a:gd name="T22" fmla="*/ 2147483647 w 58"/>
              <a:gd name="T23" fmla="*/ 2147483647 h 55"/>
              <a:gd name="T24" fmla="*/ 0 w 58"/>
              <a:gd name="T25" fmla="*/ 2147483647 h 55"/>
              <a:gd name="T26" fmla="*/ 2147483647 w 58"/>
              <a:gd name="T27" fmla="*/ 2147483647 h 55"/>
              <a:gd name="T28" fmla="*/ 2147483647 w 58"/>
              <a:gd name="T29" fmla="*/ 2147483647 h 55"/>
              <a:gd name="T30" fmla="*/ 2147483647 w 58"/>
              <a:gd name="T31" fmla="*/ 2147483647 h 55"/>
              <a:gd name="T32" fmla="*/ 2147483647 w 58"/>
              <a:gd name="T33" fmla="*/ 2147483647 h 55"/>
              <a:gd name="T34" fmla="*/ 2147483647 w 58"/>
              <a:gd name="T35" fmla="*/ 0 h 55"/>
              <a:gd name="T36" fmla="*/ 2147483647 w 58"/>
              <a:gd name="T37" fmla="*/ 2147483647 h 55"/>
              <a:gd name="T38" fmla="*/ 2147483647 w 58"/>
              <a:gd name="T39" fmla="*/ 2147483647 h 55"/>
              <a:gd name="T40" fmla="*/ 2147483647 w 58"/>
              <a:gd name="T41" fmla="*/ 2147483647 h 5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8"/>
              <a:gd name="T64" fmla="*/ 0 h 55"/>
              <a:gd name="T65" fmla="*/ 58 w 58"/>
              <a:gd name="T66" fmla="*/ 55 h 5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8" h="55">
                <a:moveTo>
                  <a:pt x="39" y="12"/>
                </a:moveTo>
                <a:lnTo>
                  <a:pt x="50" y="23"/>
                </a:lnTo>
                <a:lnTo>
                  <a:pt x="55" y="34"/>
                </a:lnTo>
                <a:lnTo>
                  <a:pt x="57" y="43"/>
                </a:lnTo>
                <a:lnTo>
                  <a:pt x="54" y="49"/>
                </a:lnTo>
                <a:lnTo>
                  <a:pt x="48" y="53"/>
                </a:lnTo>
                <a:lnTo>
                  <a:pt x="43" y="54"/>
                </a:lnTo>
                <a:lnTo>
                  <a:pt x="39" y="54"/>
                </a:lnTo>
                <a:lnTo>
                  <a:pt x="28" y="51"/>
                </a:lnTo>
                <a:lnTo>
                  <a:pt x="15" y="43"/>
                </a:lnTo>
                <a:lnTo>
                  <a:pt x="7" y="33"/>
                </a:lnTo>
                <a:lnTo>
                  <a:pt x="2" y="24"/>
                </a:lnTo>
                <a:lnTo>
                  <a:pt x="0" y="14"/>
                </a:lnTo>
                <a:lnTo>
                  <a:pt x="1" y="7"/>
                </a:lnTo>
                <a:lnTo>
                  <a:pt x="2" y="4"/>
                </a:lnTo>
                <a:lnTo>
                  <a:pt x="6" y="2"/>
                </a:lnTo>
                <a:lnTo>
                  <a:pt x="9" y="1"/>
                </a:lnTo>
                <a:lnTo>
                  <a:pt x="13" y="0"/>
                </a:lnTo>
                <a:lnTo>
                  <a:pt x="18" y="1"/>
                </a:lnTo>
                <a:lnTo>
                  <a:pt x="25" y="3"/>
                </a:lnTo>
                <a:lnTo>
                  <a:pt x="39" y="12"/>
                </a:lnTo>
              </a:path>
            </a:pathLst>
          </a:custGeom>
          <a:gradFill rotWithShape="0">
            <a:gsLst>
              <a:gs pos="0">
                <a:srgbClr val="006B61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425" name="Freeform 18">
            <a:extLst>
              <a:ext uri="{FF2B5EF4-FFF2-40B4-BE49-F238E27FC236}">
                <a16:creationId xmlns:a16="http://schemas.microsoft.com/office/drawing/2014/main" id="{9BDFB00F-DC69-C146-91F9-1896539B3BD6}"/>
              </a:ext>
            </a:extLst>
          </p:cNvPr>
          <p:cNvSpPr>
            <a:spLocks/>
          </p:cNvSpPr>
          <p:nvPr/>
        </p:nvSpPr>
        <p:spPr bwMode="auto">
          <a:xfrm>
            <a:off x="8340725" y="2773363"/>
            <a:ext cx="84139" cy="80963"/>
          </a:xfrm>
          <a:custGeom>
            <a:avLst/>
            <a:gdLst>
              <a:gd name="T0" fmla="*/ 2147483647 w 57"/>
              <a:gd name="T1" fmla="*/ 2147483647 h 51"/>
              <a:gd name="T2" fmla="*/ 2147483647 w 57"/>
              <a:gd name="T3" fmla="*/ 2147483647 h 51"/>
              <a:gd name="T4" fmla="*/ 2147483647 w 57"/>
              <a:gd name="T5" fmla="*/ 2147483647 h 51"/>
              <a:gd name="T6" fmla="*/ 2147483647 w 57"/>
              <a:gd name="T7" fmla="*/ 2147483647 h 51"/>
              <a:gd name="T8" fmla="*/ 2147483647 w 57"/>
              <a:gd name="T9" fmla="*/ 2147483647 h 51"/>
              <a:gd name="T10" fmla="*/ 2147483647 w 57"/>
              <a:gd name="T11" fmla="*/ 2147483647 h 51"/>
              <a:gd name="T12" fmla="*/ 2147483647 w 57"/>
              <a:gd name="T13" fmla="*/ 2147483647 h 51"/>
              <a:gd name="T14" fmla="*/ 2147483647 w 57"/>
              <a:gd name="T15" fmla="*/ 2147483647 h 51"/>
              <a:gd name="T16" fmla="*/ 2147483647 w 57"/>
              <a:gd name="T17" fmla="*/ 2147483647 h 51"/>
              <a:gd name="T18" fmla="*/ 2147483647 w 57"/>
              <a:gd name="T19" fmla="*/ 2147483647 h 51"/>
              <a:gd name="T20" fmla="*/ 2147483647 w 57"/>
              <a:gd name="T21" fmla="*/ 2147483647 h 51"/>
              <a:gd name="T22" fmla="*/ 2147483647 w 57"/>
              <a:gd name="T23" fmla="*/ 2147483647 h 51"/>
              <a:gd name="T24" fmla="*/ 2147483647 w 57"/>
              <a:gd name="T25" fmla="*/ 2147483647 h 51"/>
              <a:gd name="T26" fmla="*/ 2147483647 w 57"/>
              <a:gd name="T27" fmla="*/ 2147483647 h 51"/>
              <a:gd name="T28" fmla="*/ 2147483647 w 57"/>
              <a:gd name="T29" fmla="*/ 2147483647 h 51"/>
              <a:gd name="T30" fmla="*/ 2147483647 w 57"/>
              <a:gd name="T31" fmla="*/ 2147483647 h 51"/>
              <a:gd name="T32" fmla="*/ 0 w 57"/>
              <a:gd name="T33" fmla="*/ 2147483647 h 51"/>
              <a:gd name="T34" fmla="*/ 2147483647 w 57"/>
              <a:gd name="T35" fmla="*/ 2147483647 h 51"/>
              <a:gd name="T36" fmla="*/ 2147483647 w 57"/>
              <a:gd name="T37" fmla="*/ 2147483647 h 51"/>
              <a:gd name="T38" fmla="*/ 2147483647 w 57"/>
              <a:gd name="T39" fmla="*/ 2147483647 h 51"/>
              <a:gd name="T40" fmla="*/ 2147483647 w 57"/>
              <a:gd name="T41" fmla="*/ 0 h 51"/>
              <a:gd name="T42" fmla="*/ 2147483647 w 57"/>
              <a:gd name="T43" fmla="*/ 2147483647 h 51"/>
              <a:gd name="T44" fmla="*/ 2147483647 w 57"/>
              <a:gd name="T45" fmla="*/ 2147483647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7"/>
              <a:gd name="T70" fmla="*/ 0 h 51"/>
              <a:gd name="T71" fmla="*/ 57 w 57"/>
              <a:gd name="T72" fmla="*/ 51 h 5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7" h="51">
                <a:moveTo>
                  <a:pt x="37" y="9"/>
                </a:moveTo>
                <a:lnTo>
                  <a:pt x="44" y="15"/>
                </a:lnTo>
                <a:lnTo>
                  <a:pt x="49" y="19"/>
                </a:lnTo>
                <a:lnTo>
                  <a:pt x="54" y="29"/>
                </a:lnTo>
                <a:lnTo>
                  <a:pt x="56" y="34"/>
                </a:lnTo>
                <a:lnTo>
                  <a:pt x="56" y="37"/>
                </a:lnTo>
                <a:lnTo>
                  <a:pt x="55" y="41"/>
                </a:lnTo>
                <a:lnTo>
                  <a:pt x="54" y="44"/>
                </a:lnTo>
                <a:lnTo>
                  <a:pt x="48" y="48"/>
                </a:lnTo>
                <a:lnTo>
                  <a:pt x="44" y="49"/>
                </a:lnTo>
                <a:lnTo>
                  <a:pt x="39" y="50"/>
                </a:lnTo>
                <a:lnTo>
                  <a:pt x="33" y="48"/>
                </a:lnTo>
                <a:lnTo>
                  <a:pt x="28" y="47"/>
                </a:lnTo>
                <a:lnTo>
                  <a:pt x="15" y="40"/>
                </a:lnTo>
                <a:lnTo>
                  <a:pt x="6" y="30"/>
                </a:lnTo>
                <a:lnTo>
                  <a:pt x="1" y="20"/>
                </a:lnTo>
                <a:lnTo>
                  <a:pt x="0" y="12"/>
                </a:lnTo>
                <a:lnTo>
                  <a:pt x="1" y="9"/>
                </a:lnTo>
                <a:lnTo>
                  <a:pt x="2" y="6"/>
                </a:lnTo>
                <a:lnTo>
                  <a:pt x="8" y="2"/>
                </a:lnTo>
                <a:lnTo>
                  <a:pt x="16" y="0"/>
                </a:lnTo>
                <a:lnTo>
                  <a:pt x="26" y="2"/>
                </a:lnTo>
                <a:lnTo>
                  <a:pt x="37" y="9"/>
                </a:lnTo>
              </a:path>
            </a:pathLst>
          </a:custGeom>
          <a:gradFill rotWithShape="0">
            <a:gsLst>
              <a:gs pos="0">
                <a:srgbClr val="006B61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426" name="Freeform 19">
            <a:extLst>
              <a:ext uri="{FF2B5EF4-FFF2-40B4-BE49-F238E27FC236}">
                <a16:creationId xmlns:a16="http://schemas.microsoft.com/office/drawing/2014/main" id="{A461B324-B943-164D-9ABD-0CA8BC01B0FB}"/>
              </a:ext>
            </a:extLst>
          </p:cNvPr>
          <p:cNvSpPr>
            <a:spLocks/>
          </p:cNvSpPr>
          <p:nvPr/>
        </p:nvSpPr>
        <p:spPr bwMode="auto">
          <a:xfrm>
            <a:off x="8237539" y="2846390"/>
            <a:ext cx="66675" cy="90487"/>
          </a:xfrm>
          <a:custGeom>
            <a:avLst/>
            <a:gdLst>
              <a:gd name="T0" fmla="*/ 2147483647 w 46"/>
              <a:gd name="T1" fmla="*/ 2147483647 h 57"/>
              <a:gd name="T2" fmla="*/ 2147483647 w 46"/>
              <a:gd name="T3" fmla="*/ 2147483647 h 57"/>
              <a:gd name="T4" fmla="*/ 2147483647 w 46"/>
              <a:gd name="T5" fmla="*/ 2147483647 h 57"/>
              <a:gd name="T6" fmla="*/ 2147483647 w 46"/>
              <a:gd name="T7" fmla="*/ 2147483647 h 57"/>
              <a:gd name="T8" fmla="*/ 2147483647 w 46"/>
              <a:gd name="T9" fmla="*/ 2147483647 h 57"/>
              <a:gd name="T10" fmla="*/ 2147483647 w 46"/>
              <a:gd name="T11" fmla="*/ 2147483647 h 57"/>
              <a:gd name="T12" fmla="*/ 2147483647 w 46"/>
              <a:gd name="T13" fmla="*/ 2147483647 h 57"/>
              <a:gd name="T14" fmla="*/ 2147483647 w 46"/>
              <a:gd name="T15" fmla="*/ 2147483647 h 57"/>
              <a:gd name="T16" fmla="*/ 2147483647 w 46"/>
              <a:gd name="T17" fmla="*/ 2147483647 h 57"/>
              <a:gd name="T18" fmla="*/ 2147483647 w 46"/>
              <a:gd name="T19" fmla="*/ 2147483647 h 57"/>
              <a:gd name="T20" fmla="*/ 2147483647 w 46"/>
              <a:gd name="T21" fmla="*/ 2147483647 h 57"/>
              <a:gd name="T22" fmla="*/ 2147483647 w 46"/>
              <a:gd name="T23" fmla="*/ 2147483647 h 57"/>
              <a:gd name="T24" fmla="*/ 0 w 46"/>
              <a:gd name="T25" fmla="*/ 2147483647 h 57"/>
              <a:gd name="T26" fmla="*/ 2147483647 w 46"/>
              <a:gd name="T27" fmla="*/ 2147483647 h 57"/>
              <a:gd name="T28" fmla="*/ 2147483647 w 46"/>
              <a:gd name="T29" fmla="*/ 2147483647 h 57"/>
              <a:gd name="T30" fmla="*/ 2147483647 w 46"/>
              <a:gd name="T31" fmla="*/ 2147483647 h 57"/>
              <a:gd name="T32" fmla="*/ 2147483647 w 46"/>
              <a:gd name="T33" fmla="*/ 0 h 57"/>
              <a:gd name="T34" fmla="*/ 2147483647 w 46"/>
              <a:gd name="T35" fmla="*/ 2147483647 h 57"/>
              <a:gd name="T36" fmla="*/ 2147483647 w 46"/>
              <a:gd name="T37" fmla="*/ 2147483647 h 57"/>
              <a:gd name="T38" fmla="*/ 2147483647 w 46"/>
              <a:gd name="T39" fmla="*/ 2147483647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6"/>
              <a:gd name="T61" fmla="*/ 0 h 57"/>
              <a:gd name="T62" fmla="*/ 46 w 46"/>
              <a:gd name="T63" fmla="*/ 57 h 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6" h="57">
                <a:moveTo>
                  <a:pt x="35" y="20"/>
                </a:moveTo>
                <a:lnTo>
                  <a:pt x="39" y="26"/>
                </a:lnTo>
                <a:lnTo>
                  <a:pt x="43" y="31"/>
                </a:lnTo>
                <a:lnTo>
                  <a:pt x="45" y="40"/>
                </a:lnTo>
                <a:lnTo>
                  <a:pt x="43" y="48"/>
                </a:lnTo>
                <a:lnTo>
                  <a:pt x="38" y="54"/>
                </a:lnTo>
                <a:lnTo>
                  <a:pt x="31" y="56"/>
                </a:lnTo>
                <a:lnTo>
                  <a:pt x="23" y="55"/>
                </a:lnTo>
                <a:lnTo>
                  <a:pt x="15" y="51"/>
                </a:lnTo>
                <a:lnTo>
                  <a:pt x="9" y="43"/>
                </a:lnTo>
                <a:lnTo>
                  <a:pt x="2" y="32"/>
                </a:lnTo>
                <a:lnTo>
                  <a:pt x="1" y="26"/>
                </a:lnTo>
                <a:lnTo>
                  <a:pt x="0" y="21"/>
                </a:lnTo>
                <a:lnTo>
                  <a:pt x="1" y="12"/>
                </a:lnTo>
                <a:lnTo>
                  <a:pt x="4" y="4"/>
                </a:lnTo>
                <a:lnTo>
                  <a:pt x="10" y="1"/>
                </a:lnTo>
                <a:lnTo>
                  <a:pt x="14" y="0"/>
                </a:lnTo>
                <a:lnTo>
                  <a:pt x="17" y="2"/>
                </a:lnTo>
                <a:lnTo>
                  <a:pt x="26" y="7"/>
                </a:lnTo>
                <a:lnTo>
                  <a:pt x="35" y="20"/>
                </a:lnTo>
              </a:path>
            </a:pathLst>
          </a:custGeom>
          <a:gradFill rotWithShape="0">
            <a:gsLst>
              <a:gs pos="0">
                <a:srgbClr val="006B61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427" name="Freeform 20">
            <a:extLst>
              <a:ext uri="{FF2B5EF4-FFF2-40B4-BE49-F238E27FC236}">
                <a16:creationId xmlns:a16="http://schemas.microsoft.com/office/drawing/2014/main" id="{418E67E4-54E2-AE4E-9FD9-2549E160F462}"/>
              </a:ext>
            </a:extLst>
          </p:cNvPr>
          <p:cNvSpPr>
            <a:spLocks/>
          </p:cNvSpPr>
          <p:nvPr/>
        </p:nvSpPr>
        <p:spPr bwMode="auto">
          <a:xfrm>
            <a:off x="8434389" y="2667000"/>
            <a:ext cx="100012" cy="101600"/>
          </a:xfrm>
          <a:custGeom>
            <a:avLst/>
            <a:gdLst>
              <a:gd name="T0" fmla="*/ 2147483647 w 68"/>
              <a:gd name="T1" fmla="*/ 2147483647 h 64"/>
              <a:gd name="T2" fmla="*/ 2147483647 w 68"/>
              <a:gd name="T3" fmla="*/ 2147483647 h 64"/>
              <a:gd name="T4" fmla="*/ 2147483647 w 68"/>
              <a:gd name="T5" fmla="*/ 2147483647 h 64"/>
              <a:gd name="T6" fmla="*/ 2147483647 w 68"/>
              <a:gd name="T7" fmla="*/ 2147483647 h 64"/>
              <a:gd name="T8" fmla="*/ 2147483647 w 68"/>
              <a:gd name="T9" fmla="*/ 2147483647 h 64"/>
              <a:gd name="T10" fmla="*/ 2147483647 w 68"/>
              <a:gd name="T11" fmla="*/ 2147483647 h 64"/>
              <a:gd name="T12" fmla="*/ 2147483647 w 68"/>
              <a:gd name="T13" fmla="*/ 2147483647 h 64"/>
              <a:gd name="T14" fmla="*/ 2147483647 w 68"/>
              <a:gd name="T15" fmla="*/ 2147483647 h 64"/>
              <a:gd name="T16" fmla="*/ 2147483647 w 68"/>
              <a:gd name="T17" fmla="*/ 2147483647 h 64"/>
              <a:gd name="T18" fmla="*/ 2147483647 w 68"/>
              <a:gd name="T19" fmla="*/ 2147483647 h 64"/>
              <a:gd name="T20" fmla="*/ 2147483647 w 68"/>
              <a:gd name="T21" fmla="*/ 2147483647 h 64"/>
              <a:gd name="T22" fmla="*/ 2147483647 w 68"/>
              <a:gd name="T23" fmla="*/ 2147483647 h 64"/>
              <a:gd name="T24" fmla="*/ 0 w 68"/>
              <a:gd name="T25" fmla="*/ 2147483647 h 64"/>
              <a:gd name="T26" fmla="*/ 2147483647 w 68"/>
              <a:gd name="T27" fmla="*/ 2147483647 h 64"/>
              <a:gd name="T28" fmla="*/ 2147483647 w 68"/>
              <a:gd name="T29" fmla="*/ 2147483647 h 64"/>
              <a:gd name="T30" fmla="*/ 2147483647 w 68"/>
              <a:gd name="T31" fmla="*/ 2147483647 h 64"/>
              <a:gd name="T32" fmla="*/ 2147483647 w 68"/>
              <a:gd name="T33" fmla="*/ 2147483647 h 64"/>
              <a:gd name="T34" fmla="*/ 2147483647 w 68"/>
              <a:gd name="T35" fmla="*/ 0 h 64"/>
              <a:gd name="T36" fmla="*/ 2147483647 w 68"/>
              <a:gd name="T37" fmla="*/ 2147483647 h 64"/>
              <a:gd name="T38" fmla="*/ 2147483647 w 68"/>
              <a:gd name="T39" fmla="*/ 2147483647 h 64"/>
              <a:gd name="T40" fmla="*/ 2147483647 w 68"/>
              <a:gd name="T41" fmla="*/ 2147483647 h 6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8"/>
              <a:gd name="T64" fmla="*/ 0 h 64"/>
              <a:gd name="T65" fmla="*/ 68 w 68"/>
              <a:gd name="T66" fmla="*/ 64 h 6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8" h="64">
                <a:moveTo>
                  <a:pt x="46" y="14"/>
                </a:moveTo>
                <a:lnTo>
                  <a:pt x="58" y="27"/>
                </a:lnTo>
                <a:lnTo>
                  <a:pt x="65" y="39"/>
                </a:lnTo>
                <a:lnTo>
                  <a:pt x="67" y="50"/>
                </a:lnTo>
                <a:lnTo>
                  <a:pt x="63" y="57"/>
                </a:lnTo>
                <a:lnTo>
                  <a:pt x="56" y="62"/>
                </a:lnTo>
                <a:lnTo>
                  <a:pt x="50" y="63"/>
                </a:lnTo>
                <a:lnTo>
                  <a:pt x="46" y="63"/>
                </a:lnTo>
                <a:lnTo>
                  <a:pt x="33" y="59"/>
                </a:lnTo>
                <a:lnTo>
                  <a:pt x="17" y="50"/>
                </a:lnTo>
                <a:lnTo>
                  <a:pt x="8" y="38"/>
                </a:lnTo>
                <a:lnTo>
                  <a:pt x="2" y="28"/>
                </a:lnTo>
                <a:lnTo>
                  <a:pt x="0" y="16"/>
                </a:lnTo>
                <a:lnTo>
                  <a:pt x="1" y="8"/>
                </a:lnTo>
                <a:lnTo>
                  <a:pt x="3" y="5"/>
                </a:lnTo>
                <a:lnTo>
                  <a:pt x="7" y="2"/>
                </a:lnTo>
                <a:lnTo>
                  <a:pt x="11" y="1"/>
                </a:lnTo>
                <a:lnTo>
                  <a:pt x="16" y="0"/>
                </a:lnTo>
                <a:lnTo>
                  <a:pt x="21" y="1"/>
                </a:lnTo>
                <a:lnTo>
                  <a:pt x="29" y="4"/>
                </a:lnTo>
                <a:lnTo>
                  <a:pt x="46" y="14"/>
                </a:lnTo>
              </a:path>
            </a:pathLst>
          </a:custGeom>
          <a:gradFill rotWithShape="0">
            <a:gsLst>
              <a:gs pos="0">
                <a:srgbClr val="006B61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28" name="Freeform 21">
            <a:extLst>
              <a:ext uri="{FF2B5EF4-FFF2-40B4-BE49-F238E27FC236}">
                <a16:creationId xmlns:a16="http://schemas.microsoft.com/office/drawing/2014/main" id="{D96CC8D8-E8B4-1F49-B5E0-A5815B4EEF19}"/>
              </a:ext>
            </a:extLst>
          </p:cNvPr>
          <p:cNvSpPr>
            <a:spLocks/>
          </p:cNvSpPr>
          <p:nvPr/>
        </p:nvSpPr>
        <p:spPr bwMode="auto">
          <a:xfrm>
            <a:off x="8340726" y="2773364"/>
            <a:ext cx="98425" cy="96837"/>
          </a:xfrm>
          <a:custGeom>
            <a:avLst/>
            <a:gdLst>
              <a:gd name="T0" fmla="*/ 2147483647 w 67"/>
              <a:gd name="T1" fmla="*/ 2147483647 h 61"/>
              <a:gd name="T2" fmla="*/ 2147483647 w 67"/>
              <a:gd name="T3" fmla="*/ 2147483647 h 61"/>
              <a:gd name="T4" fmla="*/ 2147483647 w 67"/>
              <a:gd name="T5" fmla="*/ 2147483647 h 61"/>
              <a:gd name="T6" fmla="*/ 2147483647 w 67"/>
              <a:gd name="T7" fmla="*/ 2147483647 h 61"/>
              <a:gd name="T8" fmla="*/ 2147483647 w 67"/>
              <a:gd name="T9" fmla="*/ 2147483647 h 61"/>
              <a:gd name="T10" fmla="*/ 2147483647 w 67"/>
              <a:gd name="T11" fmla="*/ 2147483647 h 61"/>
              <a:gd name="T12" fmla="*/ 2147483647 w 67"/>
              <a:gd name="T13" fmla="*/ 2147483647 h 61"/>
              <a:gd name="T14" fmla="*/ 2147483647 w 67"/>
              <a:gd name="T15" fmla="*/ 2147483647 h 61"/>
              <a:gd name="T16" fmla="*/ 2147483647 w 67"/>
              <a:gd name="T17" fmla="*/ 2147483647 h 61"/>
              <a:gd name="T18" fmla="*/ 2147483647 w 67"/>
              <a:gd name="T19" fmla="*/ 2147483647 h 61"/>
              <a:gd name="T20" fmla="*/ 2147483647 w 67"/>
              <a:gd name="T21" fmla="*/ 2147483647 h 61"/>
              <a:gd name="T22" fmla="*/ 2147483647 w 67"/>
              <a:gd name="T23" fmla="*/ 2147483647 h 61"/>
              <a:gd name="T24" fmla="*/ 2147483647 w 67"/>
              <a:gd name="T25" fmla="*/ 2147483647 h 61"/>
              <a:gd name="T26" fmla="*/ 2147483647 w 67"/>
              <a:gd name="T27" fmla="*/ 2147483647 h 61"/>
              <a:gd name="T28" fmla="*/ 2147483647 w 67"/>
              <a:gd name="T29" fmla="*/ 2147483647 h 61"/>
              <a:gd name="T30" fmla="*/ 2147483647 w 67"/>
              <a:gd name="T31" fmla="*/ 2147483647 h 61"/>
              <a:gd name="T32" fmla="*/ 0 w 67"/>
              <a:gd name="T33" fmla="*/ 2147483647 h 61"/>
              <a:gd name="T34" fmla="*/ 2147483647 w 67"/>
              <a:gd name="T35" fmla="*/ 2147483647 h 61"/>
              <a:gd name="T36" fmla="*/ 2147483647 w 67"/>
              <a:gd name="T37" fmla="*/ 2147483647 h 61"/>
              <a:gd name="T38" fmla="*/ 2147483647 w 67"/>
              <a:gd name="T39" fmla="*/ 2147483647 h 61"/>
              <a:gd name="T40" fmla="*/ 2147483647 w 67"/>
              <a:gd name="T41" fmla="*/ 0 h 61"/>
              <a:gd name="T42" fmla="*/ 2147483647 w 67"/>
              <a:gd name="T43" fmla="*/ 2147483647 h 61"/>
              <a:gd name="T44" fmla="*/ 2147483647 w 67"/>
              <a:gd name="T45" fmla="*/ 2147483647 h 6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7"/>
              <a:gd name="T70" fmla="*/ 0 h 61"/>
              <a:gd name="T71" fmla="*/ 67 w 67"/>
              <a:gd name="T72" fmla="*/ 61 h 6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7" h="61">
                <a:moveTo>
                  <a:pt x="44" y="11"/>
                </a:moveTo>
                <a:lnTo>
                  <a:pt x="52" y="17"/>
                </a:lnTo>
                <a:lnTo>
                  <a:pt x="57" y="23"/>
                </a:lnTo>
                <a:lnTo>
                  <a:pt x="64" y="35"/>
                </a:lnTo>
                <a:lnTo>
                  <a:pt x="66" y="41"/>
                </a:lnTo>
                <a:lnTo>
                  <a:pt x="66" y="45"/>
                </a:lnTo>
                <a:lnTo>
                  <a:pt x="65" y="49"/>
                </a:lnTo>
                <a:lnTo>
                  <a:pt x="63" y="53"/>
                </a:lnTo>
                <a:lnTo>
                  <a:pt x="56" y="58"/>
                </a:lnTo>
                <a:lnTo>
                  <a:pt x="52" y="59"/>
                </a:lnTo>
                <a:lnTo>
                  <a:pt x="46" y="60"/>
                </a:lnTo>
                <a:lnTo>
                  <a:pt x="39" y="58"/>
                </a:lnTo>
                <a:lnTo>
                  <a:pt x="33" y="56"/>
                </a:lnTo>
                <a:lnTo>
                  <a:pt x="17" y="47"/>
                </a:lnTo>
                <a:lnTo>
                  <a:pt x="7" y="36"/>
                </a:lnTo>
                <a:lnTo>
                  <a:pt x="1" y="24"/>
                </a:lnTo>
                <a:lnTo>
                  <a:pt x="0" y="15"/>
                </a:lnTo>
                <a:lnTo>
                  <a:pt x="1" y="11"/>
                </a:lnTo>
                <a:lnTo>
                  <a:pt x="3" y="7"/>
                </a:lnTo>
                <a:lnTo>
                  <a:pt x="10" y="2"/>
                </a:lnTo>
                <a:lnTo>
                  <a:pt x="19" y="0"/>
                </a:lnTo>
                <a:lnTo>
                  <a:pt x="31" y="3"/>
                </a:lnTo>
                <a:lnTo>
                  <a:pt x="44" y="11"/>
                </a:lnTo>
              </a:path>
            </a:pathLst>
          </a:custGeom>
          <a:gradFill rotWithShape="0">
            <a:gsLst>
              <a:gs pos="0">
                <a:srgbClr val="006B61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29" name="Freeform 22">
            <a:extLst>
              <a:ext uri="{FF2B5EF4-FFF2-40B4-BE49-F238E27FC236}">
                <a16:creationId xmlns:a16="http://schemas.microsoft.com/office/drawing/2014/main" id="{759A1B2D-7ABE-E64B-A8DE-20B5C0529497}"/>
              </a:ext>
            </a:extLst>
          </p:cNvPr>
          <p:cNvSpPr>
            <a:spLocks/>
          </p:cNvSpPr>
          <p:nvPr/>
        </p:nvSpPr>
        <p:spPr bwMode="auto">
          <a:xfrm>
            <a:off x="8237537" y="2846388"/>
            <a:ext cx="80963" cy="106363"/>
          </a:xfrm>
          <a:custGeom>
            <a:avLst/>
            <a:gdLst>
              <a:gd name="T0" fmla="*/ 2147483647 w 55"/>
              <a:gd name="T1" fmla="*/ 2147483647 h 67"/>
              <a:gd name="T2" fmla="*/ 2147483647 w 55"/>
              <a:gd name="T3" fmla="*/ 2147483647 h 67"/>
              <a:gd name="T4" fmla="*/ 2147483647 w 55"/>
              <a:gd name="T5" fmla="*/ 2147483647 h 67"/>
              <a:gd name="T6" fmla="*/ 2147483647 w 55"/>
              <a:gd name="T7" fmla="*/ 2147483647 h 67"/>
              <a:gd name="T8" fmla="*/ 2147483647 w 55"/>
              <a:gd name="T9" fmla="*/ 2147483647 h 67"/>
              <a:gd name="T10" fmla="*/ 2147483647 w 55"/>
              <a:gd name="T11" fmla="*/ 2147483647 h 67"/>
              <a:gd name="T12" fmla="*/ 2147483647 w 55"/>
              <a:gd name="T13" fmla="*/ 2147483647 h 67"/>
              <a:gd name="T14" fmla="*/ 2147483647 w 55"/>
              <a:gd name="T15" fmla="*/ 2147483647 h 67"/>
              <a:gd name="T16" fmla="*/ 2147483647 w 55"/>
              <a:gd name="T17" fmla="*/ 2147483647 h 67"/>
              <a:gd name="T18" fmla="*/ 2147483647 w 55"/>
              <a:gd name="T19" fmla="*/ 2147483647 h 67"/>
              <a:gd name="T20" fmla="*/ 2147483647 w 55"/>
              <a:gd name="T21" fmla="*/ 2147483647 h 67"/>
              <a:gd name="T22" fmla="*/ 2147483647 w 55"/>
              <a:gd name="T23" fmla="*/ 2147483647 h 67"/>
              <a:gd name="T24" fmla="*/ 0 w 55"/>
              <a:gd name="T25" fmla="*/ 2147483647 h 67"/>
              <a:gd name="T26" fmla="*/ 2147483647 w 55"/>
              <a:gd name="T27" fmla="*/ 2147483647 h 67"/>
              <a:gd name="T28" fmla="*/ 2147483647 w 55"/>
              <a:gd name="T29" fmla="*/ 2147483647 h 67"/>
              <a:gd name="T30" fmla="*/ 2147483647 w 55"/>
              <a:gd name="T31" fmla="*/ 2147483647 h 67"/>
              <a:gd name="T32" fmla="*/ 2147483647 w 55"/>
              <a:gd name="T33" fmla="*/ 0 h 67"/>
              <a:gd name="T34" fmla="*/ 2147483647 w 55"/>
              <a:gd name="T35" fmla="*/ 2147483647 h 67"/>
              <a:gd name="T36" fmla="*/ 2147483647 w 55"/>
              <a:gd name="T37" fmla="*/ 2147483647 h 67"/>
              <a:gd name="T38" fmla="*/ 2147483647 w 55"/>
              <a:gd name="T39" fmla="*/ 2147483647 h 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5"/>
              <a:gd name="T61" fmla="*/ 0 h 67"/>
              <a:gd name="T62" fmla="*/ 55 w 55"/>
              <a:gd name="T63" fmla="*/ 67 h 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5" h="67">
                <a:moveTo>
                  <a:pt x="42" y="23"/>
                </a:moveTo>
                <a:lnTo>
                  <a:pt x="47" y="30"/>
                </a:lnTo>
                <a:lnTo>
                  <a:pt x="51" y="37"/>
                </a:lnTo>
                <a:lnTo>
                  <a:pt x="54" y="48"/>
                </a:lnTo>
                <a:lnTo>
                  <a:pt x="51" y="56"/>
                </a:lnTo>
                <a:lnTo>
                  <a:pt x="45" y="63"/>
                </a:lnTo>
                <a:lnTo>
                  <a:pt x="38" y="66"/>
                </a:lnTo>
                <a:lnTo>
                  <a:pt x="28" y="65"/>
                </a:lnTo>
                <a:lnTo>
                  <a:pt x="18" y="60"/>
                </a:lnTo>
                <a:lnTo>
                  <a:pt x="11" y="50"/>
                </a:lnTo>
                <a:lnTo>
                  <a:pt x="3" y="38"/>
                </a:lnTo>
                <a:lnTo>
                  <a:pt x="1" y="31"/>
                </a:lnTo>
                <a:lnTo>
                  <a:pt x="0" y="24"/>
                </a:lnTo>
                <a:lnTo>
                  <a:pt x="1" y="14"/>
                </a:lnTo>
                <a:lnTo>
                  <a:pt x="5" y="5"/>
                </a:lnTo>
                <a:lnTo>
                  <a:pt x="12" y="1"/>
                </a:lnTo>
                <a:lnTo>
                  <a:pt x="16" y="0"/>
                </a:lnTo>
                <a:lnTo>
                  <a:pt x="20" y="2"/>
                </a:lnTo>
                <a:lnTo>
                  <a:pt x="31" y="9"/>
                </a:lnTo>
                <a:lnTo>
                  <a:pt x="42" y="23"/>
                </a:lnTo>
              </a:path>
            </a:pathLst>
          </a:custGeom>
          <a:gradFill rotWithShape="0">
            <a:gsLst>
              <a:gs pos="0">
                <a:srgbClr val="006B61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7430" name="Line 23">
            <a:extLst>
              <a:ext uri="{FF2B5EF4-FFF2-40B4-BE49-F238E27FC236}">
                <a16:creationId xmlns:a16="http://schemas.microsoft.com/office/drawing/2014/main" id="{8D8542FC-8DF2-B741-B61F-C759EA182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6213" y="3824288"/>
            <a:ext cx="377825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7431" name="Freeform 24">
            <a:extLst>
              <a:ext uri="{FF2B5EF4-FFF2-40B4-BE49-F238E27FC236}">
                <a16:creationId xmlns:a16="http://schemas.microsoft.com/office/drawing/2014/main" id="{C597B186-CB92-6B41-95FA-6B4D78CE6A5D}"/>
              </a:ext>
            </a:extLst>
          </p:cNvPr>
          <p:cNvSpPr>
            <a:spLocks/>
          </p:cNvSpPr>
          <p:nvPr/>
        </p:nvSpPr>
        <p:spPr bwMode="auto">
          <a:xfrm>
            <a:off x="3825875" y="4076702"/>
            <a:ext cx="546100" cy="550863"/>
          </a:xfrm>
          <a:custGeom>
            <a:avLst/>
            <a:gdLst>
              <a:gd name="T0" fmla="*/ 2147483647 w 372"/>
              <a:gd name="T1" fmla="*/ 2147483647 h 347"/>
              <a:gd name="T2" fmla="*/ 2147483647 w 372"/>
              <a:gd name="T3" fmla="*/ 2147483647 h 347"/>
              <a:gd name="T4" fmla="*/ 2147483647 w 372"/>
              <a:gd name="T5" fmla="*/ 2147483647 h 347"/>
              <a:gd name="T6" fmla="*/ 2147483647 w 372"/>
              <a:gd name="T7" fmla="*/ 2147483647 h 347"/>
              <a:gd name="T8" fmla="*/ 2147483647 w 372"/>
              <a:gd name="T9" fmla="*/ 2147483647 h 347"/>
              <a:gd name="T10" fmla="*/ 2147483647 w 372"/>
              <a:gd name="T11" fmla="*/ 2147483647 h 347"/>
              <a:gd name="T12" fmla="*/ 2147483647 w 372"/>
              <a:gd name="T13" fmla="*/ 0 h 347"/>
              <a:gd name="T14" fmla="*/ 2147483647 w 372"/>
              <a:gd name="T15" fmla="*/ 2147483647 h 347"/>
              <a:gd name="T16" fmla="*/ 2147483647 w 372"/>
              <a:gd name="T17" fmla="*/ 2147483647 h 347"/>
              <a:gd name="T18" fmla="*/ 2147483647 w 372"/>
              <a:gd name="T19" fmla="*/ 2147483647 h 347"/>
              <a:gd name="T20" fmla="*/ 2147483647 w 372"/>
              <a:gd name="T21" fmla="*/ 2147483647 h 347"/>
              <a:gd name="T22" fmla="*/ 2147483647 w 372"/>
              <a:gd name="T23" fmla="*/ 2147483647 h 347"/>
              <a:gd name="T24" fmla="*/ 2147483647 w 372"/>
              <a:gd name="T25" fmla="*/ 2147483647 h 347"/>
              <a:gd name="T26" fmla="*/ 2147483647 w 372"/>
              <a:gd name="T27" fmla="*/ 2147483647 h 347"/>
              <a:gd name="T28" fmla="*/ 2147483647 w 372"/>
              <a:gd name="T29" fmla="*/ 2147483647 h 347"/>
              <a:gd name="T30" fmla="*/ 2147483647 w 372"/>
              <a:gd name="T31" fmla="*/ 2147483647 h 347"/>
              <a:gd name="T32" fmla="*/ 2147483647 w 372"/>
              <a:gd name="T33" fmla="*/ 2147483647 h 347"/>
              <a:gd name="T34" fmla="*/ 2147483647 w 372"/>
              <a:gd name="T35" fmla="*/ 2147483647 h 347"/>
              <a:gd name="T36" fmla="*/ 2147483647 w 372"/>
              <a:gd name="T37" fmla="*/ 2147483647 h 347"/>
              <a:gd name="T38" fmla="*/ 2147483647 w 372"/>
              <a:gd name="T39" fmla="*/ 2147483647 h 347"/>
              <a:gd name="T40" fmla="*/ 2147483647 w 372"/>
              <a:gd name="T41" fmla="*/ 2147483647 h 347"/>
              <a:gd name="T42" fmla="*/ 2147483647 w 372"/>
              <a:gd name="T43" fmla="*/ 2147483647 h 347"/>
              <a:gd name="T44" fmla="*/ 2147483647 w 372"/>
              <a:gd name="T45" fmla="*/ 2147483647 h 347"/>
              <a:gd name="T46" fmla="*/ 2147483647 w 372"/>
              <a:gd name="T47" fmla="*/ 2147483647 h 347"/>
              <a:gd name="T48" fmla="*/ 2147483647 w 372"/>
              <a:gd name="T49" fmla="*/ 2147483647 h 347"/>
              <a:gd name="T50" fmla="*/ 2147483647 w 372"/>
              <a:gd name="T51" fmla="*/ 2147483647 h 347"/>
              <a:gd name="T52" fmla="*/ 2147483647 w 372"/>
              <a:gd name="T53" fmla="*/ 2147483647 h 347"/>
              <a:gd name="T54" fmla="*/ 2147483647 w 372"/>
              <a:gd name="T55" fmla="*/ 2147483647 h 347"/>
              <a:gd name="T56" fmla="*/ 2147483647 w 372"/>
              <a:gd name="T57" fmla="*/ 2147483647 h 347"/>
              <a:gd name="T58" fmla="*/ 2147483647 w 372"/>
              <a:gd name="T59" fmla="*/ 2147483647 h 347"/>
              <a:gd name="T60" fmla="*/ 2147483647 w 372"/>
              <a:gd name="T61" fmla="*/ 2147483647 h 347"/>
              <a:gd name="T62" fmla="*/ 2147483647 w 372"/>
              <a:gd name="T63" fmla="*/ 2147483647 h 347"/>
              <a:gd name="T64" fmla="*/ 2147483647 w 372"/>
              <a:gd name="T65" fmla="*/ 2147483647 h 347"/>
              <a:gd name="T66" fmla="*/ 2147483647 w 372"/>
              <a:gd name="T67" fmla="*/ 2147483647 h 347"/>
              <a:gd name="T68" fmla="*/ 2147483647 w 372"/>
              <a:gd name="T69" fmla="*/ 2147483647 h 347"/>
              <a:gd name="T70" fmla="*/ 0 w 372"/>
              <a:gd name="T71" fmla="*/ 2147483647 h 347"/>
              <a:gd name="T72" fmla="*/ 2147483647 w 372"/>
              <a:gd name="T73" fmla="*/ 2147483647 h 347"/>
              <a:gd name="T74" fmla="*/ 2147483647 w 372"/>
              <a:gd name="T75" fmla="*/ 2147483647 h 347"/>
              <a:gd name="T76" fmla="*/ 2147483647 w 372"/>
              <a:gd name="T77" fmla="*/ 2147483647 h 347"/>
              <a:gd name="T78" fmla="*/ 2147483647 w 372"/>
              <a:gd name="T79" fmla="*/ 2147483647 h 347"/>
              <a:gd name="T80" fmla="*/ 2147483647 w 372"/>
              <a:gd name="T81" fmla="*/ 2147483647 h 347"/>
              <a:gd name="T82" fmla="*/ 2147483647 w 372"/>
              <a:gd name="T83" fmla="*/ 2147483647 h 347"/>
              <a:gd name="T84" fmla="*/ 2147483647 w 372"/>
              <a:gd name="T85" fmla="*/ 2147483647 h 347"/>
              <a:gd name="T86" fmla="*/ 2147483647 w 372"/>
              <a:gd name="T87" fmla="*/ 0 h 347"/>
              <a:gd name="T88" fmla="*/ 2147483647 w 372"/>
              <a:gd name="T89" fmla="*/ 2147483647 h 347"/>
              <a:gd name="T90" fmla="*/ 2147483647 w 372"/>
              <a:gd name="T91" fmla="*/ 2147483647 h 347"/>
              <a:gd name="T92" fmla="*/ 2147483647 w 372"/>
              <a:gd name="T93" fmla="*/ 2147483647 h 347"/>
              <a:gd name="T94" fmla="*/ 2147483647 w 372"/>
              <a:gd name="T95" fmla="*/ 2147483647 h 347"/>
              <a:gd name="T96" fmla="*/ 2147483647 w 372"/>
              <a:gd name="T97" fmla="*/ 2147483647 h 347"/>
              <a:gd name="T98" fmla="*/ 2147483647 w 372"/>
              <a:gd name="T99" fmla="*/ 2147483647 h 347"/>
              <a:gd name="T100" fmla="*/ 2147483647 w 372"/>
              <a:gd name="T101" fmla="*/ 2147483647 h 3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72"/>
              <a:gd name="T154" fmla="*/ 0 h 347"/>
              <a:gd name="T155" fmla="*/ 372 w 372"/>
              <a:gd name="T156" fmla="*/ 347 h 3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72" h="347">
                <a:moveTo>
                  <a:pt x="186" y="72"/>
                </a:moveTo>
                <a:lnTo>
                  <a:pt x="188" y="64"/>
                </a:lnTo>
                <a:lnTo>
                  <a:pt x="192" y="55"/>
                </a:lnTo>
                <a:lnTo>
                  <a:pt x="196" y="46"/>
                </a:lnTo>
                <a:lnTo>
                  <a:pt x="201" y="39"/>
                </a:lnTo>
                <a:lnTo>
                  <a:pt x="207" y="32"/>
                </a:lnTo>
                <a:lnTo>
                  <a:pt x="213" y="25"/>
                </a:lnTo>
                <a:lnTo>
                  <a:pt x="220" y="19"/>
                </a:lnTo>
                <a:lnTo>
                  <a:pt x="227" y="14"/>
                </a:lnTo>
                <a:lnTo>
                  <a:pt x="235" y="10"/>
                </a:lnTo>
                <a:lnTo>
                  <a:pt x="244" y="6"/>
                </a:lnTo>
                <a:lnTo>
                  <a:pt x="252" y="3"/>
                </a:lnTo>
                <a:lnTo>
                  <a:pt x="261" y="1"/>
                </a:lnTo>
                <a:lnTo>
                  <a:pt x="270" y="0"/>
                </a:lnTo>
                <a:lnTo>
                  <a:pt x="279" y="0"/>
                </a:lnTo>
                <a:lnTo>
                  <a:pt x="289" y="1"/>
                </a:lnTo>
                <a:lnTo>
                  <a:pt x="299" y="3"/>
                </a:lnTo>
                <a:lnTo>
                  <a:pt x="307" y="5"/>
                </a:lnTo>
                <a:lnTo>
                  <a:pt x="316" y="9"/>
                </a:lnTo>
                <a:lnTo>
                  <a:pt x="325" y="13"/>
                </a:lnTo>
                <a:lnTo>
                  <a:pt x="332" y="18"/>
                </a:lnTo>
                <a:lnTo>
                  <a:pt x="339" y="24"/>
                </a:lnTo>
                <a:lnTo>
                  <a:pt x="346" y="30"/>
                </a:lnTo>
                <a:lnTo>
                  <a:pt x="352" y="37"/>
                </a:lnTo>
                <a:lnTo>
                  <a:pt x="357" y="44"/>
                </a:lnTo>
                <a:lnTo>
                  <a:pt x="361" y="52"/>
                </a:lnTo>
                <a:lnTo>
                  <a:pt x="365" y="61"/>
                </a:lnTo>
                <a:lnTo>
                  <a:pt x="368" y="69"/>
                </a:lnTo>
                <a:lnTo>
                  <a:pt x="370" y="78"/>
                </a:lnTo>
                <a:lnTo>
                  <a:pt x="371" y="88"/>
                </a:lnTo>
                <a:lnTo>
                  <a:pt x="371" y="96"/>
                </a:lnTo>
                <a:lnTo>
                  <a:pt x="370" y="106"/>
                </a:lnTo>
                <a:lnTo>
                  <a:pt x="368" y="116"/>
                </a:lnTo>
                <a:lnTo>
                  <a:pt x="366" y="125"/>
                </a:lnTo>
                <a:lnTo>
                  <a:pt x="363" y="134"/>
                </a:lnTo>
                <a:lnTo>
                  <a:pt x="356" y="150"/>
                </a:lnTo>
                <a:lnTo>
                  <a:pt x="346" y="166"/>
                </a:lnTo>
                <a:lnTo>
                  <a:pt x="334" y="179"/>
                </a:lnTo>
                <a:lnTo>
                  <a:pt x="323" y="192"/>
                </a:lnTo>
                <a:lnTo>
                  <a:pt x="309" y="203"/>
                </a:lnTo>
                <a:lnTo>
                  <a:pt x="281" y="226"/>
                </a:lnTo>
                <a:lnTo>
                  <a:pt x="253" y="250"/>
                </a:lnTo>
                <a:lnTo>
                  <a:pt x="239" y="262"/>
                </a:lnTo>
                <a:lnTo>
                  <a:pt x="226" y="276"/>
                </a:lnTo>
                <a:lnTo>
                  <a:pt x="214" y="290"/>
                </a:lnTo>
                <a:lnTo>
                  <a:pt x="203" y="307"/>
                </a:lnTo>
                <a:lnTo>
                  <a:pt x="198" y="316"/>
                </a:lnTo>
                <a:lnTo>
                  <a:pt x="194" y="326"/>
                </a:lnTo>
                <a:lnTo>
                  <a:pt x="189" y="335"/>
                </a:lnTo>
                <a:lnTo>
                  <a:pt x="186" y="346"/>
                </a:lnTo>
                <a:lnTo>
                  <a:pt x="182" y="335"/>
                </a:lnTo>
                <a:lnTo>
                  <a:pt x="178" y="326"/>
                </a:lnTo>
                <a:lnTo>
                  <a:pt x="173" y="316"/>
                </a:lnTo>
                <a:lnTo>
                  <a:pt x="169" y="307"/>
                </a:lnTo>
                <a:lnTo>
                  <a:pt x="157" y="290"/>
                </a:lnTo>
                <a:lnTo>
                  <a:pt x="146" y="276"/>
                </a:lnTo>
                <a:lnTo>
                  <a:pt x="132" y="262"/>
                </a:lnTo>
                <a:lnTo>
                  <a:pt x="118" y="250"/>
                </a:lnTo>
                <a:lnTo>
                  <a:pt x="90" y="226"/>
                </a:lnTo>
                <a:lnTo>
                  <a:pt x="62" y="203"/>
                </a:lnTo>
                <a:lnTo>
                  <a:pt x="48" y="192"/>
                </a:lnTo>
                <a:lnTo>
                  <a:pt x="43" y="187"/>
                </a:lnTo>
                <a:lnTo>
                  <a:pt x="37" y="179"/>
                </a:lnTo>
                <a:lnTo>
                  <a:pt x="25" y="166"/>
                </a:lnTo>
                <a:lnTo>
                  <a:pt x="20" y="158"/>
                </a:lnTo>
                <a:lnTo>
                  <a:pt x="15" y="150"/>
                </a:lnTo>
                <a:lnTo>
                  <a:pt x="8" y="134"/>
                </a:lnTo>
                <a:lnTo>
                  <a:pt x="5" y="125"/>
                </a:lnTo>
                <a:lnTo>
                  <a:pt x="3" y="116"/>
                </a:lnTo>
                <a:lnTo>
                  <a:pt x="1" y="106"/>
                </a:lnTo>
                <a:lnTo>
                  <a:pt x="0" y="97"/>
                </a:lnTo>
                <a:lnTo>
                  <a:pt x="0" y="88"/>
                </a:lnTo>
                <a:lnTo>
                  <a:pt x="1" y="79"/>
                </a:lnTo>
                <a:lnTo>
                  <a:pt x="3" y="70"/>
                </a:lnTo>
                <a:lnTo>
                  <a:pt x="6" y="62"/>
                </a:lnTo>
                <a:lnTo>
                  <a:pt x="10" y="53"/>
                </a:lnTo>
                <a:lnTo>
                  <a:pt x="13" y="45"/>
                </a:lnTo>
                <a:lnTo>
                  <a:pt x="18" y="38"/>
                </a:lnTo>
                <a:lnTo>
                  <a:pt x="24" y="31"/>
                </a:lnTo>
                <a:lnTo>
                  <a:pt x="31" y="25"/>
                </a:lnTo>
                <a:lnTo>
                  <a:pt x="38" y="19"/>
                </a:lnTo>
                <a:lnTo>
                  <a:pt x="45" y="13"/>
                </a:lnTo>
                <a:lnTo>
                  <a:pt x="53" y="10"/>
                </a:lnTo>
                <a:lnTo>
                  <a:pt x="62" y="6"/>
                </a:lnTo>
                <a:lnTo>
                  <a:pt x="70" y="3"/>
                </a:lnTo>
                <a:lnTo>
                  <a:pt x="80" y="1"/>
                </a:lnTo>
                <a:lnTo>
                  <a:pt x="90" y="0"/>
                </a:lnTo>
                <a:lnTo>
                  <a:pt x="98" y="0"/>
                </a:lnTo>
                <a:lnTo>
                  <a:pt x="108" y="1"/>
                </a:lnTo>
                <a:lnTo>
                  <a:pt x="117" y="3"/>
                </a:lnTo>
                <a:lnTo>
                  <a:pt x="125" y="5"/>
                </a:lnTo>
                <a:lnTo>
                  <a:pt x="133" y="9"/>
                </a:lnTo>
                <a:lnTo>
                  <a:pt x="142" y="13"/>
                </a:lnTo>
                <a:lnTo>
                  <a:pt x="148" y="17"/>
                </a:lnTo>
                <a:lnTo>
                  <a:pt x="156" y="23"/>
                </a:lnTo>
                <a:lnTo>
                  <a:pt x="162" y="29"/>
                </a:lnTo>
                <a:lnTo>
                  <a:pt x="168" y="36"/>
                </a:lnTo>
                <a:lnTo>
                  <a:pt x="173" y="43"/>
                </a:lnTo>
                <a:lnTo>
                  <a:pt x="178" y="51"/>
                </a:lnTo>
                <a:lnTo>
                  <a:pt x="181" y="60"/>
                </a:lnTo>
                <a:lnTo>
                  <a:pt x="185" y="69"/>
                </a:lnTo>
                <a:lnTo>
                  <a:pt x="186" y="72"/>
                </a:lnTo>
              </a:path>
            </a:pathLst>
          </a:custGeom>
          <a:gradFill rotWithShape="0">
            <a:gsLst>
              <a:gs pos="0">
                <a:srgbClr val="EE0E0E"/>
              </a:gs>
              <a:gs pos="100000">
                <a:srgbClr val="470404"/>
              </a:gs>
            </a:gsLst>
            <a:path path="rect">
              <a:fillToRect l="50000" t="50000" r="50000" b="50000"/>
            </a:path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17432" name="Object 2">
            <a:hlinkClick r:id="" action="ppaction://ole?verb=0"/>
            <a:extLst>
              <a:ext uri="{FF2B5EF4-FFF2-40B4-BE49-F238E27FC236}">
                <a16:creationId xmlns:a16="http://schemas.microsoft.com/office/drawing/2014/main" id="{A659ADD0-1ED9-FB41-9BE9-BFD8D00D40E5}"/>
              </a:ext>
            </a:extLst>
          </p:cNvPr>
          <p:cNvGraphicFramePr>
            <a:graphicFrameLocks/>
          </p:cNvGraphicFramePr>
          <p:nvPr/>
        </p:nvGraphicFramePr>
        <p:xfrm>
          <a:off x="3679826" y="4648201"/>
          <a:ext cx="8921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3423900" imgH="9759950" progId="MS_ClipArt_Gallery.2">
                  <p:embed/>
                </p:oleObj>
              </mc:Choice>
              <mc:Fallback>
                <p:oleObj name="Clip" r:id="rId2" imgW="13423900" imgH="9759950" progId="MS_ClipArt_Gallery.2">
                  <p:embed/>
                  <p:pic>
                    <p:nvPicPr>
                      <p:cNvPr id="17432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659ADD0-1ED9-FB41-9BE9-BFD8D00D40E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6" y="4648201"/>
                        <a:ext cx="8921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3" name="Group 26">
            <a:extLst>
              <a:ext uri="{FF2B5EF4-FFF2-40B4-BE49-F238E27FC236}">
                <a16:creationId xmlns:a16="http://schemas.microsoft.com/office/drawing/2014/main" id="{F401AD65-C5F8-634E-9AA6-9B36860BE302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498850"/>
            <a:ext cx="425451" cy="554039"/>
            <a:chOff x="1404" y="2094"/>
            <a:chExt cx="290" cy="349"/>
          </a:xfrm>
        </p:grpSpPr>
        <p:grpSp>
          <p:nvGrpSpPr>
            <p:cNvPr id="17494" name="Group 27">
              <a:extLst>
                <a:ext uri="{FF2B5EF4-FFF2-40B4-BE49-F238E27FC236}">
                  <a16:creationId xmlns:a16="http://schemas.microsoft.com/office/drawing/2014/main" id="{A20B21FC-FD06-1B4A-966A-F6FBE2FC5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2094"/>
              <a:ext cx="290" cy="349"/>
              <a:chOff x="1404" y="2094"/>
              <a:chExt cx="290" cy="349"/>
            </a:xfrm>
          </p:grpSpPr>
          <p:sp>
            <p:nvSpPr>
              <p:cNvPr id="17502" name="Freeform 28">
                <a:extLst>
                  <a:ext uri="{FF2B5EF4-FFF2-40B4-BE49-F238E27FC236}">
                    <a16:creationId xmlns:a16="http://schemas.microsoft.com/office/drawing/2014/main" id="{B430A7E2-9722-264D-B099-2003A74CD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" y="2094"/>
                <a:ext cx="282" cy="342"/>
              </a:xfrm>
              <a:custGeom>
                <a:avLst/>
                <a:gdLst>
                  <a:gd name="T0" fmla="*/ 11 w 282"/>
                  <a:gd name="T1" fmla="*/ 259 h 342"/>
                  <a:gd name="T2" fmla="*/ 30 w 282"/>
                  <a:gd name="T3" fmla="*/ 235 h 342"/>
                  <a:gd name="T4" fmla="*/ 43 w 282"/>
                  <a:gd name="T5" fmla="*/ 193 h 342"/>
                  <a:gd name="T6" fmla="*/ 50 w 282"/>
                  <a:gd name="T7" fmla="*/ 145 h 342"/>
                  <a:gd name="T8" fmla="*/ 50 w 282"/>
                  <a:gd name="T9" fmla="*/ 97 h 342"/>
                  <a:gd name="T10" fmla="*/ 58 w 282"/>
                  <a:gd name="T11" fmla="*/ 54 h 342"/>
                  <a:gd name="T12" fmla="*/ 69 w 282"/>
                  <a:gd name="T13" fmla="*/ 24 h 342"/>
                  <a:gd name="T14" fmla="*/ 91 w 282"/>
                  <a:gd name="T15" fmla="*/ 16 h 342"/>
                  <a:gd name="T16" fmla="*/ 110 w 282"/>
                  <a:gd name="T17" fmla="*/ 6 h 342"/>
                  <a:gd name="T18" fmla="*/ 141 w 282"/>
                  <a:gd name="T19" fmla="*/ 1 h 342"/>
                  <a:gd name="T20" fmla="*/ 174 w 282"/>
                  <a:gd name="T21" fmla="*/ 1 h 342"/>
                  <a:gd name="T22" fmla="*/ 206 w 282"/>
                  <a:gd name="T23" fmla="*/ 7 h 342"/>
                  <a:gd name="T24" fmla="*/ 232 w 282"/>
                  <a:gd name="T25" fmla="*/ 22 h 342"/>
                  <a:gd name="T26" fmla="*/ 254 w 282"/>
                  <a:gd name="T27" fmla="*/ 43 h 342"/>
                  <a:gd name="T28" fmla="*/ 269 w 282"/>
                  <a:gd name="T29" fmla="*/ 68 h 342"/>
                  <a:gd name="T30" fmla="*/ 277 w 282"/>
                  <a:gd name="T31" fmla="*/ 90 h 342"/>
                  <a:gd name="T32" fmla="*/ 281 w 282"/>
                  <a:gd name="T33" fmla="*/ 112 h 342"/>
                  <a:gd name="T34" fmla="*/ 274 w 282"/>
                  <a:gd name="T35" fmla="*/ 147 h 342"/>
                  <a:gd name="T36" fmla="*/ 270 w 282"/>
                  <a:gd name="T37" fmla="*/ 171 h 342"/>
                  <a:gd name="T38" fmla="*/ 257 w 282"/>
                  <a:gd name="T39" fmla="*/ 187 h 342"/>
                  <a:gd name="T40" fmla="*/ 244 w 282"/>
                  <a:gd name="T41" fmla="*/ 203 h 342"/>
                  <a:gd name="T42" fmla="*/ 224 w 282"/>
                  <a:gd name="T43" fmla="*/ 228 h 342"/>
                  <a:gd name="T44" fmla="*/ 204 w 282"/>
                  <a:gd name="T45" fmla="*/ 252 h 342"/>
                  <a:gd name="T46" fmla="*/ 189 w 282"/>
                  <a:gd name="T47" fmla="*/ 269 h 342"/>
                  <a:gd name="T48" fmla="*/ 181 w 282"/>
                  <a:gd name="T49" fmla="*/ 284 h 342"/>
                  <a:gd name="T50" fmla="*/ 169 w 282"/>
                  <a:gd name="T51" fmla="*/ 293 h 342"/>
                  <a:gd name="T52" fmla="*/ 147 w 282"/>
                  <a:gd name="T53" fmla="*/ 299 h 342"/>
                  <a:gd name="T54" fmla="*/ 127 w 282"/>
                  <a:gd name="T55" fmla="*/ 309 h 342"/>
                  <a:gd name="T56" fmla="*/ 104 w 282"/>
                  <a:gd name="T57" fmla="*/ 326 h 342"/>
                  <a:gd name="T58" fmla="*/ 88 w 282"/>
                  <a:gd name="T59" fmla="*/ 336 h 342"/>
                  <a:gd name="T60" fmla="*/ 72 w 282"/>
                  <a:gd name="T61" fmla="*/ 341 h 342"/>
                  <a:gd name="T62" fmla="*/ 57 w 282"/>
                  <a:gd name="T63" fmla="*/ 338 h 342"/>
                  <a:gd name="T64" fmla="*/ 45 w 282"/>
                  <a:gd name="T65" fmla="*/ 330 h 342"/>
                  <a:gd name="T66" fmla="*/ 29 w 282"/>
                  <a:gd name="T67" fmla="*/ 311 h 342"/>
                  <a:gd name="T68" fmla="*/ 16 w 282"/>
                  <a:gd name="T69" fmla="*/ 294 h 342"/>
                  <a:gd name="T70" fmla="*/ 7 w 282"/>
                  <a:gd name="T71" fmla="*/ 289 h 342"/>
                  <a:gd name="T72" fmla="*/ 3 w 282"/>
                  <a:gd name="T73" fmla="*/ 273 h 3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2"/>
                  <a:gd name="T112" fmla="*/ 0 h 342"/>
                  <a:gd name="T113" fmla="*/ 282 w 282"/>
                  <a:gd name="T114" fmla="*/ 342 h 3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2" h="342">
                    <a:moveTo>
                      <a:pt x="3" y="273"/>
                    </a:moveTo>
                    <a:lnTo>
                      <a:pt x="11" y="259"/>
                    </a:lnTo>
                    <a:lnTo>
                      <a:pt x="20" y="247"/>
                    </a:lnTo>
                    <a:lnTo>
                      <a:pt x="30" y="235"/>
                    </a:lnTo>
                    <a:lnTo>
                      <a:pt x="38" y="217"/>
                    </a:lnTo>
                    <a:lnTo>
                      <a:pt x="43" y="193"/>
                    </a:lnTo>
                    <a:lnTo>
                      <a:pt x="46" y="170"/>
                    </a:lnTo>
                    <a:lnTo>
                      <a:pt x="50" y="145"/>
                    </a:lnTo>
                    <a:lnTo>
                      <a:pt x="52" y="118"/>
                    </a:lnTo>
                    <a:lnTo>
                      <a:pt x="50" y="97"/>
                    </a:lnTo>
                    <a:lnTo>
                      <a:pt x="53" y="73"/>
                    </a:lnTo>
                    <a:lnTo>
                      <a:pt x="58" y="54"/>
                    </a:lnTo>
                    <a:lnTo>
                      <a:pt x="63" y="35"/>
                    </a:lnTo>
                    <a:lnTo>
                      <a:pt x="69" y="24"/>
                    </a:lnTo>
                    <a:lnTo>
                      <a:pt x="82" y="20"/>
                    </a:lnTo>
                    <a:lnTo>
                      <a:pt x="91" y="16"/>
                    </a:lnTo>
                    <a:lnTo>
                      <a:pt x="100" y="10"/>
                    </a:lnTo>
                    <a:lnTo>
                      <a:pt x="110" y="6"/>
                    </a:lnTo>
                    <a:lnTo>
                      <a:pt x="124" y="3"/>
                    </a:lnTo>
                    <a:lnTo>
                      <a:pt x="141" y="1"/>
                    </a:lnTo>
                    <a:lnTo>
                      <a:pt x="157" y="0"/>
                    </a:lnTo>
                    <a:lnTo>
                      <a:pt x="174" y="1"/>
                    </a:lnTo>
                    <a:lnTo>
                      <a:pt x="190" y="4"/>
                    </a:lnTo>
                    <a:lnTo>
                      <a:pt x="206" y="7"/>
                    </a:lnTo>
                    <a:lnTo>
                      <a:pt x="219" y="14"/>
                    </a:lnTo>
                    <a:lnTo>
                      <a:pt x="232" y="22"/>
                    </a:lnTo>
                    <a:lnTo>
                      <a:pt x="244" y="33"/>
                    </a:lnTo>
                    <a:lnTo>
                      <a:pt x="254" y="43"/>
                    </a:lnTo>
                    <a:lnTo>
                      <a:pt x="262" y="56"/>
                    </a:lnTo>
                    <a:lnTo>
                      <a:pt x="269" y="68"/>
                    </a:lnTo>
                    <a:lnTo>
                      <a:pt x="273" y="78"/>
                    </a:lnTo>
                    <a:lnTo>
                      <a:pt x="277" y="90"/>
                    </a:lnTo>
                    <a:lnTo>
                      <a:pt x="280" y="101"/>
                    </a:lnTo>
                    <a:lnTo>
                      <a:pt x="281" y="112"/>
                    </a:lnTo>
                    <a:lnTo>
                      <a:pt x="279" y="131"/>
                    </a:lnTo>
                    <a:lnTo>
                      <a:pt x="274" y="147"/>
                    </a:lnTo>
                    <a:lnTo>
                      <a:pt x="273" y="162"/>
                    </a:lnTo>
                    <a:lnTo>
                      <a:pt x="270" y="171"/>
                    </a:lnTo>
                    <a:lnTo>
                      <a:pt x="264" y="178"/>
                    </a:lnTo>
                    <a:lnTo>
                      <a:pt x="257" y="187"/>
                    </a:lnTo>
                    <a:lnTo>
                      <a:pt x="251" y="196"/>
                    </a:lnTo>
                    <a:lnTo>
                      <a:pt x="244" y="203"/>
                    </a:lnTo>
                    <a:lnTo>
                      <a:pt x="235" y="213"/>
                    </a:lnTo>
                    <a:lnTo>
                      <a:pt x="224" y="228"/>
                    </a:lnTo>
                    <a:lnTo>
                      <a:pt x="214" y="240"/>
                    </a:lnTo>
                    <a:lnTo>
                      <a:pt x="204" y="252"/>
                    </a:lnTo>
                    <a:lnTo>
                      <a:pt x="196" y="259"/>
                    </a:lnTo>
                    <a:lnTo>
                      <a:pt x="189" y="269"/>
                    </a:lnTo>
                    <a:lnTo>
                      <a:pt x="183" y="278"/>
                    </a:lnTo>
                    <a:lnTo>
                      <a:pt x="181" y="284"/>
                    </a:lnTo>
                    <a:lnTo>
                      <a:pt x="175" y="288"/>
                    </a:lnTo>
                    <a:lnTo>
                      <a:pt x="169" y="293"/>
                    </a:lnTo>
                    <a:lnTo>
                      <a:pt x="160" y="296"/>
                    </a:lnTo>
                    <a:lnTo>
                      <a:pt x="147" y="299"/>
                    </a:lnTo>
                    <a:lnTo>
                      <a:pt x="137" y="304"/>
                    </a:lnTo>
                    <a:lnTo>
                      <a:pt x="127" y="309"/>
                    </a:lnTo>
                    <a:lnTo>
                      <a:pt x="117" y="317"/>
                    </a:lnTo>
                    <a:lnTo>
                      <a:pt x="104" y="326"/>
                    </a:lnTo>
                    <a:lnTo>
                      <a:pt x="96" y="332"/>
                    </a:lnTo>
                    <a:lnTo>
                      <a:pt x="88" y="336"/>
                    </a:lnTo>
                    <a:lnTo>
                      <a:pt x="80" y="339"/>
                    </a:lnTo>
                    <a:lnTo>
                      <a:pt x="72" y="341"/>
                    </a:lnTo>
                    <a:lnTo>
                      <a:pt x="62" y="341"/>
                    </a:lnTo>
                    <a:lnTo>
                      <a:pt x="57" y="338"/>
                    </a:lnTo>
                    <a:lnTo>
                      <a:pt x="50" y="335"/>
                    </a:lnTo>
                    <a:lnTo>
                      <a:pt x="45" y="330"/>
                    </a:lnTo>
                    <a:lnTo>
                      <a:pt x="37" y="322"/>
                    </a:lnTo>
                    <a:lnTo>
                      <a:pt x="29" y="311"/>
                    </a:lnTo>
                    <a:lnTo>
                      <a:pt x="22" y="302"/>
                    </a:lnTo>
                    <a:lnTo>
                      <a:pt x="16" y="294"/>
                    </a:lnTo>
                    <a:lnTo>
                      <a:pt x="11" y="291"/>
                    </a:lnTo>
                    <a:lnTo>
                      <a:pt x="7" y="289"/>
                    </a:lnTo>
                    <a:lnTo>
                      <a:pt x="0" y="287"/>
                    </a:lnTo>
                    <a:lnTo>
                      <a:pt x="3" y="273"/>
                    </a:lnTo>
                  </a:path>
                </a:pathLst>
              </a:custGeom>
              <a:solidFill>
                <a:srgbClr val="FFC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503" name="Freeform 29">
                <a:extLst>
                  <a:ext uri="{FF2B5EF4-FFF2-40B4-BE49-F238E27FC236}">
                    <a16:creationId xmlns:a16="http://schemas.microsoft.com/office/drawing/2014/main" id="{D83EE0BB-9BBF-3C41-B17F-4ED3E03CA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" y="2094"/>
                <a:ext cx="290" cy="349"/>
              </a:xfrm>
              <a:custGeom>
                <a:avLst/>
                <a:gdLst>
                  <a:gd name="T0" fmla="*/ 71 w 290"/>
                  <a:gd name="T1" fmla="*/ 23 h 349"/>
                  <a:gd name="T2" fmla="*/ 83 w 290"/>
                  <a:gd name="T3" fmla="*/ 20 h 349"/>
                  <a:gd name="T4" fmla="*/ 93 w 290"/>
                  <a:gd name="T5" fmla="*/ 17 h 349"/>
                  <a:gd name="T6" fmla="*/ 102 w 290"/>
                  <a:gd name="T7" fmla="*/ 10 h 349"/>
                  <a:gd name="T8" fmla="*/ 113 w 290"/>
                  <a:gd name="T9" fmla="*/ 6 h 349"/>
                  <a:gd name="T10" fmla="*/ 127 w 290"/>
                  <a:gd name="T11" fmla="*/ 3 h 349"/>
                  <a:gd name="T12" fmla="*/ 145 w 290"/>
                  <a:gd name="T13" fmla="*/ 1 h 349"/>
                  <a:gd name="T14" fmla="*/ 162 w 290"/>
                  <a:gd name="T15" fmla="*/ 0 h 349"/>
                  <a:gd name="T16" fmla="*/ 179 w 290"/>
                  <a:gd name="T17" fmla="*/ 1 h 349"/>
                  <a:gd name="T18" fmla="*/ 196 w 290"/>
                  <a:gd name="T19" fmla="*/ 4 h 349"/>
                  <a:gd name="T20" fmla="*/ 212 w 290"/>
                  <a:gd name="T21" fmla="*/ 7 h 349"/>
                  <a:gd name="T22" fmla="*/ 225 w 290"/>
                  <a:gd name="T23" fmla="*/ 14 h 349"/>
                  <a:gd name="T24" fmla="*/ 239 w 290"/>
                  <a:gd name="T25" fmla="*/ 22 h 349"/>
                  <a:gd name="T26" fmla="*/ 251 w 290"/>
                  <a:gd name="T27" fmla="*/ 33 h 349"/>
                  <a:gd name="T28" fmla="*/ 261 w 290"/>
                  <a:gd name="T29" fmla="*/ 44 h 349"/>
                  <a:gd name="T30" fmla="*/ 270 w 290"/>
                  <a:gd name="T31" fmla="*/ 57 h 349"/>
                  <a:gd name="T32" fmla="*/ 277 w 290"/>
                  <a:gd name="T33" fmla="*/ 69 h 349"/>
                  <a:gd name="T34" fmla="*/ 281 w 290"/>
                  <a:gd name="T35" fmla="*/ 80 h 349"/>
                  <a:gd name="T36" fmla="*/ 285 w 290"/>
                  <a:gd name="T37" fmla="*/ 93 h 349"/>
                  <a:gd name="T38" fmla="*/ 288 w 290"/>
                  <a:gd name="T39" fmla="*/ 103 h 349"/>
                  <a:gd name="T40" fmla="*/ 289 w 290"/>
                  <a:gd name="T41" fmla="*/ 115 h 349"/>
                  <a:gd name="T42" fmla="*/ 287 w 290"/>
                  <a:gd name="T43" fmla="*/ 133 h 349"/>
                  <a:gd name="T44" fmla="*/ 282 w 290"/>
                  <a:gd name="T45" fmla="*/ 150 h 349"/>
                  <a:gd name="T46" fmla="*/ 281 w 290"/>
                  <a:gd name="T47" fmla="*/ 166 h 349"/>
                  <a:gd name="T48" fmla="*/ 278 w 290"/>
                  <a:gd name="T49" fmla="*/ 175 h 349"/>
                  <a:gd name="T50" fmla="*/ 272 w 290"/>
                  <a:gd name="T51" fmla="*/ 182 h 349"/>
                  <a:gd name="T52" fmla="*/ 264 w 290"/>
                  <a:gd name="T53" fmla="*/ 191 h 349"/>
                  <a:gd name="T54" fmla="*/ 258 w 290"/>
                  <a:gd name="T55" fmla="*/ 200 h 349"/>
                  <a:gd name="T56" fmla="*/ 251 w 290"/>
                  <a:gd name="T57" fmla="*/ 208 h 349"/>
                  <a:gd name="T58" fmla="*/ 242 w 290"/>
                  <a:gd name="T59" fmla="*/ 218 h 349"/>
                  <a:gd name="T60" fmla="*/ 231 w 290"/>
                  <a:gd name="T61" fmla="*/ 232 h 349"/>
                  <a:gd name="T62" fmla="*/ 220 w 290"/>
                  <a:gd name="T63" fmla="*/ 245 h 349"/>
                  <a:gd name="T64" fmla="*/ 209 w 290"/>
                  <a:gd name="T65" fmla="*/ 257 h 349"/>
                  <a:gd name="T66" fmla="*/ 202 w 290"/>
                  <a:gd name="T67" fmla="*/ 266 h 349"/>
                  <a:gd name="T68" fmla="*/ 195 w 290"/>
                  <a:gd name="T69" fmla="*/ 276 h 349"/>
                  <a:gd name="T70" fmla="*/ 189 w 290"/>
                  <a:gd name="T71" fmla="*/ 284 h 349"/>
                  <a:gd name="T72" fmla="*/ 185 w 290"/>
                  <a:gd name="T73" fmla="*/ 290 h 349"/>
                  <a:gd name="T74" fmla="*/ 180 w 290"/>
                  <a:gd name="T75" fmla="*/ 295 h 349"/>
                  <a:gd name="T76" fmla="*/ 174 w 290"/>
                  <a:gd name="T77" fmla="*/ 299 h 349"/>
                  <a:gd name="T78" fmla="*/ 164 w 290"/>
                  <a:gd name="T79" fmla="*/ 302 h 349"/>
                  <a:gd name="T80" fmla="*/ 152 w 290"/>
                  <a:gd name="T81" fmla="*/ 306 h 349"/>
                  <a:gd name="T82" fmla="*/ 140 w 290"/>
                  <a:gd name="T83" fmla="*/ 310 h 349"/>
                  <a:gd name="T84" fmla="*/ 130 w 290"/>
                  <a:gd name="T85" fmla="*/ 316 h 349"/>
                  <a:gd name="T86" fmla="*/ 120 w 290"/>
                  <a:gd name="T87" fmla="*/ 323 h 349"/>
                  <a:gd name="T88" fmla="*/ 107 w 290"/>
                  <a:gd name="T89" fmla="*/ 332 h 349"/>
                  <a:gd name="T90" fmla="*/ 98 w 290"/>
                  <a:gd name="T91" fmla="*/ 339 h 349"/>
                  <a:gd name="T92" fmla="*/ 89 w 290"/>
                  <a:gd name="T93" fmla="*/ 343 h 349"/>
                  <a:gd name="T94" fmla="*/ 82 w 290"/>
                  <a:gd name="T95" fmla="*/ 347 h 349"/>
                  <a:gd name="T96" fmla="*/ 73 w 290"/>
                  <a:gd name="T97" fmla="*/ 348 h 349"/>
                  <a:gd name="T98" fmla="*/ 64 w 290"/>
                  <a:gd name="T99" fmla="*/ 348 h 349"/>
                  <a:gd name="T100" fmla="*/ 58 w 290"/>
                  <a:gd name="T101" fmla="*/ 346 h 349"/>
                  <a:gd name="T102" fmla="*/ 51 w 290"/>
                  <a:gd name="T103" fmla="*/ 342 h 349"/>
                  <a:gd name="T104" fmla="*/ 45 w 290"/>
                  <a:gd name="T105" fmla="*/ 337 h 349"/>
                  <a:gd name="T106" fmla="*/ 38 w 290"/>
                  <a:gd name="T107" fmla="*/ 329 h 349"/>
                  <a:gd name="T108" fmla="*/ 30 w 290"/>
                  <a:gd name="T109" fmla="*/ 317 h 349"/>
                  <a:gd name="T110" fmla="*/ 23 w 290"/>
                  <a:gd name="T111" fmla="*/ 308 h 349"/>
                  <a:gd name="T112" fmla="*/ 15 w 290"/>
                  <a:gd name="T113" fmla="*/ 301 h 349"/>
                  <a:gd name="T114" fmla="*/ 11 w 290"/>
                  <a:gd name="T115" fmla="*/ 297 h 349"/>
                  <a:gd name="T116" fmla="*/ 6 w 290"/>
                  <a:gd name="T117" fmla="*/ 295 h 349"/>
                  <a:gd name="T118" fmla="*/ 0 w 290"/>
                  <a:gd name="T119" fmla="*/ 294 h 34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0"/>
                  <a:gd name="T181" fmla="*/ 0 h 349"/>
                  <a:gd name="T182" fmla="*/ 290 w 290"/>
                  <a:gd name="T183" fmla="*/ 349 h 34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0" h="349">
                    <a:moveTo>
                      <a:pt x="71" y="23"/>
                    </a:moveTo>
                    <a:lnTo>
                      <a:pt x="83" y="20"/>
                    </a:lnTo>
                    <a:lnTo>
                      <a:pt x="93" y="17"/>
                    </a:lnTo>
                    <a:lnTo>
                      <a:pt x="102" y="10"/>
                    </a:lnTo>
                    <a:lnTo>
                      <a:pt x="113" y="6"/>
                    </a:lnTo>
                    <a:lnTo>
                      <a:pt x="127" y="3"/>
                    </a:lnTo>
                    <a:lnTo>
                      <a:pt x="145" y="1"/>
                    </a:lnTo>
                    <a:lnTo>
                      <a:pt x="162" y="0"/>
                    </a:lnTo>
                    <a:lnTo>
                      <a:pt x="179" y="1"/>
                    </a:lnTo>
                    <a:lnTo>
                      <a:pt x="196" y="4"/>
                    </a:lnTo>
                    <a:lnTo>
                      <a:pt x="212" y="7"/>
                    </a:lnTo>
                    <a:lnTo>
                      <a:pt x="225" y="14"/>
                    </a:lnTo>
                    <a:lnTo>
                      <a:pt x="239" y="22"/>
                    </a:lnTo>
                    <a:lnTo>
                      <a:pt x="251" y="33"/>
                    </a:lnTo>
                    <a:lnTo>
                      <a:pt x="261" y="44"/>
                    </a:lnTo>
                    <a:lnTo>
                      <a:pt x="270" y="57"/>
                    </a:lnTo>
                    <a:lnTo>
                      <a:pt x="277" y="69"/>
                    </a:lnTo>
                    <a:lnTo>
                      <a:pt x="281" y="80"/>
                    </a:lnTo>
                    <a:lnTo>
                      <a:pt x="285" y="93"/>
                    </a:lnTo>
                    <a:lnTo>
                      <a:pt x="288" y="103"/>
                    </a:lnTo>
                    <a:lnTo>
                      <a:pt x="289" y="115"/>
                    </a:lnTo>
                    <a:lnTo>
                      <a:pt x="287" y="133"/>
                    </a:lnTo>
                    <a:lnTo>
                      <a:pt x="282" y="150"/>
                    </a:lnTo>
                    <a:lnTo>
                      <a:pt x="281" y="166"/>
                    </a:lnTo>
                    <a:lnTo>
                      <a:pt x="278" y="175"/>
                    </a:lnTo>
                    <a:lnTo>
                      <a:pt x="272" y="182"/>
                    </a:lnTo>
                    <a:lnTo>
                      <a:pt x="264" y="191"/>
                    </a:lnTo>
                    <a:lnTo>
                      <a:pt x="258" y="200"/>
                    </a:lnTo>
                    <a:lnTo>
                      <a:pt x="251" y="208"/>
                    </a:lnTo>
                    <a:lnTo>
                      <a:pt x="242" y="218"/>
                    </a:lnTo>
                    <a:lnTo>
                      <a:pt x="231" y="232"/>
                    </a:lnTo>
                    <a:lnTo>
                      <a:pt x="220" y="245"/>
                    </a:lnTo>
                    <a:lnTo>
                      <a:pt x="209" y="257"/>
                    </a:lnTo>
                    <a:lnTo>
                      <a:pt x="202" y="266"/>
                    </a:lnTo>
                    <a:lnTo>
                      <a:pt x="195" y="276"/>
                    </a:lnTo>
                    <a:lnTo>
                      <a:pt x="189" y="284"/>
                    </a:lnTo>
                    <a:lnTo>
                      <a:pt x="185" y="290"/>
                    </a:lnTo>
                    <a:lnTo>
                      <a:pt x="180" y="295"/>
                    </a:lnTo>
                    <a:lnTo>
                      <a:pt x="174" y="299"/>
                    </a:lnTo>
                    <a:lnTo>
                      <a:pt x="164" y="302"/>
                    </a:lnTo>
                    <a:lnTo>
                      <a:pt x="152" y="306"/>
                    </a:lnTo>
                    <a:lnTo>
                      <a:pt x="140" y="310"/>
                    </a:lnTo>
                    <a:lnTo>
                      <a:pt x="130" y="316"/>
                    </a:lnTo>
                    <a:lnTo>
                      <a:pt x="120" y="323"/>
                    </a:lnTo>
                    <a:lnTo>
                      <a:pt x="107" y="332"/>
                    </a:lnTo>
                    <a:lnTo>
                      <a:pt x="98" y="339"/>
                    </a:lnTo>
                    <a:lnTo>
                      <a:pt x="89" y="343"/>
                    </a:lnTo>
                    <a:lnTo>
                      <a:pt x="82" y="347"/>
                    </a:lnTo>
                    <a:lnTo>
                      <a:pt x="73" y="348"/>
                    </a:lnTo>
                    <a:lnTo>
                      <a:pt x="64" y="348"/>
                    </a:lnTo>
                    <a:lnTo>
                      <a:pt x="58" y="346"/>
                    </a:lnTo>
                    <a:lnTo>
                      <a:pt x="51" y="342"/>
                    </a:lnTo>
                    <a:lnTo>
                      <a:pt x="45" y="337"/>
                    </a:lnTo>
                    <a:lnTo>
                      <a:pt x="38" y="329"/>
                    </a:lnTo>
                    <a:lnTo>
                      <a:pt x="30" y="317"/>
                    </a:lnTo>
                    <a:lnTo>
                      <a:pt x="23" y="308"/>
                    </a:lnTo>
                    <a:lnTo>
                      <a:pt x="15" y="301"/>
                    </a:lnTo>
                    <a:lnTo>
                      <a:pt x="11" y="297"/>
                    </a:lnTo>
                    <a:lnTo>
                      <a:pt x="6" y="295"/>
                    </a:lnTo>
                    <a:lnTo>
                      <a:pt x="0" y="29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7495" name="Group 30">
              <a:extLst>
                <a:ext uri="{FF2B5EF4-FFF2-40B4-BE49-F238E27FC236}">
                  <a16:creationId xmlns:a16="http://schemas.microsoft.com/office/drawing/2014/main" id="{303161F5-7A2B-A940-A552-69DB93233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1" y="2130"/>
              <a:ext cx="200" cy="219"/>
              <a:chOff x="1431" y="2130"/>
              <a:chExt cx="200" cy="219"/>
            </a:xfrm>
          </p:grpSpPr>
          <p:grpSp>
            <p:nvGrpSpPr>
              <p:cNvPr id="17496" name="Group 31">
                <a:extLst>
                  <a:ext uri="{FF2B5EF4-FFF2-40B4-BE49-F238E27FC236}">
                    <a16:creationId xmlns:a16="http://schemas.microsoft.com/office/drawing/2014/main" id="{466C6BAA-1B92-D045-8C4F-4A7208F665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2130"/>
                <a:ext cx="191" cy="211"/>
                <a:chOff x="1440" y="2130"/>
                <a:chExt cx="191" cy="211"/>
              </a:xfrm>
            </p:grpSpPr>
            <p:sp>
              <p:nvSpPr>
                <p:cNvPr id="17498" name="Freeform 32">
                  <a:extLst>
                    <a:ext uri="{FF2B5EF4-FFF2-40B4-BE49-F238E27FC236}">
                      <a16:creationId xmlns:a16="http://schemas.microsoft.com/office/drawing/2014/main" id="{43E9CE8A-A219-DC4F-90B3-B7F1C96F3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2130"/>
                  <a:ext cx="72" cy="41"/>
                </a:xfrm>
                <a:custGeom>
                  <a:avLst/>
                  <a:gdLst>
                    <a:gd name="T0" fmla="*/ 5 w 72"/>
                    <a:gd name="T1" fmla="*/ 40 h 41"/>
                    <a:gd name="T2" fmla="*/ 8 w 72"/>
                    <a:gd name="T3" fmla="*/ 33 h 41"/>
                    <a:gd name="T4" fmla="*/ 12 w 72"/>
                    <a:gd name="T5" fmla="*/ 27 h 41"/>
                    <a:gd name="T6" fmla="*/ 15 w 72"/>
                    <a:gd name="T7" fmla="*/ 24 h 41"/>
                    <a:gd name="T8" fmla="*/ 22 w 72"/>
                    <a:gd name="T9" fmla="*/ 22 h 41"/>
                    <a:gd name="T10" fmla="*/ 31 w 72"/>
                    <a:gd name="T11" fmla="*/ 21 h 41"/>
                    <a:gd name="T12" fmla="*/ 40 w 72"/>
                    <a:gd name="T13" fmla="*/ 20 h 41"/>
                    <a:gd name="T14" fmla="*/ 55 w 72"/>
                    <a:gd name="T15" fmla="*/ 17 h 41"/>
                    <a:gd name="T16" fmla="*/ 64 w 72"/>
                    <a:gd name="T17" fmla="*/ 16 h 41"/>
                    <a:gd name="T18" fmla="*/ 71 w 72"/>
                    <a:gd name="T19" fmla="*/ 13 h 41"/>
                    <a:gd name="T20" fmla="*/ 57 w 72"/>
                    <a:gd name="T21" fmla="*/ 10 h 41"/>
                    <a:gd name="T22" fmla="*/ 47 w 72"/>
                    <a:gd name="T23" fmla="*/ 7 h 41"/>
                    <a:gd name="T24" fmla="*/ 35 w 72"/>
                    <a:gd name="T25" fmla="*/ 2 h 41"/>
                    <a:gd name="T26" fmla="*/ 25 w 72"/>
                    <a:gd name="T27" fmla="*/ 0 h 41"/>
                    <a:gd name="T28" fmla="*/ 11 w 72"/>
                    <a:gd name="T29" fmla="*/ 2 h 41"/>
                    <a:gd name="T30" fmla="*/ 5 w 72"/>
                    <a:gd name="T31" fmla="*/ 5 h 41"/>
                    <a:gd name="T32" fmla="*/ 2 w 72"/>
                    <a:gd name="T33" fmla="*/ 9 h 41"/>
                    <a:gd name="T34" fmla="*/ 0 w 72"/>
                    <a:gd name="T35" fmla="*/ 16 h 41"/>
                    <a:gd name="T36" fmla="*/ 3 w 72"/>
                    <a:gd name="T37" fmla="*/ 24 h 41"/>
                    <a:gd name="T38" fmla="*/ 5 w 72"/>
                    <a:gd name="T39" fmla="*/ 33 h 41"/>
                    <a:gd name="T40" fmla="*/ 5 w 72"/>
                    <a:gd name="T41" fmla="*/ 40 h 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2"/>
                    <a:gd name="T64" fmla="*/ 0 h 41"/>
                    <a:gd name="T65" fmla="*/ 72 w 72"/>
                    <a:gd name="T66" fmla="*/ 41 h 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2" h="41">
                      <a:moveTo>
                        <a:pt x="5" y="40"/>
                      </a:moveTo>
                      <a:lnTo>
                        <a:pt x="8" y="33"/>
                      </a:lnTo>
                      <a:lnTo>
                        <a:pt x="12" y="27"/>
                      </a:lnTo>
                      <a:lnTo>
                        <a:pt x="15" y="24"/>
                      </a:lnTo>
                      <a:lnTo>
                        <a:pt x="22" y="22"/>
                      </a:lnTo>
                      <a:lnTo>
                        <a:pt x="31" y="21"/>
                      </a:lnTo>
                      <a:lnTo>
                        <a:pt x="40" y="20"/>
                      </a:lnTo>
                      <a:lnTo>
                        <a:pt x="55" y="17"/>
                      </a:lnTo>
                      <a:lnTo>
                        <a:pt x="64" y="16"/>
                      </a:lnTo>
                      <a:lnTo>
                        <a:pt x="71" y="13"/>
                      </a:lnTo>
                      <a:lnTo>
                        <a:pt x="57" y="10"/>
                      </a:lnTo>
                      <a:lnTo>
                        <a:pt x="47" y="7"/>
                      </a:lnTo>
                      <a:lnTo>
                        <a:pt x="35" y="2"/>
                      </a:lnTo>
                      <a:lnTo>
                        <a:pt x="25" y="0"/>
                      </a:lnTo>
                      <a:lnTo>
                        <a:pt x="11" y="2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3" y="24"/>
                      </a:lnTo>
                      <a:lnTo>
                        <a:pt x="5" y="33"/>
                      </a:lnTo>
                      <a:lnTo>
                        <a:pt x="5" y="40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499" name="Freeform 33">
                  <a:extLst>
                    <a:ext uri="{FF2B5EF4-FFF2-40B4-BE49-F238E27FC236}">
                      <a16:creationId xmlns:a16="http://schemas.microsoft.com/office/drawing/2014/main" id="{FCA795E1-5E5F-534C-885A-B33C10F245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8" y="2150"/>
                  <a:ext cx="53" cy="98"/>
                </a:xfrm>
                <a:custGeom>
                  <a:avLst/>
                  <a:gdLst>
                    <a:gd name="T0" fmla="*/ 45 w 53"/>
                    <a:gd name="T1" fmla="*/ 97 h 98"/>
                    <a:gd name="T2" fmla="*/ 48 w 53"/>
                    <a:gd name="T3" fmla="*/ 84 h 98"/>
                    <a:gd name="T4" fmla="*/ 51 w 53"/>
                    <a:gd name="T5" fmla="*/ 74 h 98"/>
                    <a:gd name="T6" fmla="*/ 52 w 53"/>
                    <a:gd name="T7" fmla="*/ 61 h 98"/>
                    <a:gd name="T8" fmla="*/ 51 w 53"/>
                    <a:gd name="T9" fmla="*/ 50 h 98"/>
                    <a:gd name="T10" fmla="*/ 50 w 53"/>
                    <a:gd name="T11" fmla="*/ 37 h 98"/>
                    <a:gd name="T12" fmla="*/ 48 w 53"/>
                    <a:gd name="T13" fmla="*/ 29 h 98"/>
                    <a:gd name="T14" fmla="*/ 44 w 53"/>
                    <a:gd name="T15" fmla="*/ 21 h 98"/>
                    <a:gd name="T16" fmla="*/ 38 w 53"/>
                    <a:gd name="T17" fmla="*/ 13 h 98"/>
                    <a:gd name="T18" fmla="*/ 30 w 53"/>
                    <a:gd name="T19" fmla="*/ 8 h 98"/>
                    <a:gd name="T20" fmla="*/ 21 w 53"/>
                    <a:gd name="T21" fmla="*/ 3 h 98"/>
                    <a:gd name="T22" fmla="*/ 11 w 53"/>
                    <a:gd name="T23" fmla="*/ 1 h 98"/>
                    <a:gd name="T24" fmla="*/ 0 w 53"/>
                    <a:gd name="T25" fmla="*/ 0 h 98"/>
                    <a:gd name="T26" fmla="*/ 8 w 53"/>
                    <a:gd name="T27" fmla="*/ 3 h 98"/>
                    <a:gd name="T28" fmla="*/ 14 w 53"/>
                    <a:gd name="T29" fmla="*/ 7 h 98"/>
                    <a:gd name="T30" fmla="*/ 19 w 53"/>
                    <a:gd name="T31" fmla="*/ 10 h 98"/>
                    <a:gd name="T32" fmla="*/ 23 w 53"/>
                    <a:gd name="T33" fmla="*/ 15 h 98"/>
                    <a:gd name="T34" fmla="*/ 26 w 53"/>
                    <a:gd name="T35" fmla="*/ 18 h 98"/>
                    <a:gd name="T36" fmla="*/ 31 w 53"/>
                    <a:gd name="T37" fmla="*/ 24 h 98"/>
                    <a:gd name="T38" fmla="*/ 34 w 53"/>
                    <a:gd name="T39" fmla="*/ 30 h 98"/>
                    <a:gd name="T40" fmla="*/ 38 w 53"/>
                    <a:gd name="T41" fmla="*/ 38 h 98"/>
                    <a:gd name="T42" fmla="*/ 41 w 53"/>
                    <a:gd name="T43" fmla="*/ 46 h 98"/>
                    <a:gd name="T44" fmla="*/ 43 w 53"/>
                    <a:gd name="T45" fmla="*/ 54 h 98"/>
                    <a:gd name="T46" fmla="*/ 45 w 53"/>
                    <a:gd name="T47" fmla="*/ 64 h 98"/>
                    <a:gd name="T48" fmla="*/ 47 w 53"/>
                    <a:gd name="T49" fmla="*/ 74 h 98"/>
                    <a:gd name="T50" fmla="*/ 45 w 53"/>
                    <a:gd name="T51" fmla="*/ 96 h 98"/>
                    <a:gd name="T52" fmla="*/ 45 w 53"/>
                    <a:gd name="T53" fmla="*/ 97 h 9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3"/>
                    <a:gd name="T82" fmla="*/ 0 h 98"/>
                    <a:gd name="T83" fmla="*/ 53 w 53"/>
                    <a:gd name="T84" fmla="*/ 98 h 9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3" h="98">
                      <a:moveTo>
                        <a:pt x="45" y="97"/>
                      </a:moveTo>
                      <a:lnTo>
                        <a:pt x="48" y="84"/>
                      </a:lnTo>
                      <a:lnTo>
                        <a:pt x="51" y="74"/>
                      </a:lnTo>
                      <a:lnTo>
                        <a:pt x="52" y="61"/>
                      </a:lnTo>
                      <a:lnTo>
                        <a:pt x="51" y="50"/>
                      </a:lnTo>
                      <a:lnTo>
                        <a:pt x="50" y="37"/>
                      </a:lnTo>
                      <a:lnTo>
                        <a:pt x="48" y="29"/>
                      </a:lnTo>
                      <a:lnTo>
                        <a:pt x="44" y="21"/>
                      </a:lnTo>
                      <a:lnTo>
                        <a:pt x="38" y="13"/>
                      </a:lnTo>
                      <a:lnTo>
                        <a:pt x="30" y="8"/>
                      </a:lnTo>
                      <a:lnTo>
                        <a:pt x="21" y="3"/>
                      </a:lnTo>
                      <a:lnTo>
                        <a:pt x="11" y="1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14" y="7"/>
                      </a:lnTo>
                      <a:lnTo>
                        <a:pt x="19" y="10"/>
                      </a:lnTo>
                      <a:lnTo>
                        <a:pt x="23" y="15"/>
                      </a:lnTo>
                      <a:lnTo>
                        <a:pt x="26" y="18"/>
                      </a:lnTo>
                      <a:lnTo>
                        <a:pt x="31" y="24"/>
                      </a:lnTo>
                      <a:lnTo>
                        <a:pt x="34" y="30"/>
                      </a:lnTo>
                      <a:lnTo>
                        <a:pt x="38" y="38"/>
                      </a:lnTo>
                      <a:lnTo>
                        <a:pt x="41" y="46"/>
                      </a:lnTo>
                      <a:lnTo>
                        <a:pt x="43" y="54"/>
                      </a:lnTo>
                      <a:lnTo>
                        <a:pt x="45" y="64"/>
                      </a:lnTo>
                      <a:lnTo>
                        <a:pt x="47" y="74"/>
                      </a:lnTo>
                      <a:lnTo>
                        <a:pt x="45" y="96"/>
                      </a:lnTo>
                      <a:lnTo>
                        <a:pt x="45" y="97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500" name="Freeform 34">
                  <a:extLst>
                    <a:ext uri="{FF2B5EF4-FFF2-40B4-BE49-F238E27FC236}">
                      <a16:creationId xmlns:a16="http://schemas.microsoft.com/office/drawing/2014/main" id="{1B59CE95-EF07-CF49-97CE-86F85E0FB1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0" y="2231"/>
                  <a:ext cx="38" cy="110"/>
                </a:xfrm>
                <a:custGeom>
                  <a:avLst/>
                  <a:gdLst>
                    <a:gd name="T0" fmla="*/ 8 w 38"/>
                    <a:gd name="T1" fmla="*/ 1 h 110"/>
                    <a:gd name="T2" fmla="*/ 4 w 38"/>
                    <a:gd name="T3" fmla="*/ 6 h 110"/>
                    <a:gd name="T4" fmla="*/ 3 w 38"/>
                    <a:gd name="T5" fmla="*/ 13 h 110"/>
                    <a:gd name="T6" fmla="*/ 3 w 38"/>
                    <a:gd name="T7" fmla="*/ 21 h 110"/>
                    <a:gd name="T8" fmla="*/ 6 w 38"/>
                    <a:gd name="T9" fmla="*/ 29 h 110"/>
                    <a:gd name="T10" fmla="*/ 9 w 38"/>
                    <a:gd name="T11" fmla="*/ 35 h 110"/>
                    <a:gd name="T12" fmla="*/ 17 w 38"/>
                    <a:gd name="T13" fmla="*/ 42 h 110"/>
                    <a:gd name="T14" fmla="*/ 22 w 38"/>
                    <a:gd name="T15" fmla="*/ 48 h 110"/>
                    <a:gd name="T16" fmla="*/ 24 w 38"/>
                    <a:gd name="T17" fmla="*/ 55 h 110"/>
                    <a:gd name="T18" fmla="*/ 22 w 38"/>
                    <a:gd name="T19" fmla="*/ 61 h 110"/>
                    <a:gd name="T20" fmla="*/ 18 w 38"/>
                    <a:gd name="T21" fmla="*/ 67 h 110"/>
                    <a:gd name="T22" fmla="*/ 12 w 38"/>
                    <a:gd name="T23" fmla="*/ 71 h 110"/>
                    <a:gd name="T24" fmla="*/ 6 w 38"/>
                    <a:gd name="T25" fmla="*/ 76 h 110"/>
                    <a:gd name="T26" fmla="*/ 2 w 38"/>
                    <a:gd name="T27" fmla="*/ 82 h 110"/>
                    <a:gd name="T28" fmla="*/ 0 w 38"/>
                    <a:gd name="T29" fmla="*/ 92 h 110"/>
                    <a:gd name="T30" fmla="*/ 2 w 38"/>
                    <a:gd name="T31" fmla="*/ 99 h 110"/>
                    <a:gd name="T32" fmla="*/ 5 w 38"/>
                    <a:gd name="T33" fmla="*/ 106 h 110"/>
                    <a:gd name="T34" fmla="*/ 11 w 38"/>
                    <a:gd name="T35" fmla="*/ 108 h 110"/>
                    <a:gd name="T36" fmla="*/ 19 w 38"/>
                    <a:gd name="T37" fmla="*/ 109 h 110"/>
                    <a:gd name="T38" fmla="*/ 25 w 38"/>
                    <a:gd name="T39" fmla="*/ 106 h 110"/>
                    <a:gd name="T40" fmla="*/ 32 w 38"/>
                    <a:gd name="T41" fmla="*/ 102 h 110"/>
                    <a:gd name="T42" fmla="*/ 37 w 38"/>
                    <a:gd name="T43" fmla="*/ 98 h 110"/>
                    <a:gd name="T44" fmla="*/ 34 w 38"/>
                    <a:gd name="T45" fmla="*/ 98 h 110"/>
                    <a:gd name="T46" fmla="*/ 29 w 38"/>
                    <a:gd name="T47" fmla="*/ 98 h 110"/>
                    <a:gd name="T48" fmla="*/ 25 w 38"/>
                    <a:gd name="T49" fmla="*/ 97 h 110"/>
                    <a:gd name="T50" fmla="*/ 22 w 38"/>
                    <a:gd name="T51" fmla="*/ 95 h 110"/>
                    <a:gd name="T52" fmla="*/ 19 w 38"/>
                    <a:gd name="T53" fmla="*/ 93 h 110"/>
                    <a:gd name="T54" fmla="*/ 16 w 38"/>
                    <a:gd name="T55" fmla="*/ 90 h 110"/>
                    <a:gd name="T56" fmla="*/ 15 w 38"/>
                    <a:gd name="T57" fmla="*/ 86 h 110"/>
                    <a:gd name="T58" fmla="*/ 14 w 38"/>
                    <a:gd name="T59" fmla="*/ 82 h 110"/>
                    <a:gd name="T60" fmla="*/ 15 w 38"/>
                    <a:gd name="T61" fmla="*/ 78 h 110"/>
                    <a:gd name="T62" fmla="*/ 16 w 38"/>
                    <a:gd name="T63" fmla="*/ 74 h 110"/>
                    <a:gd name="T64" fmla="*/ 17 w 38"/>
                    <a:gd name="T65" fmla="*/ 72 h 110"/>
                    <a:gd name="T66" fmla="*/ 19 w 38"/>
                    <a:gd name="T67" fmla="*/ 69 h 110"/>
                    <a:gd name="T68" fmla="*/ 22 w 38"/>
                    <a:gd name="T69" fmla="*/ 67 h 110"/>
                    <a:gd name="T70" fmla="*/ 26 w 38"/>
                    <a:gd name="T71" fmla="*/ 63 h 110"/>
                    <a:gd name="T72" fmla="*/ 29 w 38"/>
                    <a:gd name="T73" fmla="*/ 61 h 110"/>
                    <a:gd name="T74" fmla="*/ 31 w 38"/>
                    <a:gd name="T75" fmla="*/ 57 h 110"/>
                    <a:gd name="T76" fmla="*/ 32 w 38"/>
                    <a:gd name="T77" fmla="*/ 53 h 110"/>
                    <a:gd name="T78" fmla="*/ 32 w 38"/>
                    <a:gd name="T79" fmla="*/ 48 h 110"/>
                    <a:gd name="T80" fmla="*/ 32 w 38"/>
                    <a:gd name="T81" fmla="*/ 43 h 110"/>
                    <a:gd name="T82" fmla="*/ 32 w 38"/>
                    <a:gd name="T83" fmla="*/ 39 h 110"/>
                    <a:gd name="T84" fmla="*/ 30 w 38"/>
                    <a:gd name="T85" fmla="*/ 35 h 110"/>
                    <a:gd name="T86" fmla="*/ 28 w 38"/>
                    <a:gd name="T87" fmla="*/ 32 h 110"/>
                    <a:gd name="T88" fmla="*/ 25 w 38"/>
                    <a:gd name="T89" fmla="*/ 29 h 110"/>
                    <a:gd name="T90" fmla="*/ 22 w 38"/>
                    <a:gd name="T91" fmla="*/ 28 h 110"/>
                    <a:gd name="T92" fmla="*/ 16 w 38"/>
                    <a:gd name="T93" fmla="*/ 26 h 110"/>
                    <a:gd name="T94" fmla="*/ 13 w 38"/>
                    <a:gd name="T95" fmla="*/ 24 h 110"/>
                    <a:gd name="T96" fmla="*/ 9 w 38"/>
                    <a:gd name="T97" fmla="*/ 22 h 110"/>
                    <a:gd name="T98" fmla="*/ 7 w 38"/>
                    <a:gd name="T99" fmla="*/ 17 h 110"/>
                    <a:gd name="T100" fmla="*/ 6 w 38"/>
                    <a:gd name="T101" fmla="*/ 14 h 110"/>
                    <a:gd name="T102" fmla="*/ 6 w 38"/>
                    <a:gd name="T103" fmla="*/ 9 h 110"/>
                    <a:gd name="T104" fmla="*/ 8 w 38"/>
                    <a:gd name="T105" fmla="*/ 0 h 110"/>
                    <a:gd name="T106" fmla="*/ 8 w 38"/>
                    <a:gd name="T107" fmla="*/ 1 h 11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8"/>
                    <a:gd name="T163" fmla="*/ 0 h 110"/>
                    <a:gd name="T164" fmla="*/ 38 w 38"/>
                    <a:gd name="T165" fmla="*/ 110 h 11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8" h="110">
                      <a:moveTo>
                        <a:pt x="8" y="1"/>
                      </a:moveTo>
                      <a:lnTo>
                        <a:pt x="4" y="6"/>
                      </a:lnTo>
                      <a:lnTo>
                        <a:pt x="3" y="13"/>
                      </a:lnTo>
                      <a:lnTo>
                        <a:pt x="3" y="21"/>
                      </a:lnTo>
                      <a:lnTo>
                        <a:pt x="6" y="29"/>
                      </a:lnTo>
                      <a:lnTo>
                        <a:pt x="9" y="35"/>
                      </a:lnTo>
                      <a:lnTo>
                        <a:pt x="17" y="42"/>
                      </a:lnTo>
                      <a:lnTo>
                        <a:pt x="22" y="48"/>
                      </a:lnTo>
                      <a:lnTo>
                        <a:pt x="24" y="55"/>
                      </a:lnTo>
                      <a:lnTo>
                        <a:pt x="22" y="61"/>
                      </a:lnTo>
                      <a:lnTo>
                        <a:pt x="18" y="67"/>
                      </a:lnTo>
                      <a:lnTo>
                        <a:pt x="12" y="71"/>
                      </a:lnTo>
                      <a:lnTo>
                        <a:pt x="6" y="76"/>
                      </a:lnTo>
                      <a:lnTo>
                        <a:pt x="2" y="82"/>
                      </a:lnTo>
                      <a:lnTo>
                        <a:pt x="0" y="92"/>
                      </a:lnTo>
                      <a:lnTo>
                        <a:pt x="2" y="99"/>
                      </a:lnTo>
                      <a:lnTo>
                        <a:pt x="5" y="106"/>
                      </a:lnTo>
                      <a:lnTo>
                        <a:pt x="11" y="108"/>
                      </a:lnTo>
                      <a:lnTo>
                        <a:pt x="19" y="109"/>
                      </a:lnTo>
                      <a:lnTo>
                        <a:pt x="25" y="106"/>
                      </a:lnTo>
                      <a:lnTo>
                        <a:pt x="32" y="102"/>
                      </a:lnTo>
                      <a:lnTo>
                        <a:pt x="37" y="98"/>
                      </a:lnTo>
                      <a:lnTo>
                        <a:pt x="34" y="98"/>
                      </a:lnTo>
                      <a:lnTo>
                        <a:pt x="29" y="98"/>
                      </a:lnTo>
                      <a:lnTo>
                        <a:pt x="25" y="97"/>
                      </a:lnTo>
                      <a:lnTo>
                        <a:pt x="22" y="95"/>
                      </a:lnTo>
                      <a:lnTo>
                        <a:pt x="19" y="93"/>
                      </a:lnTo>
                      <a:lnTo>
                        <a:pt x="16" y="90"/>
                      </a:lnTo>
                      <a:lnTo>
                        <a:pt x="15" y="86"/>
                      </a:lnTo>
                      <a:lnTo>
                        <a:pt x="14" y="82"/>
                      </a:lnTo>
                      <a:lnTo>
                        <a:pt x="15" y="78"/>
                      </a:lnTo>
                      <a:lnTo>
                        <a:pt x="16" y="74"/>
                      </a:lnTo>
                      <a:lnTo>
                        <a:pt x="17" y="72"/>
                      </a:lnTo>
                      <a:lnTo>
                        <a:pt x="19" y="69"/>
                      </a:lnTo>
                      <a:lnTo>
                        <a:pt x="22" y="67"/>
                      </a:lnTo>
                      <a:lnTo>
                        <a:pt x="26" y="63"/>
                      </a:lnTo>
                      <a:lnTo>
                        <a:pt x="29" y="61"/>
                      </a:lnTo>
                      <a:lnTo>
                        <a:pt x="31" y="57"/>
                      </a:lnTo>
                      <a:lnTo>
                        <a:pt x="32" y="53"/>
                      </a:lnTo>
                      <a:lnTo>
                        <a:pt x="32" y="48"/>
                      </a:lnTo>
                      <a:lnTo>
                        <a:pt x="32" y="43"/>
                      </a:lnTo>
                      <a:lnTo>
                        <a:pt x="32" y="39"/>
                      </a:lnTo>
                      <a:lnTo>
                        <a:pt x="30" y="35"/>
                      </a:lnTo>
                      <a:lnTo>
                        <a:pt x="28" y="32"/>
                      </a:lnTo>
                      <a:lnTo>
                        <a:pt x="25" y="29"/>
                      </a:lnTo>
                      <a:lnTo>
                        <a:pt x="22" y="28"/>
                      </a:lnTo>
                      <a:lnTo>
                        <a:pt x="16" y="26"/>
                      </a:lnTo>
                      <a:lnTo>
                        <a:pt x="13" y="24"/>
                      </a:lnTo>
                      <a:lnTo>
                        <a:pt x="9" y="22"/>
                      </a:lnTo>
                      <a:lnTo>
                        <a:pt x="7" y="17"/>
                      </a:lnTo>
                      <a:lnTo>
                        <a:pt x="6" y="14"/>
                      </a:lnTo>
                      <a:lnTo>
                        <a:pt x="6" y="9"/>
                      </a:lnTo>
                      <a:lnTo>
                        <a:pt x="8" y="0"/>
                      </a:lnTo>
                      <a:lnTo>
                        <a:pt x="8" y="1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501" name="Freeform 35">
                  <a:extLst>
                    <a:ext uri="{FF2B5EF4-FFF2-40B4-BE49-F238E27FC236}">
                      <a16:creationId xmlns:a16="http://schemas.microsoft.com/office/drawing/2014/main" id="{2129390E-0BC4-CF45-B05C-005DC814D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2193"/>
                  <a:ext cx="47" cy="50"/>
                </a:xfrm>
                <a:custGeom>
                  <a:avLst/>
                  <a:gdLst>
                    <a:gd name="T0" fmla="*/ 0 w 47"/>
                    <a:gd name="T1" fmla="*/ 0 h 50"/>
                    <a:gd name="T2" fmla="*/ 3 w 47"/>
                    <a:gd name="T3" fmla="*/ 8 h 50"/>
                    <a:gd name="T4" fmla="*/ 6 w 47"/>
                    <a:gd name="T5" fmla="*/ 12 h 50"/>
                    <a:gd name="T6" fmla="*/ 10 w 47"/>
                    <a:gd name="T7" fmla="*/ 18 h 50"/>
                    <a:gd name="T8" fmla="*/ 12 w 47"/>
                    <a:gd name="T9" fmla="*/ 23 h 50"/>
                    <a:gd name="T10" fmla="*/ 14 w 47"/>
                    <a:gd name="T11" fmla="*/ 28 h 50"/>
                    <a:gd name="T12" fmla="*/ 16 w 47"/>
                    <a:gd name="T13" fmla="*/ 32 h 50"/>
                    <a:gd name="T14" fmla="*/ 20 w 47"/>
                    <a:gd name="T15" fmla="*/ 37 h 50"/>
                    <a:gd name="T16" fmla="*/ 23 w 47"/>
                    <a:gd name="T17" fmla="*/ 40 h 50"/>
                    <a:gd name="T18" fmla="*/ 25 w 47"/>
                    <a:gd name="T19" fmla="*/ 44 h 50"/>
                    <a:gd name="T20" fmla="*/ 27 w 47"/>
                    <a:gd name="T21" fmla="*/ 49 h 50"/>
                    <a:gd name="T22" fmla="*/ 29 w 47"/>
                    <a:gd name="T23" fmla="*/ 45 h 50"/>
                    <a:gd name="T24" fmla="*/ 30 w 47"/>
                    <a:gd name="T25" fmla="*/ 43 h 50"/>
                    <a:gd name="T26" fmla="*/ 32 w 47"/>
                    <a:gd name="T27" fmla="*/ 39 h 50"/>
                    <a:gd name="T28" fmla="*/ 35 w 47"/>
                    <a:gd name="T29" fmla="*/ 36 h 50"/>
                    <a:gd name="T30" fmla="*/ 36 w 47"/>
                    <a:gd name="T31" fmla="*/ 33 h 50"/>
                    <a:gd name="T32" fmla="*/ 39 w 47"/>
                    <a:gd name="T33" fmla="*/ 31 h 50"/>
                    <a:gd name="T34" fmla="*/ 42 w 47"/>
                    <a:gd name="T35" fmla="*/ 30 h 50"/>
                    <a:gd name="T36" fmla="*/ 46 w 47"/>
                    <a:gd name="T37" fmla="*/ 29 h 50"/>
                    <a:gd name="T38" fmla="*/ 40 w 47"/>
                    <a:gd name="T39" fmla="*/ 26 h 50"/>
                    <a:gd name="T40" fmla="*/ 30 w 47"/>
                    <a:gd name="T41" fmla="*/ 22 h 50"/>
                    <a:gd name="T42" fmla="*/ 20 w 47"/>
                    <a:gd name="T43" fmla="*/ 17 h 50"/>
                    <a:gd name="T44" fmla="*/ 11 w 47"/>
                    <a:gd name="T45" fmla="*/ 11 h 50"/>
                    <a:gd name="T46" fmla="*/ 4 w 47"/>
                    <a:gd name="T47" fmla="*/ 6 h 50"/>
                    <a:gd name="T48" fmla="*/ 0 w 47"/>
                    <a:gd name="T49" fmla="*/ 0 h 5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"/>
                    <a:gd name="T76" fmla="*/ 0 h 50"/>
                    <a:gd name="T77" fmla="*/ 47 w 47"/>
                    <a:gd name="T78" fmla="*/ 50 h 5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" h="50">
                      <a:moveTo>
                        <a:pt x="0" y="0"/>
                      </a:moveTo>
                      <a:lnTo>
                        <a:pt x="3" y="8"/>
                      </a:lnTo>
                      <a:lnTo>
                        <a:pt x="6" y="12"/>
                      </a:lnTo>
                      <a:lnTo>
                        <a:pt x="10" y="18"/>
                      </a:lnTo>
                      <a:lnTo>
                        <a:pt x="12" y="23"/>
                      </a:lnTo>
                      <a:lnTo>
                        <a:pt x="14" y="28"/>
                      </a:lnTo>
                      <a:lnTo>
                        <a:pt x="16" y="32"/>
                      </a:lnTo>
                      <a:lnTo>
                        <a:pt x="20" y="37"/>
                      </a:lnTo>
                      <a:lnTo>
                        <a:pt x="23" y="40"/>
                      </a:lnTo>
                      <a:lnTo>
                        <a:pt x="25" y="44"/>
                      </a:lnTo>
                      <a:lnTo>
                        <a:pt x="27" y="49"/>
                      </a:lnTo>
                      <a:lnTo>
                        <a:pt x="29" y="45"/>
                      </a:lnTo>
                      <a:lnTo>
                        <a:pt x="30" y="43"/>
                      </a:lnTo>
                      <a:lnTo>
                        <a:pt x="32" y="39"/>
                      </a:lnTo>
                      <a:lnTo>
                        <a:pt x="35" y="36"/>
                      </a:lnTo>
                      <a:lnTo>
                        <a:pt x="36" y="33"/>
                      </a:lnTo>
                      <a:lnTo>
                        <a:pt x="39" y="31"/>
                      </a:lnTo>
                      <a:lnTo>
                        <a:pt x="42" y="30"/>
                      </a:lnTo>
                      <a:lnTo>
                        <a:pt x="46" y="29"/>
                      </a:lnTo>
                      <a:lnTo>
                        <a:pt x="40" y="26"/>
                      </a:lnTo>
                      <a:lnTo>
                        <a:pt x="30" y="22"/>
                      </a:lnTo>
                      <a:lnTo>
                        <a:pt x="20" y="17"/>
                      </a:lnTo>
                      <a:lnTo>
                        <a:pt x="11" y="11"/>
                      </a:lnTo>
                      <a:lnTo>
                        <a:pt x="4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17497" name="Freeform 36">
                <a:extLst>
                  <a:ext uri="{FF2B5EF4-FFF2-40B4-BE49-F238E27FC236}">
                    <a16:creationId xmlns:a16="http://schemas.microsoft.com/office/drawing/2014/main" id="{C6902D38-6C90-B14B-BD74-7B973D608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30"/>
                <a:ext cx="200" cy="219"/>
              </a:xfrm>
              <a:custGeom>
                <a:avLst/>
                <a:gdLst>
                  <a:gd name="T0" fmla="*/ 65 w 200"/>
                  <a:gd name="T1" fmla="*/ 109 h 219"/>
                  <a:gd name="T2" fmla="*/ 40 w 200"/>
                  <a:gd name="T3" fmla="*/ 95 h 219"/>
                  <a:gd name="T4" fmla="*/ 20 w 200"/>
                  <a:gd name="T5" fmla="*/ 94 h 219"/>
                  <a:gd name="T6" fmla="*/ 5 w 200"/>
                  <a:gd name="T7" fmla="*/ 108 h 219"/>
                  <a:gd name="T8" fmla="*/ 8 w 200"/>
                  <a:gd name="T9" fmla="*/ 133 h 219"/>
                  <a:gd name="T10" fmla="*/ 26 w 200"/>
                  <a:gd name="T11" fmla="*/ 153 h 219"/>
                  <a:gd name="T12" fmla="*/ 22 w 200"/>
                  <a:gd name="T13" fmla="*/ 173 h 219"/>
                  <a:gd name="T14" fmla="*/ 3 w 200"/>
                  <a:gd name="T15" fmla="*/ 190 h 219"/>
                  <a:gd name="T16" fmla="*/ 6 w 200"/>
                  <a:gd name="T17" fmla="*/ 214 h 219"/>
                  <a:gd name="T18" fmla="*/ 30 w 200"/>
                  <a:gd name="T19" fmla="*/ 216 h 219"/>
                  <a:gd name="T20" fmla="*/ 53 w 200"/>
                  <a:gd name="T21" fmla="*/ 200 h 219"/>
                  <a:gd name="T22" fmla="*/ 76 w 200"/>
                  <a:gd name="T23" fmla="*/ 187 h 219"/>
                  <a:gd name="T24" fmla="*/ 105 w 200"/>
                  <a:gd name="T25" fmla="*/ 183 h 219"/>
                  <a:gd name="T26" fmla="*/ 126 w 200"/>
                  <a:gd name="T27" fmla="*/ 170 h 219"/>
                  <a:gd name="T28" fmla="*/ 136 w 200"/>
                  <a:gd name="T29" fmla="*/ 143 h 219"/>
                  <a:gd name="T30" fmla="*/ 129 w 200"/>
                  <a:gd name="T31" fmla="*/ 112 h 219"/>
                  <a:gd name="T32" fmla="*/ 114 w 200"/>
                  <a:gd name="T33" fmla="*/ 97 h 219"/>
                  <a:gd name="T34" fmla="*/ 80 w 200"/>
                  <a:gd name="T35" fmla="*/ 83 h 219"/>
                  <a:gd name="T36" fmla="*/ 58 w 200"/>
                  <a:gd name="T37" fmla="*/ 64 h 219"/>
                  <a:gd name="T38" fmla="*/ 55 w 200"/>
                  <a:gd name="T39" fmla="*/ 52 h 219"/>
                  <a:gd name="T40" fmla="*/ 67 w 200"/>
                  <a:gd name="T41" fmla="*/ 68 h 219"/>
                  <a:gd name="T42" fmla="*/ 88 w 200"/>
                  <a:gd name="T43" fmla="*/ 73 h 219"/>
                  <a:gd name="T44" fmla="*/ 115 w 200"/>
                  <a:gd name="T45" fmla="*/ 72 h 219"/>
                  <a:gd name="T46" fmla="*/ 141 w 200"/>
                  <a:gd name="T47" fmla="*/ 78 h 219"/>
                  <a:gd name="T48" fmla="*/ 163 w 200"/>
                  <a:gd name="T49" fmla="*/ 92 h 219"/>
                  <a:gd name="T50" fmla="*/ 172 w 200"/>
                  <a:gd name="T51" fmla="*/ 112 h 219"/>
                  <a:gd name="T52" fmla="*/ 164 w 200"/>
                  <a:gd name="T53" fmla="*/ 147 h 219"/>
                  <a:gd name="T54" fmla="*/ 146 w 200"/>
                  <a:gd name="T55" fmla="*/ 170 h 219"/>
                  <a:gd name="T56" fmla="*/ 118 w 200"/>
                  <a:gd name="T57" fmla="*/ 189 h 219"/>
                  <a:gd name="T58" fmla="*/ 86 w 200"/>
                  <a:gd name="T59" fmla="*/ 199 h 219"/>
                  <a:gd name="T60" fmla="*/ 74 w 200"/>
                  <a:gd name="T61" fmla="*/ 206 h 219"/>
                  <a:gd name="T62" fmla="*/ 82 w 200"/>
                  <a:gd name="T63" fmla="*/ 212 h 219"/>
                  <a:gd name="T64" fmla="*/ 110 w 200"/>
                  <a:gd name="T65" fmla="*/ 205 h 219"/>
                  <a:gd name="T66" fmla="*/ 137 w 200"/>
                  <a:gd name="T67" fmla="*/ 189 h 219"/>
                  <a:gd name="T68" fmla="*/ 159 w 200"/>
                  <a:gd name="T69" fmla="*/ 166 h 219"/>
                  <a:gd name="T70" fmla="*/ 181 w 200"/>
                  <a:gd name="T71" fmla="*/ 140 h 219"/>
                  <a:gd name="T72" fmla="*/ 195 w 200"/>
                  <a:gd name="T73" fmla="*/ 110 h 219"/>
                  <a:gd name="T74" fmla="*/ 198 w 200"/>
                  <a:gd name="T75" fmla="*/ 74 h 219"/>
                  <a:gd name="T76" fmla="*/ 190 w 200"/>
                  <a:gd name="T77" fmla="*/ 43 h 219"/>
                  <a:gd name="T78" fmla="*/ 164 w 200"/>
                  <a:gd name="T79" fmla="*/ 24 h 219"/>
                  <a:gd name="T80" fmla="*/ 125 w 200"/>
                  <a:gd name="T81" fmla="*/ 17 h 219"/>
                  <a:gd name="T82" fmla="*/ 84 w 200"/>
                  <a:gd name="T83" fmla="*/ 3 h 219"/>
                  <a:gd name="T84" fmla="*/ 51 w 200"/>
                  <a:gd name="T85" fmla="*/ 6 h 219"/>
                  <a:gd name="T86" fmla="*/ 48 w 200"/>
                  <a:gd name="T87" fmla="*/ 30 h 2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0"/>
                  <a:gd name="T133" fmla="*/ 0 h 219"/>
                  <a:gd name="T134" fmla="*/ 200 w 200"/>
                  <a:gd name="T135" fmla="*/ 219 h 2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0" h="219">
                    <a:moveTo>
                      <a:pt x="81" y="125"/>
                    </a:moveTo>
                    <a:lnTo>
                      <a:pt x="74" y="117"/>
                    </a:lnTo>
                    <a:lnTo>
                      <a:pt x="65" y="109"/>
                    </a:lnTo>
                    <a:lnTo>
                      <a:pt x="56" y="103"/>
                    </a:lnTo>
                    <a:lnTo>
                      <a:pt x="47" y="98"/>
                    </a:lnTo>
                    <a:lnTo>
                      <a:pt x="40" y="95"/>
                    </a:lnTo>
                    <a:lnTo>
                      <a:pt x="34" y="93"/>
                    </a:lnTo>
                    <a:lnTo>
                      <a:pt x="27" y="92"/>
                    </a:lnTo>
                    <a:lnTo>
                      <a:pt x="20" y="94"/>
                    </a:lnTo>
                    <a:lnTo>
                      <a:pt x="15" y="96"/>
                    </a:lnTo>
                    <a:lnTo>
                      <a:pt x="9" y="102"/>
                    </a:lnTo>
                    <a:lnTo>
                      <a:pt x="5" y="108"/>
                    </a:lnTo>
                    <a:lnTo>
                      <a:pt x="3" y="115"/>
                    </a:lnTo>
                    <a:lnTo>
                      <a:pt x="5" y="123"/>
                    </a:lnTo>
                    <a:lnTo>
                      <a:pt x="8" y="133"/>
                    </a:lnTo>
                    <a:lnTo>
                      <a:pt x="12" y="139"/>
                    </a:lnTo>
                    <a:lnTo>
                      <a:pt x="20" y="146"/>
                    </a:lnTo>
                    <a:lnTo>
                      <a:pt x="26" y="153"/>
                    </a:lnTo>
                    <a:lnTo>
                      <a:pt x="29" y="160"/>
                    </a:lnTo>
                    <a:lnTo>
                      <a:pt x="27" y="167"/>
                    </a:lnTo>
                    <a:lnTo>
                      <a:pt x="22" y="173"/>
                    </a:lnTo>
                    <a:lnTo>
                      <a:pt x="15" y="177"/>
                    </a:lnTo>
                    <a:lnTo>
                      <a:pt x="8" y="183"/>
                    </a:lnTo>
                    <a:lnTo>
                      <a:pt x="3" y="190"/>
                    </a:lnTo>
                    <a:lnTo>
                      <a:pt x="0" y="199"/>
                    </a:lnTo>
                    <a:lnTo>
                      <a:pt x="3" y="209"/>
                    </a:lnTo>
                    <a:lnTo>
                      <a:pt x="6" y="214"/>
                    </a:lnTo>
                    <a:lnTo>
                      <a:pt x="14" y="218"/>
                    </a:lnTo>
                    <a:lnTo>
                      <a:pt x="23" y="218"/>
                    </a:lnTo>
                    <a:lnTo>
                      <a:pt x="30" y="216"/>
                    </a:lnTo>
                    <a:lnTo>
                      <a:pt x="39" y="212"/>
                    </a:lnTo>
                    <a:lnTo>
                      <a:pt x="45" y="207"/>
                    </a:lnTo>
                    <a:lnTo>
                      <a:pt x="53" y="200"/>
                    </a:lnTo>
                    <a:lnTo>
                      <a:pt x="60" y="194"/>
                    </a:lnTo>
                    <a:lnTo>
                      <a:pt x="68" y="190"/>
                    </a:lnTo>
                    <a:lnTo>
                      <a:pt x="76" y="187"/>
                    </a:lnTo>
                    <a:lnTo>
                      <a:pt x="86" y="186"/>
                    </a:lnTo>
                    <a:lnTo>
                      <a:pt x="95" y="184"/>
                    </a:lnTo>
                    <a:lnTo>
                      <a:pt x="105" y="183"/>
                    </a:lnTo>
                    <a:lnTo>
                      <a:pt x="112" y="180"/>
                    </a:lnTo>
                    <a:lnTo>
                      <a:pt x="120" y="176"/>
                    </a:lnTo>
                    <a:lnTo>
                      <a:pt x="126" y="170"/>
                    </a:lnTo>
                    <a:lnTo>
                      <a:pt x="131" y="162"/>
                    </a:lnTo>
                    <a:lnTo>
                      <a:pt x="134" y="155"/>
                    </a:lnTo>
                    <a:lnTo>
                      <a:pt x="136" y="143"/>
                    </a:lnTo>
                    <a:lnTo>
                      <a:pt x="135" y="131"/>
                    </a:lnTo>
                    <a:lnTo>
                      <a:pt x="133" y="121"/>
                    </a:lnTo>
                    <a:lnTo>
                      <a:pt x="129" y="112"/>
                    </a:lnTo>
                    <a:lnTo>
                      <a:pt x="124" y="106"/>
                    </a:lnTo>
                    <a:lnTo>
                      <a:pt x="120" y="102"/>
                    </a:lnTo>
                    <a:lnTo>
                      <a:pt x="114" y="97"/>
                    </a:lnTo>
                    <a:lnTo>
                      <a:pt x="104" y="93"/>
                    </a:lnTo>
                    <a:lnTo>
                      <a:pt x="90" y="88"/>
                    </a:lnTo>
                    <a:lnTo>
                      <a:pt x="80" y="83"/>
                    </a:lnTo>
                    <a:lnTo>
                      <a:pt x="70" y="76"/>
                    </a:lnTo>
                    <a:lnTo>
                      <a:pt x="62" y="70"/>
                    </a:lnTo>
                    <a:lnTo>
                      <a:pt x="58" y="64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5" y="52"/>
                    </a:lnTo>
                    <a:lnTo>
                      <a:pt x="59" y="59"/>
                    </a:lnTo>
                    <a:lnTo>
                      <a:pt x="62" y="64"/>
                    </a:lnTo>
                    <a:lnTo>
                      <a:pt x="67" y="68"/>
                    </a:lnTo>
                    <a:lnTo>
                      <a:pt x="73" y="71"/>
                    </a:lnTo>
                    <a:lnTo>
                      <a:pt x="80" y="72"/>
                    </a:lnTo>
                    <a:lnTo>
                      <a:pt x="88" y="73"/>
                    </a:lnTo>
                    <a:lnTo>
                      <a:pt x="96" y="72"/>
                    </a:lnTo>
                    <a:lnTo>
                      <a:pt x="106" y="72"/>
                    </a:lnTo>
                    <a:lnTo>
                      <a:pt x="115" y="72"/>
                    </a:lnTo>
                    <a:lnTo>
                      <a:pt x="123" y="73"/>
                    </a:lnTo>
                    <a:lnTo>
                      <a:pt x="131" y="74"/>
                    </a:lnTo>
                    <a:lnTo>
                      <a:pt x="141" y="78"/>
                    </a:lnTo>
                    <a:lnTo>
                      <a:pt x="149" y="82"/>
                    </a:lnTo>
                    <a:lnTo>
                      <a:pt x="157" y="86"/>
                    </a:lnTo>
                    <a:lnTo>
                      <a:pt x="163" y="92"/>
                    </a:lnTo>
                    <a:lnTo>
                      <a:pt x="168" y="99"/>
                    </a:lnTo>
                    <a:lnTo>
                      <a:pt x="171" y="106"/>
                    </a:lnTo>
                    <a:lnTo>
                      <a:pt x="172" y="112"/>
                    </a:lnTo>
                    <a:lnTo>
                      <a:pt x="171" y="124"/>
                    </a:lnTo>
                    <a:lnTo>
                      <a:pt x="167" y="137"/>
                    </a:lnTo>
                    <a:lnTo>
                      <a:pt x="164" y="147"/>
                    </a:lnTo>
                    <a:lnTo>
                      <a:pt x="159" y="154"/>
                    </a:lnTo>
                    <a:lnTo>
                      <a:pt x="152" y="163"/>
                    </a:lnTo>
                    <a:lnTo>
                      <a:pt x="146" y="170"/>
                    </a:lnTo>
                    <a:lnTo>
                      <a:pt x="139" y="176"/>
                    </a:lnTo>
                    <a:lnTo>
                      <a:pt x="129" y="183"/>
                    </a:lnTo>
                    <a:lnTo>
                      <a:pt x="118" y="189"/>
                    </a:lnTo>
                    <a:lnTo>
                      <a:pt x="106" y="194"/>
                    </a:lnTo>
                    <a:lnTo>
                      <a:pt x="94" y="197"/>
                    </a:lnTo>
                    <a:lnTo>
                      <a:pt x="86" y="199"/>
                    </a:lnTo>
                    <a:lnTo>
                      <a:pt x="79" y="199"/>
                    </a:lnTo>
                    <a:lnTo>
                      <a:pt x="75" y="202"/>
                    </a:lnTo>
                    <a:lnTo>
                      <a:pt x="74" y="206"/>
                    </a:lnTo>
                    <a:lnTo>
                      <a:pt x="75" y="209"/>
                    </a:lnTo>
                    <a:lnTo>
                      <a:pt x="78" y="211"/>
                    </a:lnTo>
                    <a:lnTo>
                      <a:pt x="82" y="212"/>
                    </a:lnTo>
                    <a:lnTo>
                      <a:pt x="89" y="211"/>
                    </a:lnTo>
                    <a:lnTo>
                      <a:pt x="100" y="208"/>
                    </a:lnTo>
                    <a:lnTo>
                      <a:pt x="110" y="205"/>
                    </a:lnTo>
                    <a:lnTo>
                      <a:pt x="121" y="199"/>
                    </a:lnTo>
                    <a:lnTo>
                      <a:pt x="129" y="195"/>
                    </a:lnTo>
                    <a:lnTo>
                      <a:pt x="137" y="189"/>
                    </a:lnTo>
                    <a:lnTo>
                      <a:pt x="144" y="182"/>
                    </a:lnTo>
                    <a:lnTo>
                      <a:pt x="151" y="173"/>
                    </a:lnTo>
                    <a:lnTo>
                      <a:pt x="159" y="166"/>
                    </a:lnTo>
                    <a:lnTo>
                      <a:pt x="167" y="157"/>
                    </a:lnTo>
                    <a:lnTo>
                      <a:pt x="175" y="148"/>
                    </a:lnTo>
                    <a:lnTo>
                      <a:pt x="181" y="140"/>
                    </a:lnTo>
                    <a:lnTo>
                      <a:pt x="187" y="133"/>
                    </a:lnTo>
                    <a:lnTo>
                      <a:pt x="191" y="124"/>
                    </a:lnTo>
                    <a:lnTo>
                      <a:pt x="195" y="110"/>
                    </a:lnTo>
                    <a:lnTo>
                      <a:pt x="198" y="100"/>
                    </a:lnTo>
                    <a:lnTo>
                      <a:pt x="199" y="85"/>
                    </a:lnTo>
                    <a:lnTo>
                      <a:pt x="198" y="74"/>
                    </a:lnTo>
                    <a:lnTo>
                      <a:pt x="197" y="60"/>
                    </a:lnTo>
                    <a:lnTo>
                      <a:pt x="194" y="51"/>
                    </a:lnTo>
                    <a:lnTo>
                      <a:pt x="190" y="43"/>
                    </a:lnTo>
                    <a:lnTo>
                      <a:pt x="183" y="34"/>
                    </a:lnTo>
                    <a:lnTo>
                      <a:pt x="174" y="29"/>
                    </a:lnTo>
                    <a:lnTo>
                      <a:pt x="164" y="24"/>
                    </a:lnTo>
                    <a:lnTo>
                      <a:pt x="151" y="21"/>
                    </a:lnTo>
                    <a:lnTo>
                      <a:pt x="139" y="20"/>
                    </a:lnTo>
                    <a:lnTo>
                      <a:pt x="125" y="17"/>
                    </a:lnTo>
                    <a:lnTo>
                      <a:pt x="110" y="12"/>
                    </a:lnTo>
                    <a:lnTo>
                      <a:pt x="98" y="8"/>
                    </a:lnTo>
                    <a:lnTo>
                      <a:pt x="84" y="3"/>
                    </a:lnTo>
                    <a:lnTo>
                      <a:pt x="72" y="0"/>
                    </a:lnTo>
                    <a:lnTo>
                      <a:pt x="58" y="2"/>
                    </a:lnTo>
                    <a:lnTo>
                      <a:pt x="51" y="6"/>
                    </a:lnTo>
                    <a:lnTo>
                      <a:pt x="47" y="11"/>
                    </a:lnTo>
                    <a:lnTo>
                      <a:pt x="46" y="19"/>
                    </a:lnTo>
                    <a:lnTo>
                      <a:pt x="48" y="30"/>
                    </a:lnTo>
                    <a:lnTo>
                      <a:pt x="50" y="39"/>
                    </a:lnTo>
                    <a:lnTo>
                      <a:pt x="52" y="4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grpSp>
        <p:nvGrpSpPr>
          <p:cNvPr id="17434" name="Group 37">
            <a:extLst>
              <a:ext uri="{FF2B5EF4-FFF2-40B4-BE49-F238E27FC236}">
                <a16:creationId xmlns:a16="http://schemas.microsoft.com/office/drawing/2014/main" id="{2BBA754F-2218-824C-ACAA-37D74BABB369}"/>
              </a:ext>
            </a:extLst>
          </p:cNvPr>
          <p:cNvGrpSpPr>
            <a:grpSpLocks/>
          </p:cNvGrpSpPr>
          <p:nvPr/>
        </p:nvGrpSpPr>
        <p:grpSpPr bwMode="auto">
          <a:xfrm>
            <a:off x="3587751" y="3084514"/>
            <a:ext cx="360363" cy="352425"/>
            <a:chOff x="1408" y="1833"/>
            <a:chExt cx="246" cy="222"/>
          </a:xfrm>
        </p:grpSpPr>
        <p:grpSp>
          <p:nvGrpSpPr>
            <p:cNvPr id="17443" name="Group 38">
              <a:extLst>
                <a:ext uri="{FF2B5EF4-FFF2-40B4-BE49-F238E27FC236}">
                  <a16:creationId xmlns:a16="http://schemas.microsoft.com/office/drawing/2014/main" id="{303BC7B7-9605-A34F-B76F-3EF74E7D4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8" y="1833"/>
              <a:ext cx="246" cy="222"/>
              <a:chOff x="1408" y="1833"/>
              <a:chExt cx="246" cy="222"/>
            </a:xfrm>
          </p:grpSpPr>
          <p:grpSp>
            <p:nvGrpSpPr>
              <p:cNvPr id="17472" name="Group 39">
                <a:extLst>
                  <a:ext uri="{FF2B5EF4-FFF2-40B4-BE49-F238E27FC236}">
                    <a16:creationId xmlns:a16="http://schemas.microsoft.com/office/drawing/2014/main" id="{26046975-B0EB-2244-B756-540CE6CFA8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8" y="1833"/>
                <a:ext cx="246" cy="222"/>
                <a:chOff x="1408" y="1833"/>
                <a:chExt cx="246" cy="222"/>
              </a:xfrm>
            </p:grpSpPr>
            <p:grpSp>
              <p:nvGrpSpPr>
                <p:cNvPr id="17479" name="Group 40">
                  <a:extLst>
                    <a:ext uri="{FF2B5EF4-FFF2-40B4-BE49-F238E27FC236}">
                      <a16:creationId xmlns:a16="http://schemas.microsoft.com/office/drawing/2014/main" id="{8C454EA0-FB8D-5040-A48C-DE039DD597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08" y="1833"/>
                  <a:ext cx="246" cy="222"/>
                  <a:chOff x="1408" y="1833"/>
                  <a:chExt cx="246" cy="222"/>
                </a:xfrm>
              </p:grpSpPr>
              <p:sp>
                <p:nvSpPr>
                  <p:cNvPr id="17481" name="Rectangle 41">
                    <a:extLst>
                      <a:ext uri="{FF2B5EF4-FFF2-40B4-BE49-F238E27FC236}">
                        <a16:creationId xmlns:a16="http://schemas.microsoft.com/office/drawing/2014/main" id="{35EE25F0-D2C2-154A-86D6-825F574828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08" y="1833"/>
                    <a:ext cx="246" cy="222"/>
                  </a:xfrm>
                  <a:prstGeom prst="rect">
                    <a:avLst/>
                  </a:prstGeom>
                  <a:solidFill>
                    <a:srgbClr val="FFC08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sv-SE" sz="1800"/>
                  </a:p>
                </p:txBody>
              </p:sp>
              <p:grpSp>
                <p:nvGrpSpPr>
                  <p:cNvPr id="17482" name="Group 42">
                    <a:extLst>
                      <a:ext uri="{FF2B5EF4-FFF2-40B4-BE49-F238E27FC236}">
                        <a16:creationId xmlns:a16="http://schemas.microsoft.com/office/drawing/2014/main" id="{EE9D73A0-DDF4-384A-BE7C-94D33494DA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38" y="1888"/>
                    <a:ext cx="189" cy="148"/>
                    <a:chOff x="1438" y="1888"/>
                    <a:chExt cx="189" cy="148"/>
                  </a:xfrm>
                </p:grpSpPr>
                <p:grpSp>
                  <p:nvGrpSpPr>
                    <p:cNvPr id="17483" name="Group 43">
                      <a:extLst>
                        <a:ext uri="{FF2B5EF4-FFF2-40B4-BE49-F238E27FC236}">
                          <a16:creationId xmlns:a16="http://schemas.microsoft.com/office/drawing/2014/main" id="{1F8E64BA-C91D-1B4E-BD83-75502B6A18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6" y="1935"/>
                      <a:ext cx="151" cy="101"/>
                      <a:chOff x="1476" y="1935"/>
                      <a:chExt cx="151" cy="101"/>
                    </a:xfrm>
                  </p:grpSpPr>
                  <p:sp>
                    <p:nvSpPr>
                      <p:cNvPr id="17485" name="Freeform 44">
                        <a:extLst>
                          <a:ext uri="{FF2B5EF4-FFF2-40B4-BE49-F238E27FC236}">
                            <a16:creationId xmlns:a16="http://schemas.microsoft.com/office/drawing/2014/main" id="{631C386C-9B6D-2B4B-952C-BEF6174DED4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76" y="1985"/>
                        <a:ext cx="137" cy="51"/>
                      </a:xfrm>
                      <a:custGeom>
                        <a:avLst/>
                        <a:gdLst>
                          <a:gd name="T0" fmla="*/ 136 w 137"/>
                          <a:gd name="T1" fmla="*/ 37 h 51"/>
                          <a:gd name="T2" fmla="*/ 131 w 137"/>
                          <a:gd name="T3" fmla="*/ 35 h 51"/>
                          <a:gd name="T4" fmla="*/ 128 w 137"/>
                          <a:gd name="T5" fmla="*/ 33 h 51"/>
                          <a:gd name="T6" fmla="*/ 123 w 137"/>
                          <a:gd name="T7" fmla="*/ 30 h 51"/>
                          <a:gd name="T8" fmla="*/ 118 w 137"/>
                          <a:gd name="T9" fmla="*/ 29 h 51"/>
                          <a:gd name="T10" fmla="*/ 113 w 137"/>
                          <a:gd name="T11" fmla="*/ 29 h 51"/>
                          <a:gd name="T12" fmla="*/ 107 w 137"/>
                          <a:gd name="T13" fmla="*/ 31 h 51"/>
                          <a:gd name="T14" fmla="*/ 99 w 137"/>
                          <a:gd name="T15" fmla="*/ 31 h 51"/>
                          <a:gd name="T16" fmla="*/ 89 w 137"/>
                          <a:gd name="T17" fmla="*/ 32 h 51"/>
                          <a:gd name="T18" fmla="*/ 82 w 137"/>
                          <a:gd name="T19" fmla="*/ 31 h 51"/>
                          <a:gd name="T20" fmla="*/ 72 w 137"/>
                          <a:gd name="T21" fmla="*/ 29 h 51"/>
                          <a:gd name="T22" fmla="*/ 63 w 137"/>
                          <a:gd name="T23" fmla="*/ 26 h 51"/>
                          <a:gd name="T24" fmla="*/ 52 w 137"/>
                          <a:gd name="T25" fmla="*/ 21 h 51"/>
                          <a:gd name="T26" fmla="*/ 41 w 137"/>
                          <a:gd name="T27" fmla="*/ 16 h 51"/>
                          <a:gd name="T28" fmla="*/ 27 w 137"/>
                          <a:gd name="T29" fmla="*/ 10 h 51"/>
                          <a:gd name="T30" fmla="*/ 16 w 137"/>
                          <a:gd name="T31" fmla="*/ 5 h 51"/>
                          <a:gd name="T32" fmla="*/ 6 w 137"/>
                          <a:gd name="T33" fmla="*/ 2 h 51"/>
                          <a:gd name="T34" fmla="*/ 0 w 137"/>
                          <a:gd name="T35" fmla="*/ 0 h 51"/>
                          <a:gd name="T36" fmla="*/ 4 w 137"/>
                          <a:gd name="T37" fmla="*/ 3 h 51"/>
                          <a:gd name="T38" fmla="*/ 5 w 137"/>
                          <a:gd name="T39" fmla="*/ 4 h 51"/>
                          <a:gd name="T40" fmla="*/ 4 w 137"/>
                          <a:gd name="T41" fmla="*/ 6 h 51"/>
                          <a:gd name="T42" fmla="*/ 9 w 137"/>
                          <a:gd name="T43" fmla="*/ 9 h 51"/>
                          <a:gd name="T44" fmla="*/ 11 w 137"/>
                          <a:gd name="T45" fmla="*/ 9 h 51"/>
                          <a:gd name="T46" fmla="*/ 16 w 137"/>
                          <a:gd name="T47" fmla="*/ 11 h 51"/>
                          <a:gd name="T48" fmla="*/ 22 w 137"/>
                          <a:gd name="T49" fmla="*/ 13 h 51"/>
                          <a:gd name="T50" fmla="*/ 26 w 137"/>
                          <a:gd name="T51" fmla="*/ 16 h 51"/>
                          <a:gd name="T52" fmla="*/ 26 w 137"/>
                          <a:gd name="T53" fmla="*/ 16 h 51"/>
                          <a:gd name="T54" fmla="*/ 26 w 137"/>
                          <a:gd name="T55" fmla="*/ 18 h 51"/>
                          <a:gd name="T56" fmla="*/ 25 w 137"/>
                          <a:gd name="T57" fmla="*/ 19 h 51"/>
                          <a:gd name="T58" fmla="*/ 26 w 137"/>
                          <a:gd name="T59" fmla="*/ 20 h 51"/>
                          <a:gd name="T60" fmla="*/ 28 w 137"/>
                          <a:gd name="T61" fmla="*/ 21 h 51"/>
                          <a:gd name="T62" fmla="*/ 33 w 137"/>
                          <a:gd name="T63" fmla="*/ 22 h 51"/>
                          <a:gd name="T64" fmla="*/ 41 w 137"/>
                          <a:gd name="T65" fmla="*/ 22 h 51"/>
                          <a:gd name="T66" fmla="*/ 48 w 137"/>
                          <a:gd name="T67" fmla="*/ 25 h 51"/>
                          <a:gd name="T68" fmla="*/ 58 w 137"/>
                          <a:gd name="T69" fmla="*/ 28 h 51"/>
                          <a:gd name="T70" fmla="*/ 66 w 137"/>
                          <a:gd name="T71" fmla="*/ 31 h 51"/>
                          <a:gd name="T72" fmla="*/ 72 w 137"/>
                          <a:gd name="T73" fmla="*/ 32 h 51"/>
                          <a:gd name="T74" fmla="*/ 78 w 137"/>
                          <a:gd name="T75" fmla="*/ 34 h 51"/>
                          <a:gd name="T76" fmla="*/ 81 w 137"/>
                          <a:gd name="T77" fmla="*/ 35 h 51"/>
                          <a:gd name="T78" fmla="*/ 91 w 137"/>
                          <a:gd name="T79" fmla="*/ 35 h 51"/>
                          <a:gd name="T80" fmla="*/ 97 w 137"/>
                          <a:gd name="T81" fmla="*/ 35 h 51"/>
                          <a:gd name="T82" fmla="*/ 101 w 137"/>
                          <a:gd name="T83" fmla="*/ 36 h 51"/>
                          <a:gd name="T84" fmla="*/ 106 w 137"/>
                          <a:gd name="T85" fmla="*/ 38 h 51"/>
                          <a:gd name="T86" fmla="*/ 112 w 137"/>
                          <a:gd name="T87" fmla="*/ 41 h 51"/>
                          <a:gd name="T88" fmla="*/ 115 w 137"/>
                          <a:gd name="T89" fmla="*/ 44 h 51"/>
                          <a:gd name="T90" fmla="*/ 118 w 137"/>
                          <a:gd name="T91" fmla="*/ 47 h 51"/>
                          <a:gd name="T92" fmla="*/ 122 w 137"/>
                          <a:gd name="T93" fmla="*/ 50 h 51"/>
                          <a:gd name="T94" fmla="*/ 120 w 137"/>
                          <a:gd name="T95" fmla="*/ 46 h 51"/>
                          <a:gd name="T96" fmla="*/ 118 w 137"/>
                          <a:gd name="T97" fmla="*/ 43 h 51"/>
                          <a:gd name="T98" fmla="*/ 117 w 137"/>
                          <a:gd name="T99" fmla="*/ 41 h 51"/>
                          <a:gd name="T100" fmla="*/ 117 w 137"/>
                          <a:gd name="T101" fmla="*/ 39 h 51"/>
                          <a:gd name="T102" fmla="*/ 119 w 137"/>
                          <a:gd name="T103" fmla="*/ 37 h 51"/>
                          <a:gd name="T104" fmla="*/ 122 w 137"/>
                          <a:gd name="T105" fmla="*/ 35 h 51"/>
                          <a:gd name="T106" fmla="*/ 126 w 137"/>
                          <a:gd name="T107" fmla="*/ 35 h 51"/>
                          <a:gd name="T108" fmla="*/ 128 w 137"/>
                          <a:gd name="T109" fmla="*/ 35 h 51"/>
                          <a:gd name="T110" fmla="*/ 130 w 137"/>
                          <a:gd name="T111" fmla="*/ 36 h 51"/>
                          <a:gd name="T112" fmla="*/ 136 w 137"/>
                          <a:gd name="T113" fmla="*/ 37 h 51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137"/>
                          <a:gd name="T172" fmla="*/ 0 h 51"/>
                          <a:gd name="T173" fmla="*/ 137 w 137"/>
                          <a:gd name="T174" fmla="*/ 51 h 51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137" h="51">
                            <a:moveTo>
                              <a:pt x="136" y="37"/>
                            </a:moveTo>
                            <a:lnTo>
                              <a:pt x="131" y="35"/>
                            </a:lnTo>
                            <a:lnTo>
                              <a:pt x="128" y="33"/>
                            </a:lnTo>
                            <a:lnTo>
                              <a:pt x="123" y="30"/>
                            </a:lnTo>
                            <a:lnTo>
                              <a:pt x="118" y="29"/>
                            </a:lnTo>
                            <a:lnTo>
                              <a:pt x="113" y="29"/>
                            </a:lnTo>
                            <a:lnTo>
                              <a:pt x="107" y="31"/>
                            </a:lnTo>
                            <a:lnTo>
                              <a:pt x="99" y="31"/>
                            </a:lnTo>
                            <a:lnTo>
                              <a:pt x="89" y="32"/>
                            </a:lnTo>
                            <a:lnTo>
                              <a:pt x="82" y="31"/>
                            </a:lnTo>
                            <a:lnTo>
                              <a:pt x="72" y="29"/>
                            </a:lnTo>
                            <a:lnTo>
                              <a:pt x="63" y="26"/>
                            </a:lnTo>
                            <a:lnTo>
                              <a:pt x="52" y="21"/>
                            </a:lnTo>
                            <a:lnTo>
                              <a:pt x="41" y="16"/>
                            </a:lnTo>
                            <a:lnTo>
                              <a:pt x="27" y="10"/>
                            </a:lnTo>
                            <a:lnTo>
                              <a:pt x="16" y="5"/>
                            </a:lnTo>
                            <a:lnTo>
                              <a:pt x="6" y="2"/>
                            </a:lnTo>
                            <a:lnTo>
                              <a:pt x="0" y="0"/>
                            </a:lnTo>
                            <a:lnTo>
                              <a:pt x="4" y="3"/>
                            </a:lnTo>
                            <a:lnTo>
                              <a:pt x="5" y="4"/>
                            </a:lnTo>
                            <a:lnTo>
                              <a:pt x="4" y="6"/>
                            </a:lnTo>
                            <a:lnTo>
                              <a:pt x="9" y="9"/>
                            </a:lnTo>
                            <a:lnTo>
                              <a:pt x="11" y="9"/>
                            </a:lnTo>
                            <a:lnTo>
                              <a:pt x="16" y="11"/>
                            </a:lnTo>
                            <a:lnTo>
                              <a:pt x="22" y="13"/>
                            </a:lnTo>
                            <a:lnTo>
                              <a:pt x="26" y="16"/>
                            </a:lnTo>
                            <a:lnTo>
                              <a:pt x="26" y="18"/>
                            </a:lnTo>
                            <a:lnTo>
                              <a:pt x="25" y="19"/>
                            </a:lnTo>
                            <a:lnTo>
                              <a:pt x="26" y="20"/>
                            </a:lnTo>
                            <a:lnTo>
                              <a:pt x="28" y="21"/>
                            </a:lnTo>
                            <a:lnTo>
                              <a:pt x="33" y="22"/>
                            </a:lnTo>
                            <a:lnTo>
                              <a:pt x="41" y="22"/>
                            </a:lnTo>
                            <a:lnTo>
                              <a:pt x="48" y="25"/>
                            </a:lnTo>
                            <a:lnTo>
                              <a:pt x="58" y="28"/>
                            </a:lnTo>
                            <a:lnTo>
                              <a:pt x="66" y="31"/>
                            </a:lnTo>
                            <a:lnTo>
                              <a:pt x="72" y="32"/>
                            </a:lnTo>
                            <a:lnTo>
                              <a:pt x="78" y="34"/>
                            </a:lnTo>
                            <a:lnTo>
                              <a:pt x="81" y="35"/>
                            </a:lnTo>
                            <a:lnTo>
                              <a:pt x="91" y="35"/>
                            </a:lnTo>
                            <a:lnTo>
                              <a:pt x="97" y="35"/>
                            </a:lnTo>
                            <a:lnTo>
                              <a:pt x="101" y="36"/>
                            </a:lnTo>
                            <a:lnTo>
                              <a:pt x="106" y="38"/>
                            </a:lnTo>
                            <a:lnTo>
                              <a:pt x="112" y="41"/>
                            </a:lnTo>
                            <a:lnTo>
                              <a:pt x="115" y="44"/>
                            </a:lnTo>
                            <a:lnTo>
                              <a:pt x="118" y="47"/>
                            </a:lnTo>
                            <a:lnTo>
                              <a:pt x="122" y="50"/>
                            </a:lnTo>
                            <a:lnTo>
                              <a:pt x="120" y="46"/>
                            </a:lnTo>
                            <a:lnTo>
                              <a:pt x="118" y="43"/>
                            </a:lnTo>
                            <a:lnTo>
                              <a:pt x="117" y="41"/>
                            </a:lnTo>
                            <a:lnTo>
                              <a:pt x="117" y="39"/>
                            </a:lnTo>
                            <a:lnTo>
                              <a:pt x="119" y="37"/>
                            </a:lnTo>
                            <a:lnTo>
                              <a:pt x="122" y="35"/>
                            </a:lnTo>
                            <a:lnTo>
                              <a:pt x="126" y="35"/>
                            </a:lnTo>
                            <a:lnTo>
                              <a:pt x="128" y="35"/>
                            </a:lnTo>
                            <a:lnTo>
                              <a:pt x="130" y="36"/>
                            </a:lnTo>
                            <a:lnTo>
                              <a:pt x="136" y="37"/>
                            </a:lnTo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7486" name="Freeform 45">
                        <a:extLst>
                          <a:ext uri="{FF2B5EF4-FFF2-40B4-BE49-F238E27FC236}">
                            <a16:creationId xmlns:a16="http://schemas.microsoft.com/office/drawing/2014/main" id="{1B282562-3E4E-8D40-9028-910F9931D47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48" y="1988"/>
                        <a:ext cx="39" cy="5"/>
                      </a:xfrm>
                      <a:custGeom>
                        <a:avLst/>
                        <a:gdLst>
                          <a:gd name="T0" fmla="*/ 37 w 39"/>
                          <a:gd name="T1" fmla="*/ 0 h 5"/>
                          <a:gd name="T2" fmla="*/ 35 w 39"/>
                          <a:gd name="T3" fmla="*/ 0 h 5"/>
                          <a:gd name="T4" fmla="*/ 34 w 39"/>
                          <a:gd name="T5" fmla="*/ 1 h 5"/>
                          <a:gd name="T6" fmla="*/ 31 w 39"/>
                          <a:gd name="T7" fmla="*/ 1 h 5"/>
                          <a:gd name="T8" fmla="*/ 27 w 39"/>
                          <a:gd name="T9" fmla="*/ 2 h 5"/>
                          <a:gd name="T10" fmla="*/ 25 w 39"/>
                          <a:gd name="T11" fmla="*/ 2 h 5"/>
                          <a:gd name="T12" fmla="*/ 22 w 39"/>
                          <a:gd name="T13" fmla="*/ 2 h 5"/>
                          <a:gd name="T14" fmla="*/ 19 w 39"/>
                          <a:gd name="T15" fmla="*/ 2 h 5"/>
                          <a:gd name="T16" fmla="*/ 15 w 39"/>
                          <a:gd name="T17" fmla="*/ 2 h 5"/>
                          <a:gd name="T18" fmla="*/ 11 w 39"/>
                          <a:gd name="T19" fmla="*/ 2 h 5"/>
                          <a:gd name="T20" fmla="*/ 9 w 39"/>
                          <a:gd name="T21" fmla="*/ 2 h 5"/>
                          <a:gd name="T22" fmla="*/ 5 w 39"/>
                          <a:gd name="T23" fmla="*/ 1 h 5"/>
                          <a:gd name="T24" fmla="*/ 0 w 39"/>
                          <a:gd name="T25" fmla="*/ 1 h 5"/>
                          <a:gd name="T26" fmla="*/ 2 w 39"/>
                          <a:gd name="T27" fmla="*/ 2 h 5"/>
                          <a:gd name="T28" fmla="*/ 4 w 39"/>
                          <a:gd name="T29" fmla="*/ 2 h 5"/>
                          <a:gd name="T30" fmla="*/ 4 w 39"/>
                          <a:gd name="T31" fmla="*/ 3 h 5"/>
                          <a:gd name="T32" fmla="*/ 4 w 39"/>
                          <a:gd name="T33" fmla="*/ 4 h 5"/>
                          <a:gd name="T34" fmla="*/ 3 w 39"/>
                          <a:gd name="T35" fmla="*/ 4 h 5"/>
                          <a:gd name="T36" fmla="*/ 4 w 39"/>
                          <a:gd name="T37" fmla="*/ 4 h 5"/>
                          <a:gd name="T38" fmla="*/ 5 w 39"/>
                          <a:gd name="T39" fmla="*/ 3 h 5"/>
                          <a:gd name="T40" fmla="*/ 7 w 39"/>
                          <a:gd name="T41" fmla="*/ 3 h 5"/>
                          <a:gd name="T42" fmla="*/ 10 w 39"/>
                          <a:gd name="T43" fmla="*/ 3 h 5"/>
                          <a:gd name="T44" fmla="*/ 12 w 39"/>
                          <a:gd name="T45" fmla="*/ 3 h 5"/>
                          <a:gd name="T46" fmla="*/ 16 w 39"/>
                          <a:gd name="T47" fmla="*/ 3 h 5"/>
                          <a:gd name="T48" fmla="*/ 19 w 39"/>
                          <a:gd name="T49" fmla="*/ 3 h 5"/>
                          <a:gd name="T50" fmla="*/ 22 w 39"/>
                          <a:gd name="T51" fmla="*/ 3 h 5"/>
                          <a:gd name="T52" fmla="*/ 25 w 39"/>
                          <a:gd name="T53" fmla="*/ 3 h 5"/>
                          <a:gd name="T54" fmla="*/ 27 w 39"/>
                          <a:gd name="T55" fmla="*/ 3 h 5"/>
                          <a:gd name="T56" fmla="*/ 30 w 39"/>
                          <a:gd name="T57" fmla="*/ 3 h 5"/>
                          <a:gd name="T58" fmla="*/ 33 w 39"/>
                          <a:gd name="T59" fmla="*/ 2 h 5"/>
                          <a:gd name="T60" fmla="*/ 35 w 39"/>
                          <a:gd name="T61" fmla="*/ 2 h 5"/>
                          <a:gd name="T62" fmla="*/ 37 w 39"/>
                          <a:gd name="T63" fmla="*/ 1 h 5"/>
                          <a:gd name="T64" fmla="*/ 38 w 39"/>
                          <a:gd name="T65" fmla="*/ 1 h 5"/>
                          <a:gd name="T66" fmla="*/ 37 w 39"/>
                          <a:gd name="T67" fmla="*/ 0 h 5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39"/>
                          <a:gd name="T103" fmla="*/ 0 h 5"/>
                          <a:gd name="T104" fmla="*/ 39 w 39"/>
                          <a:gd name="T105" fmla="*/ 5 h 5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39" h="5">
                            <a:moveTo>
                              <a:pt x="37" y="0"/>
                            </a:moveTo>
                            <a:lnTo>
                              <a:pt x="35" y="0"/>
                            </a:lnTo>
                            <a:lnTo>
                              <a:pt x="34" y="1"/>
                            </a:lnTo>
                            <a:lnTo>
                              <a:pt x="31" y="1"/>
                            </a:lnTo>
                            <a:lnTo>
                              <a:pt x="27" y="2"/>
                            </a:lnTo>
                            <a:lnTo>
                              <a:pt x="25" y="2"/>
                            </a:lnTo>
                            <a:lnTo>
                              <a:pt x="22" y="2"/>
                            </a:lnTo>
                            <a:lnTo>
                              <a:pt x="19" y="2"/>
                            </a:lnTo>
                            <a:lnTo>
                              <a:pt x="15" y="2"/>
                            </a:lnTo>
                            <a:lnTo>
                              <a:pt x="11" y="2"/>
                            </a:lnTo>
                            <a:lnTo>
                              <a:pt x="9" y="2"/>
                            </a:lnTo>
                            <a:lnTo>
                              <a:pt x="5" y="1"/>
                            </a:lnTo>
                            <a:lnTo>
                              <a:pt x="0" y="1"/>
                            </a:lnTo>
                            <a:lnTo>
                              <a:pt x="2" y="2"/>
                            </a:lnTo>
                            <a:lnTo>
                              <a:pt x="4" y="2"/>
                            </a:lnTo>
                            <a:lnTo>
                              <a:pt x="4" y="3"/>
                            </a:lnTo>
                            <a:lnTo>
                              <a:pt x="4" y="4"/>
                            </a:lnTo>
                            <a:lnTo>
                              <a:pt x="3" y="4"/>
                            </a:lnTo>
                            <a:lnTo>
                              <a:pt x="4" y="4"/>
                            </a:lnTo>
                            <a:lnTo>
                              <a:pt x="5" y="3"/>
                            </a:lnTo>
                            <a:lnTo>
                              <a:pt x="7" y="3"/>
                            </a:lnTo>
                            <a:lnTo>
                              <a:pt x="10" y="3"/>
                            </a:lnTo>
                            <a:lnTo>
                              <a:pt x="12" y="3"/>
                            </a:lnTo>
                            <a:lnTo>
                              <a:pt x="16" y="3"/>
                            </a:lnTo>
                            <a:lnTo>
                              <a:pt x="19" y="3"/>
                            </a:lnTo>
                            <a:lnTo>
                              <a:pt x="22" y="3"/>
                            </a:lnTo>
                            <a:lnTo>
                              <a:pt x="25" y="3"/>
                            </a:lnTo>
                            <a:lnTo>
                              <a:pt x="27" y="3"/>
                            </a:lnTo>
                            <a:lnTo>
                              <a:pt x="30" y="3"/>
                            </a:lnTo>
                            <a:lnTo>
                              <a:pt x="33" y="2"/>
                            </a:lnTo>
                            <a:lnTo>
                              <a:pt x="35" y="2"/>
                            </a:lnTo>
                            <a:lnTo>
                              <a:pt x="37" y="1"/>
                            </a:lnTo>
                            <a:lnTo>
                              <a:pt x="38" y="1"/>
                            </a:lnTo>
                            <a:lnTo>
                              <a:pt x="37" y="0"/>
                            </a:lnTo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7487" name="Freeform 46">
                        <a:extLst>
                          <a:ext uri="{FF2B5EF4-FFF2-40B4-BE49-F238E27FC236}">
                            <a16:creationId xmlns:a16="http://schemas.microsoft.com/office/drawing/2014/main" id="{A9C9272B-5AAF-584B-97C9-2FC0B6AEEFC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98" y="1968"/>
                        <a:ext cx="84" cy="15"/>
                      </a:xfrm>
                      <a:custGeom>
                        <a:avLst/>
                        <a:gdLst>
                          <a:gd name="T0" fmla="*/ 82 w 84"/>
                          <a:gd name="T1" fmla="*/ 8 h 15"/>
                          <a:gd name="T2" fmla="*/ 80 w 84"/>
                          <a:gd name="T3" fmla="*/ 7 h 15"/>
                          <a:gd name="T4" fmla="*/ 81 w 84"/>
                          <a:gd name="T5" fmla="*/ 8 h 15"/>
                          <a:gd name="T6" fmla="*/ 80 w 84"/>
                          <a:gd name="T7" fmla="*/ 9 h 15"/>
                          <a:gd name="T8" fmla="*/ 75 w 84"/>
                          <a:gd name="T9" fmla="*/ 10 h 15"/>
                          <a:gd name="T10" fmla="*/ 68 w 84"/>
                          <a:gd name="T11" fmla="*/ 11 h 15"/>
                          <a:gd name="T12" fmla="*/ 60 w 84"/>
                          <a:gd name="T13" fmla="*/ 11 h 15"/>
                          <a:gd name="T14" fmla="*/ 51 w 84"/>
                          <a:gd name="T15" fmla="*/ 11 h 15"/>
                          <a:gd name="T16" fmla="*/ 42 w 84"/>
                          <a:gd name="T17" fmla="*/ 11 h 15"/>
                          <a:gd name="T18" fmla="*/ 32 w 84"/>
                          <a:gd name="T19" fmla="*/ 10 h 15"/>
                          <a:gd name="T20" fmla="*/ 22 w 84"/>
                          <a:gd name="T21" fmla="*/ 8 h 15"/>
                          <a:gd name="T22" fmla="*/ 18 w 84"/>
                          <a:gd name="T23" fmla="*/ 8 h 15"/>
                          <a:gd name="T24" fmla="*/ 13 w 84"/>
                          <a:gd name="T25" fmla="*/ 6 h 15"/>
                          <a:gd name="T26" fmla="*/ 8 w 84"/>
                          <a:gd name="T27" fmla="*/ 4 h 15"/>
                          <a:gd name="T28" fmla="*/ 4 w 84"/>
                          <a:gd name="T29" fmla="*/ 3 h 15"/>
                          <a:gd name="T30" fmla="*/ 0 w 84"/>
                          <a:gd name="T31" fmla="*/ 0 h 15"/>
                          <a:gd name="T32" fmla="*/ 1 w 84"/>
                          <a:gd name="T33" fmla="*/ 3 h 15"/>
                          <a:gd name="T34" fmla="*/ 4 w 84"/>
                          <a:gd name="T35" fmla="*/ 5 h 15"/>
                          <a:gd name="T36" fmla="*/ 10 w 84"/>
                          <a:gd name="T37" fmla="*/ 7 h 15"/>
                          <a:gd name="T38" fmla="*/ 16 w 84"/>
                          <a:gd name="T39" fmla="*/ 9 h 15"/>
                          <a:gd name="T40" fmla="*/ 23 w 84"/>
                          <a:gd name="T41" fmla="*/ 10 h 15"/>
                          <a:gd name="T42" fmla="*/ 31 w 84"/>
                          <a:gd name="T43" fmla="*/ 11 h 15"/>
                          <a:gd name="T44" fmla="*/ 39 w 84"/>
                          <a:gd name="T45" fmla="*/ 12 h 15"/>
                          <a:gd name="T46" fmla="*/ 44 w 84"/>
                          <a:gd name="T47" fmla="*/ 13 h 15"/>
                          <a:gd name="T48" fmla="*/ 50 w 84"/>
                          <a:gd name="T49" fmla="*/ 13 h 15"/>
                          <a:gd name="T50" fmla="*/ 57 w 84"/>
                          <a:gd name="T51" fmla="*/ 14 h 15"/>
                          <a:gd name="T52" fmla="*/ 65 w 84"/>
                          <a:gd name="T53" fmla="*/ 13 h 15"/>
                          <a:gd name="T54" fmla="*/ 72 w 84"/>
                          <a:gd name="T55" fmla="*/ 13 h 15"/>
                          <a:gd name="T56" fmla="*/ 78 w 84"/>
                          <a:gd name="T57" fmla="*/ 11 h 15"/>
                          <a:gd name="T58" fmla="*/ 82 w 84"/>
                          <a:gd name="T59" fmla="*/ 10 h 15"/>
                          <a:gd name="T60" fmla="*/ 83 w 84"/>
                          <a:gd name="T61" fmla="*/ 9 h 15"/>
                          <a:gd name="T62" fmla="*/ 82 w 84"/>
                          <a:gd name="T63" fmla="*/ 8 h 15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w 84"/>
                          <a:gd name="T97" fmla="*/ 0 h 15"/>
                          <a:gd name="T98" fmla="*/ 84 w 84"/>
                          <a:gd name="T99" fmla="*/ 15 h 15"/>
                        </a:gdLst>
                        <a:ahLst/>
                        <a:cxnLst>
                          <a:cxn ang="T64">
                            <a:pos x="T0" y="T1"/>
                          </a:cxn>
                          <a:cxn ang="T65">
                            <a:pos x="T2" y="T3"/>
                          </a:cxn>
                          <a:cxn ang="T66">
                            <a:pos x="T4" y="T5"/>
                          </a:cxn>
                          <a:cxn ang="T67">
                            <a:pos x="T6" y="T7"/>
                          </a:cxn>
                          <a:cxn ang="T68">
                            <a:pos x="T8" y="T9"/>
                          </a:cxn>
                          <a:cxn ang="T69">
                            <a:pos x="T10" y="T11"/>
                          </a:cxn>
                          <a:cxn ang="T70">
                            <a:pos x="T12" y="T13"/>
                          </a:cxn>
                          <a:cxn ang="T71">
                            <a:pos x="T14" y="T15"/>
                          </a:cxn>
                          <a:cxn ang="T72">
                            <a:pos x="T16" y="T17"/>
                          </a:cxn>
                          <a:cxn ang="T73">
                            <a:pos x="T18" y="T19"/>
                          </a:cxn>
                          <a:cxn ang="T74">
                            <a:pos x="T20" y="T21"/>
                          </a:cxn>
                          <a:cxn ang="T75">
                            <a:pos x="T22" y="T23"/>
                          </a:cxn>
                          <a:cxn ang="T76">
                            <a:pos x="T24" y="T25"/>
                          </a:cxn>
                          <a:cxn ang="T77">
                            <a:pos x="T26" y="T27"/>
                          </a:cxn>
                          <a:cxn ang="T78">
                            <a:pos x="T28" y="T29"/>
                          </a:cxn>
                          <a:cxn ang="T79">
                            <a:pos x="T30" y="T31"/>
                          </a:cxn>
                          <a:cxn ang="T80">
                            <a:pos x="T32" y="T33"/>
                          </a:cxn>
                          <a:cxn ang="T81">
                            <a:pos x="T34" y="T35"/>
                          </a:cxn>
                          <a:cxn ang="T82">
                            <a:pos x="T36" y="T37"/>
                          </a:cxn>
                          <a:cxn ang="T83">
                            <a:pos x="T38" y="T39"/>
                          </a:cxn>
                          <a:cxn ang="T84">
                            <a:pos x="T40" y="T41"/>
                          </a:cxn>
                          <a:cxn ang="T85">
                            <a:pos x="T42" y="T43"/>
                          </a:cxn>
                          <a:cxn ang="T86">
                            <a:pos x="T44" y="T45"/>
                          </a:cxn>
                          <a:cxn ang="T87">
                            <a:pos x="T46" y="T47"/>
                          </a:cxn>
                          <a:cxn ang="T88">
                            <a:pos x="T48" y="T49"/>
                          </a:cxn>
                          <a:cxn ang="T89">
                            <a:pos x="T50" y="T51"/>
                          </a:cxn>
                          <a:cxn ang="T90">
                            <a:pos x="T52" y="T53"/>
                          </a:cxn>
                          <a:cxn ang="T91">
                            <a:pos x="T54" y="T55"/>
                          </a:cxn>
                          <a:cxn ang="T92">
                            <a:pos x="T56" y="T57"/>
                          </a:cxn>
                          <a:cxn ang="T93">
                            <a:pos x="T58" y="T59"/>
                          </a:cxn>
                          <a:cxn ang="T94">
                            <a:pos x="T60" y="T61"/>
                          </a:cxn>
                          <a:cxn ang="T95">
                            <a:pos x="T62" y="T63"/>
                          </a:cxn>
                        </a:cxnLst>
                        <a:rect l="T96" t="T97" r="T98" b="T99"/>
                        <a:pathLst>
                          <a:path w="84" h="15">
                            <a:moveTo>
                              <a:pt x="82" y="8"/>
                            </a:moveTo>
                            <a:lnTo>
                              <a:pt x="80" y="7"/>
                            </a:lnTo>
                            <a:lnTo>
                              <a:pt x="81" y="8"/>
                            </a:lnTo>
                            <a:lnTo>
                              <a:pt x="80" y="9"/>
                            </a:lnTo>
                            <a:lnTo>
                              <a:pt x="75" y="10"/>
                            </a:lnTo>
                            <a:lnTo>
                              <a:pt x="68" y="11"/>
                            </a:lnTo>
                            <a:lnTo>
                              <a:pt x="60" y="11"/>
                            </a:lnTo>
                            <a:lnTo>
                              <a:pt x="51" y="11"/>
                            </a:lnTo>
                            <a:lnTo>
                              <a:pt x="42" y="11"/>
                            </a:lnTo>
                            <a:lnTo>
                              <a:pt x="32" y="10"/>
                            </a:lnTo>
                            <a:lnTo>
                              <a:pt x="22" y="8"/>
                            </a:lnTo>
                            <a:lnTo>
                              <a:pt x="18" y="8"/>
                            </a:lnTo>
                            <a:lnTo>
                              <a:pt x="13" y="6"/>
                            </a:lnTo>
                            <a:lnTo>
                              <a:pt x="8" y="4"/>
                            </a:lnTo>
                            <a:lnTo>
                              <a:pt x="4" y="3"/>
                            </a:lnTo>
                            <a:lnTo>
                              <a:pt x="0" y="0"/>
                            </a:lnTo>
                            <a:lnTo>
                              <a:pt x="1" y="3"/>
                            </a:lnTo>
                            <a:lnTo>
                              <a:pt x="4" y="5"/>
                            </a:lnTo>
                            <a:lnTo>
                              <a:pt x="10" y="7"/>
                            </a:lnTo>
                            <a:lnTo>
                              <a:pt x="16" y="9"/>
                            </a:lnTo>
                            <a:lnTo>
                              <a:pt x="23" y="10"/>
                            </a:lnTo>
                            <a:lnTo>
                              <a:pt x="31" y="11"/>
                            </a:lnTo>
                            <a:lnTo>
                              <a:pt x="39" y="12"/>
                            </a:lnTo>
                            <a:lnTo>
                              <a:pt x="44" y="13"/>
                            </a:lnTo>
                            <a:lnTo>
                              <a:pt x="50" y="13"/>
                            </a:lnTo>
                            <a:lnTo>
                              <a:pt x="57" y="14"/>
                            </a:lnTo>
                            <a:lnTo>
                              <a:pt x="65" y="13"/>
                            </a:lnTo>
                            <a:lnTo>
                              <a:pt x="72" y="13"/>
                            </a:lnTo>
                            <a:lnTo>
                              <a:pt x="78" y="11"/>
                            </a:lnTo>
                            <a:lnTo>
                              <a:pt x="82" y="10"/>
                            </a:lnTo>
                            <a:lnTo>
                              <a:pt x="83" y="9"/>
                            </a:lnTo>
                            <a:lnTo>
                              <a:pt x="82" y="8"/>
                            </a:lnTo>
                          </a:path>
                        </a:pathLst>
                      </a:custGeom>
                      <a:solidFill>
                        <a:srgbClr val="FFA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sv-SE"/>
                      </a:p>
                    </p:txBody>
                  </p:sp>
                  <p:grpSp>
                    <p:nvGrpSpPr>
                      <p:cNvPr id="17488" name="Group 47">
                        <a:extLst>
                          <a:ext uri="{FF2B5EF4-FFF2-40B4-BE49-F238E27FC236}">
                            <a16:creationId xmlns:a16="http://schemas.microsoft.com/office/drawing/2014/main" id="{45483CEC-F4FC-504B-8314-6AB5A25BFF2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3" y="1935"/>
                        <a:ext cx="24" cy="41"/>
                        <a:chOff x="1603" y="1935"/>
                        <a:chExt cx="24" cy="41"/>
                      </a:xfrm>
                    </p:grpSpPr>
                    <p:sp>
                      <p:nvSpPr>
                        <p:cNvPr id="17489" name="Freeform 48">
                          <a:extLst>
                            <a:ext uri="{FF2B5EF4-FFF2-40B4-BE49-F238E27FC236}">
                              <a16:creationId xmlns:a16="http://schemas.microsoft.com/office/drawing/2014/main" id="{0946FA8D-D925-464C-A78D-5F711479976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20" y="1973"/>
                          <a:ext cx="7" cy="3"/>
                        </a:xfrm>
                        <a:custGeom>
                          <a:avLst/>
                          <a:gdLst>
                            <a:gd name="T0" fmla="*/ 0 w 7"/>
                            <a:gd name="T1" fmla="*/ 0 h 3"/>
                            <a:gd name="T2" fmla="*/ 0 w 7"/>
                            <a:gd name="T3" fmla="*/ 0 h 3"/>
                            <a:gd name="T4" fmla="*/ 0 w 7"/>
                            <a:gd name="T5" fmla="*/ 1 h 3"/>
                            <a:gd name="T6" fmla="*/ 1 w 7"/>
                            <a:gd name="T7" fmla="*/ 1 h 3"/>
                            <a:gd name="T8" fmla="*/ 6 w 7"/>
                            <a:gd name="T9" fmla="*/ 2 h 3"/>
                            <a:gd name="T10" fmla="*/ 6 w 7"/>
                            <a:gd name="T11" fmla="*/ 2 h 3"/>
                            <a:gd name="T12" fmla="*/ 5 w 7"/>
                            <a:gd name="T13" fmla="*/ 1 h 3"/>
                            <a:gd name="T14" fmla="*/ 4 w 7"/>
                            <a:gd name="T15" fmla="*/ 1 h 3"/>
                            <a:gd name="T16" fmla="*/ 3 w 7"/>
                            <a:gd name="T17" fmla="*/ 0 h 3"/>
                            <a:gd name="T18" fmla="*/ 2 w 7"/>
                            <a:gd name="T19" fmla="*/ 0 h 3"/>
                            <a:gd name="T20" fmla="*/ 0 w 7"/>
                            <a:gd name="T21" fmla="*/ 0 h 3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w 7"/>
                            <a:gd name="T34" fmla="*/ 0 h 3"/>
                            <a:gd name="T35" fmla="*/ 7 w 7"/>
                            <a:gd name="T36" fmla="*/ 3 h 3"/>
                          </a:gdLst>
                          <a:ahLst/>
                          <a:cxnLst>
                            <a:cxn ang="T22">
                              <a:pos x="T0" y="T1"/>
                            </a:cxn>
                            <a:cxn ang="T23">
                              <a:pos x="T2" y="T3"/>
                            </a:cxn>
                            <a:cxn ang="T24">
                              <a:pos x="T4" y="T5"/>
                            </a:cxn>
                            <a:cxn ang="T25">
                              <a:pos x="T6" y="T7"/>
                            </a:cxn>
                            <a:cxn ang="T26">
                              <a:pos x="T8" y="T9"/>
                            </a:cxn>
                            <a:cxn ang="T27">
                              <a:pos x="T10" y="T11"/>
                            </a:cxn>
                            <a:cxn ang="T28">
                              <a:pos x="T12" y="T13"/>
                            </a:cxn>
                            <a:cxn ang="T29">
                              <a:pos x="T14" y="T15"/>
                            </a:cxn>
                            <a:cxn ang="T30">
                              <a:pos x="T16" y="T17"/>
                            </a:cxn>
                            <a:cxn ang="T31">
                              <a:pos x="T18" y="T19"/>
                            </a:cxn>
                            <a:cxn ang="T32">
                              <a:pos x="T20" y="T21"/>
                            </a:cxn>
                          </a:cxnLst>
                          <a:rect l="T33" t="T34" r="T35" b="T36"/>
                          <a:pathLst>
                            <a:path w="7" h="3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0" y="1"/>
                              </a:lnTo>
                              <a:lnTo>
                                <a:pt x="1" y="1"/>
                              </a:lnTo>
                              <a:lnTo>
                                <a:pt x="6" y="2"/>
                              </a:lnTo>
                              <a:lnTo>
                                <a:pt x="5" y="1"/>
                              </a:lnTo>
                              <a:lnTo>
                                <a:pt x="4" y="1"/>
                              </a:lnTo>
                              <a:lnTo>
                                <a:pt x="3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FFA04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/>
                        </a:p>
                      </p:txBody>
                    </p:sp>
                    <p:sp>
                      <p:nvSpPr>
                        <p:cNvPr id="17490" name="Freeform 49">
                          <a:extLst>
                            <a:ext uri="{FF2B5EF4-FFF2-40B4-BE49-F238E27FC236}">
                              <a16:creationId xmlns:a16="http://schemas.microsoft.com/office/drawing/2014/main" id="{46C845A7-82FB-F34A-A711-B578E70552C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15" y="1964"/>
                          <a:ext cx="9" cy="3"/>
                        </a:xfrm>
                        <a:custGeom>
                          <a:avLst/>
                          <a:gdLst>
                            <a:gd name="T0" fmla="*/ 8 w 9"/>
                            <a:gd name="T1" fmla="*/ 2 h 3"/>
                            <a:gd name="T2" fmla="*/ 5 w 9"/>
                            <a:gd name="T3" fmla="*/ 1 h 3"/>
                            <a:gd name="T4" fmla="*/ 2 w 9"/>
                            <a:gd name="T5" fmla="*/ 2 h 3"/>
                            <a:gd name="T6" fmla="*/ 0 w 9"/>
                            <a:gd name="T7" fmla="*/ 0 h 3"/>
                            <a:gd name="T8" fmla="*/ 1 w 9"/>
                            <a:gd name="T9" fmla="*/ 0 h 3"/>
                            <a:gd name="T10" fmla="*/ 3 w 9"/>
                            <a:gd name="T11" fmla="*/ 0 h 3"/>
                            <a:gd name="T12" fmla="*/ 5 w 9"/>
                            <a:gd name="T13" fmla="*/ 0 h 3"/>
                            <a:gd name="T14" fmla="*/ 7 w 9"/>
                            <a:gd name="T15" fmla="*/ 1 h 3"/>
                            <a:gd name="T16" fmla="*/ 8 w 9"/>
                            <a:gd name="T17" fmla="*/ 2 h 3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9"/>
                            <a:gd name="T28" fmla="*/ 0 h 3"/>
                            <a:gd name="T29" fmla="*/ 9 w 9"/>
                            <a:gd name="T30" fmla="*/ 3 h 3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9" h="3">
                              <a:moveTo>
                                <a:pt x="8" y="2"/>
                              </a:moveTo>
                              <a:lnTo>
                                <a:pt x="5" y="1"/>
                              </a:lnTo>
                              <a:lnTo>
                                <a:pt x="2" y="2"/>
                              </a:lnTo>
                              <a:lnTo>
                                <a:pt x="0" y="0"/>
                              </a:lnTo>
                              <a:lnTo>
                                <a:pt x="1" y="0"/>
                              </a:lnTo>
                              <a:lnTo>
                                <a:pt x="3" y="0"/>
                              </a:lnTo>
                              <a:lnTo>
                                <a:pt x="5" y="0"/>
                              </a:lnTo>
                              <a:lnTo>
                                <a:pt x="7" y="1"/>
                              </a:lnTo>
                              <a:lnTo>
                                <a:pt x="8" y="2"/>
                              </a:lnTo>
                            </a:path>
                          </a:pathLst>
                        </a:custGeom>
                        <a:solidFill>
                          <a:srgbClr val="FFA04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/>
                        </a:p>
                      </p:txBody>
                    </p:sp>
                    <p:sp>
                      <p:nvSpPr>
                        <p:cNvPr id="17491" name="Freeform 50">
                          <a:extLst>
                            <a:ext uri="{FF2B5EF4-FFF2-40B4-BE49-F238E27FC236}">
                              <a16:creationId xmlns:a16="http://schemas.microsoft.com/office/drawing/2014/main" id="{3EBFA6CE-C10A-9641-93D6-95936CAAEB2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11" y="1954"/>
                          <a:ext cx="9" cy="1"/>
                        </a:xfrm>
                        <a:custGeom>
                          <a:avLst/>
                          <a:gdLst>
                            <a:gd name="T0" fmla="*/ 0 w 9"/>
                            <a:gd name="T1" fmla="*/ 0 h 1"/>
                            <a:gd name="T2" fmla="*/ 1 w 9"/>
                            <a:gd name="T3" fmla="*/ 0 h 1"/>
                            <a:gd name="T4" fmla="*/ 7 w 9"/>
                            <a:gd name="T5" fmla="*/ 0 h 1"/>
                            <a:gd name="T6" fmla="*/ 8 w 9"/>
                            <a:gd name="T7" fmla="*/ 0 h 1"/>
                            <a:gd name="T8" fmla="*/ 7 w 9"/>
                            <a:gd name="T9" fmla="*/ 0 h 1"/>
                            <a:gd name="T10" fmla="*/ 7 w 9"/>
                            <a:gd name="T11" fmla="*/ 0 h 1"/>
                            <a:gd name="T12" fmla="*/ 5 w 9"/>
                            <a:gd name="T13" fmla="*/ 0 h 1"/>
                            <a:gd name="T14" fmla="*/ 2 w 9"/>
                            <a:gd name="T15" fmla="*/ 0 h 1"/>
                            <a:gd name="T16" fmla="*/ 0 w 9"/>
                            <a:gd name="T17" fmla="*/ 0 h 1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9"/>
                            <a:gd name="T28" fmla="*/ 0 h 1"/>
                            <a:gd name="T29" fmla="*/ 9 w 9"/>
                            <a:gd name="T30" fmla="*/ 1 h 1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9" h="1">
                              <a:moveTo>
                                <a:pt x="0" y="0"/>
                              </a:moveTo>
                              <a:lnTo>
                                <a:pt x="1" y="0"/>
                              </a:lnTo>
                              <a:lnTo>
                                <a:pt x="7" y="0"/>
                              </a:lnTo>
                              <a:lnTo>
                                <a:pt x="8" y="0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FFA04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/>
                        </a:p>
                      </p:txBody>
                    </p:sp>
                    <p:sp>
                      <p:nvSpPr>
                        <p:cNvPr id="17492" name="Freeform 51">
                          <a:extLst>
                            <a:ext uri="{FF2B5EF4-FFF2-40B4-BE49-F238E27FC236}">
                              <a16:creationId xmlns:a16="http://schemas.microsoft.com/office/drawing/2014/main" id="{DDD577A8-66C2-0B41-B9DD-9B56A46D457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04" y="1945"/>
                          <a:ext cx="11" cy="2"/>
                        </a:xfrm>
                        <a:custGeom>
                          <a:avLst/>
                          <a:gdLst>
                            <a:gd name="T0" fmla="*/ 9 w 11"/>
                            <a:gd name="T1" fmla="*/ 0 h 2"/>
                            <a:gd name="T2" fmla="*/ 4 w 11"/>
                            <a:gd name="T3" fmla="*/ 0 h 2"/>
                            <a:gd name="T4" fmla="*/ 2 w 11"/>
                            <a:gd name="T5" fmla="*/ 0 h 2"/>
                            <a:gd name="T6" fmla="*/ 0 w 11"/>
                            <a:gd name="T7" fmla="*/ 0 h 2"/>
                            <a:gd name="T8" fmla="*/ 2 w 11"/>
                            <a:gd name="T9" fmla="*/ 1 h 2"/>
                            <a:gd name="T10" fmla="*/ 5 w 11"/>
                            <a:gd name="T11" fmla="*/ 1 h 2"/>
                            <a:gd name="T12" fmla="*/ 8 w 11"/>
                            <a:gd name="T13" fmla="*/ 1 h 2"/>
                            <a:gd name="T14" fmla="*/ 10 w 11"/>
                            <a:gd name="T15" fmla="*/ 0 h 2"/>
                            <a:gd name="T16" fmla="*/ 9 w 11"/>
                            <a:gd name="T17" fmla="*/ 0 h 2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11"/>
                            <a:gd name="T28" fmla="*/ 0 h 2"/>
                            <a:gd name="T29" fmla="*/ 11 w 11"/>
                            <a:gd name="T30" fmla="*/ 2 h 2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11" h="2">
                              <a:moveTo>
                                <a:pt x="9" y="0"/>
                              </a:moveTo>
                              <a:lnTo>
                                <a:pt x="4" y="0"/>
                              </a:lnTo>
                              <a:lnTo>
                                <a:pt x="2" y="0"/>
                              </a:lnTo>
                              <a:lnTo>
                                <a:pt x="0" y="0"/>
                              </a:lnTo>
                              <a:lnTo>
                                <a:pt x="2" y="1"/>
                              </a:lnTo>
                              <a:lnTo>
                                <a:pt x="5" y="1"/>
                              </a:lnTo>
                              <a:lnTo>
                                <a:pt x="8" y="1"/>
                              </a:lnTo>
                              <a:lnTo>
                                <a:pt x="10" y="0"/>
                              </a:lnTo>
                              <a:lnTo>
                                <a:pt x="9" y="0"/>
                              </a:lnTo>
                            </a:path>
                          </a:pathLst>
                        </a:custGeom>
                        <a:solidFill>
                          <a:srgbClr val="FFA04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/>
                        </a:p>
                      </p:txBody>
                    </p:sp>
                    <p:sp>
                      <p:nvSpPr>
                        <p:cNvPr id="17493" name="Freeform 52">
                          <a:extLst>
                            <a:ext uri="{FF2B5EF4-FFF2-40B4-BE49-F238E27FC236}">
                              <a16:creationId xmlns:a16="http://schemas.microsoft.com/office/drawing/2014/main" id="{28EF0A50-B10C-9F4D-87A8-6A6068B5FCA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03" y="1935"/>
                          <a:ext cx="8" cy="4"/>
                        </a:xfrm>
                        <a:custGeom>
                          <a:avLst/>
                          <a:gdLst>
                            <a:gd name="T0" fmla="*/ 7 w 8"/>
                            <a:gd name="T1" fmla="*/ 2 h 4"/>
                            <a:gd name="T2" fmla="*/ 7 w 8"/>
                            <a:gd name="T3" fmla="*/ 3 h 4"/>
                            <a:gd name="T4" fmla="*/ 3 w 8"/>
                            <a:gd name="T5" fmla="*/ 3 h 4"/>
                            <a:gd name="T6" fmla="*/ 0 w 8"/>
                            <a:gd name="T7" fmla="*/ 2 h 4"/>
                            <a:gd name="T8" fmla="*/ 0 w 8"/>
                            <a:gd name="T9" fmla="*/ 0 h 4"/>
                            <a:gd name="T10" fmla="*/ 2 w 8"/>
                            <a:gd name="T11" fmla="*/ 1 h 4"/>
                            <a:gd name="T12" fmla="*/ 5 w 8"/>
                            <a:gd name="T13" fmla="*/ 2 h 4"/>
                            <a:gd name="T14" fmla="*/ 7 w 8"/>
                            <a:gd name="T15" fmla="*/ 2 h 4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8"/>
                            <a:gd name="T25" fmla="*/ 0 h 4"/>
                            <a:gd name="T26" fmla="*/ 8 w 8"/>
                            <a:gd name="T27" fmla="*/ 4 h 4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8" h="4">
                              <a:moveTo>
                                <a:pt x="7" y="2"/>
                              </a:moveTo>
                              <a:lnTo>
                                <a:pt x="7" y="3"/>
                              </a:lnTo>
                              <a:lnTo>
                                <a:pt x="3" y="3"/>
                              </a:lnTo>
                              <a:lnTo>
                                <a:pt x="0" y="2"/>
                              </a:lnTo>
                              <a:lnTo>
                                <a:pt x="0" y="0"/>
                              </a:lnTo>
                              <a:lnTo>
                                <a:pt x="2" y="1"/>
                              </a:lnTo>
                              <a:lnTo>
                                <a:pt x="5" y="2"/>
                              </a:lnTo>
                              <a:lnTo>
                                <a:pt x="7" y="2"/>
                              </a:lnTo>
                            </a:path>
                          </a:pathLst>
                        </a:custGeom>
                        <a:solidFill>
                          <a:srgbClr val="FFA04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2700" cap="rnd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sv-SE"/>
                        </a:p>
                      </p:txBody>
                    </p:sp>
                  </p:grpSp>
                </p:grpSp>
                <p:sp>
                  <p:nvSpPr>
                    <p:cNvPr id="17484" name="Freeform 53">
                      <a:extLst>
                        <a:ext uri="{FF2B5EF4-FFF2-40B4-BE49-F238E27FC236}">
                          <a16:creationId xmlns:a16="http://schemas.microsoft.com/office/drawing/2014/main" id="{85C13C16-E77D-0543-9E2B-4B22A6886B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38" y="1888"/>
                      <a:ext cx="171" cy="91"/>
                    </a:xfrm>
                    <a:custGeom>
                      <a:avLst/>
                      <a:gdLst>
                        <a:gd name="T0" fmla="*/ 170 w 171"/>
                        <a:gd name="T1" fmla="*/ 45 h 91"/>
                        <a:gd name="T2" fmla="*/ 162 w 171"/>
                        <a:gd name="T3" fmla="*/ 32 h 91"/>
                        <a:gd name="T4" fmla="*/ 148 w 171"/>
                        <a:gd name="T5" fmla="*/ 19 h 91"/>
                        <a:gd name="T6" fmla="*/ 128 w 171"/>
                        <a:gd name="T7" fmla="*/ 8 h 91"/>
                        <a:gd name="T8" fmla="*/ 109 w 171"/>
                        <a:gd name="T9" fmla="*/ 2 h 91"/>
                        <a:gd name="T10" fmla="*/ 92 w 171"/>
                        <a:gd name="T11" fmla="*/ 0 h 91"/>
                        <a:gd name="T12" fmla="*/ 70 w 171"/>
                        <a:gd name="T13" fmla="*/ 1 h 91"/>
                        <a:gd name="T14" fmla="*/ 50 w 171"/>
                        <a:gd name="T15" fmla="*/ 7 h 91"/>
                        <a:gd name="T16" fmla="*/ 36 w 171"/>
                        <a:gd name="T17" fmla="*/ 17 h 91"/>
                        <a:gd name="T18" fmla="*/ 27 w 171"/>
                        <a:gd name="T19" fmla="*/ 26 h 91"/>
                        <a:gd name="T20" fmla="*/ 27 w 171"/>
                        <a:gd name="T21" fmla="*/ 36 h 91"/>
                        <a:gd name="T22" fmla="*/ 18 w 171"/>
                        <a:gd name="T23" fmla="*/ 37 h 91"/>
                        <a:gd name="T24" fmla="*/ 19 w 171"/>
                        <a:gd name="T25" fmla="*/ 43 h 91"/>
                        <a:gd name="T26" fmla="*/ 15 w 171"/>
                        <a:gd name="T27" fmla="*/ 50 h 91"/>
                        <a:gd name="T28" fmla="*/ 5 w 171"/>
                        <a:gd name="T29" fmla="*/ 53 h 91"/>
                        <a:gd name="T30" fmla="*/ 4 w 171"/>
                        <a:gd name="T31" fmla="*/ 61 h 91"/>
                        <a:gd name="T32" fmla="*/ 8 w 171"/>
                        <a:gd name="T33" fmla="*/ 68 h 91"/>
                        <a:gd name="T34" fmla="*/ 10 w 171"/>
                        <a:gd name="T35" fmla="*/ 78 h 91"/>
                        <a:gd name="T36" fmla="*/ 13 w 171"/>
                        <a:gd name="T37" fmla="*/ 84 h 91"/>
                        <a:gd name="T38" fmla="*/ 22 w 171"/>
                        <a:gd name="T39" fmla="*/ 89 h 91"/>
                        <a:gd name="T40" fmla="*/ 19 w 171"/>
                        <a:gd name="T41" fmla="*/ 83 h 91"/>
                        <a:gd name="T42" fmla="*/ 18 w 171"/>
                        <a:gd name="T43" fmla="*/ 73 h 91"/>
                        <a:gd name="T44" fmla="*/ 18 w 171"/>
                        <a:gd name="T45" fmla="*/ 69 h 91"/>
                        <a:gd name="T46" fmla="*/ 22 w 171"/>
                        <a:gd name="T47" fmla="*/ 68 h 91"/>
                        <a:gd name="T48" fmla="*/ 36 w 171"/>
                        <a:gd name="T49" fmla="*/ 70 h 91"/>
                        <a:gd name="T50" fmla="*/ 44 w 171"/>
                        <a:gd name="T51" fmla="*/ 71 h 91"/>
                        <a:gd name="T52" fmla="*/ 54 w 171"/>
                        <a:gd name="T53" fmla="*/ 69 h 91"/>
                        <a:gd name="T54" fmla="*/ 61 w 171"/>
                        <a:gd name="T55" fmla="*/ 67 h 91"/>
                        <a:gd name="T56" fmla="*/ 45 w 171"/>
                        <a:gd name="T57" fmla="*/ 57 h 91"/>
                        <a:gd name="T58" fmla="*/ 39 w 171"/>
                        <a:gd name="T59" fmla="*/ 53 h 91"/>
                        <a:gd name="T60" fmla="*/ 42 w 171"/>
                        <a:gd name="T61" fmla="*/ 49 h 91"/>
                        <a:gd name="T62" fmla="*/ 57 w 171"/>
                        <a:gd name="T63" fmla="*/ 39 h 91"/>
                        <a:gd name="T64" fmla="*/ 65 w 171"/>
                        <a:gd name="T65" fmla="*/ 35 h 91"/>
                        <a:gd name="T66" fmla="*/ 65 w 171"/>
                        <a:gd name="T67" fmla="*/ 29 h 91"/>
                        <a:gd name="T68" fmla="*/ 72 w 171"/>
                        <a:gd name="T69" fmla="*/ 23 h 91"/>
                        <a:gd name="T70" fmla="*/ 81 w 171"/>
                        <a:gd name="T71" fmla="*/ 18 h 91"/>
                        <a:gd name="T72" fmla="*/ 90 w 171"/>
                        <a:gd name="T73" fmla="*/ 17 h 91"/>
                        <a:gd name="T74" fmla="*/ 96 w 171"/>
                        <a:gd name="T75" fmla="*/ 20 h 91"/>
                        <a:gd name="T76" fmla="*/ 104 w 171"/>
                        <a:gd name="T77" fmla="*/ 22 h 91"/>
                        <a:gd name="T78" fmla="*/ 101 w 171"/>
                        <a:gd name="T79" fmla="*/ 23 h 91"/>
                        <a:gd name="T80" fmla="*/ 108 w 171"/>
                        <a:gd name="T81" fmla="*/ 27 h 91"/>
                        <a:gd name="T82" fmla="*/ 117 w 171"/>
                        <a:gd name="T83" fmla="*/ 28 h 91"/>
                        <a:gd name="T84" fmla="*/ 129 w 171"/>
                        <a:gd name="T85" fmla="*/ 33 h 91"/>
                        <a:gd name="T86" fmla="*/ 138 w 171"/>
                        <a:gd name="T87" fmla="*/ 39 h 91"/>
                        <a:gd name="T88" fmla="*/ 140 w 171"/>
                        <a:gd name="T89" fmla="*/ 44 h 91"/>
                        <a:gd name="T90" fmla="*/ 142 w 171"/>
                        <a:gd name="T91" fmla="*/ 52 h 91"/>
                        <a:gd name="T92" fmla="*/ 141 w 171"/>
                        <a:gd name="T93" fmla="*/ 57 h 91"/>
                        <a:gd name="T94" fmla="*/ 148 w 171"/>
                        <a:gd name="T95" fmla="*/ 73 h 91"/>
                        <a:gd name="T96" fmla="*/ 158 w 171"/>
                        <a:gd name="T97" fmla="*/ 77 h 91"/>
                        <a:gd name="T98" fmla="*/ 167 w 171"/>
                        <a:gd name="T99" fmla="*/ 78 h 91"/>
                        <a:gd name="T100" fmla="*/ 163 w 171"/>
                        <a:gd name="T101" fmla="*/ 71 h 91"/>
                        <a:gd name="T102" fmla="*/ 159 w 171"/>
                        <a:gd name="T103" fmla="*/ 62 h 91"/>
                        <a:gd name="T104" fmla="*/ 157 w 171"/>
                        <a:gd name="T105" fmla="*/ 53 h 91"/>
                        <a:gd name="T106" fmla="*/ 154 w 171"/>
                        <a:gd name="T107" fmla="*/ 47 h 91"/>
                        <a:gd name="T108" fmla="*/ 151 w 171"/>
                        <a:gd name="T109" fmla="*/ 38 h 9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w 171"/>
                        <a:gd name="T166" fmla="*/ 0 h 91"/>
                        <a:gd name="T167" fmla="*/ 171 w 171"/>
                        <a:gd name="T168" fmla="*/ 91 h 91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T165" t="T166" r="T167" b="T168"/>
                      <a:pathLst>
                        <a:path w="171" h="91">
                          <a:moveTo>
                            <a:pt x="151" y="38"/>
                          </a:moveTo>
                          <a:lnTo>
                            <a:pt x="170" y="45"/>
                          </a:lnTo>
                          <a:lnTo>
                            <a:pt x="167" y="39"/>
                          </a:lnTo>
                          <a:lnTo>
                            <a:pt x="162" y="32"/>
                          </a:lnTo>
                          <a:lnTo>
                            <a:pt x="158" y="26"/>
                          </a:lnTo>
                          <a:lnTo>
                            <a:pt x="148" y="19"/>
                          </a:lnTo>
                          <a:lnTo>
                            <a:pt x="136" y="12"/>
                          </a:lnTo>
                          <a:lnTo>
                            <a:pt x="128" y="8"/>
                          </a:lnTo>
                          <a:lnTo>
                            <a:pt x="118" y="5"/>
                          </a:lnTo>
                          <a:lnTo>
                            <a:pt x="109" y="2"/>
                          </a:lnTo>
                          <a:lnTo>
                            <a:pt x="100" y="1"/>
                          </a:lnTo>
                          <a:lnTo>
                            <a:pt x="92" y="0"/>
                          </a:lnTo>
                          <a:lnTo>
                            <a:pt x="80" y="0"/>
                          </a:lnTo>
                          <a:lnTo>
                            <a:pt x="70" y="1"/>
                          </a:lnTo>
                          <a:lnTo>
                            <a:pt x="61" y="2"/>
                          </a:lnTo>
                          <a:lnTo>
                            <a:pt x="50" y="7"/>
                          </a:lnTo>
                          <a:lnTo>
                            <a:pt x="44" y="11"/>
                          </a:lnTo>
                          <a:lnTo>
                            <a:pt x="36" y="17"/>
                          </a:lnTo>
                          <a:lnTo>
                            <a:pt x="29" y="23"/>
                          </a:lnTo>
                          <a:lnTo>
                            <a:pt x="27" y="26"/>
                          </a:lnTo>
                          <a:lnTo>
                            <a:pt x="27" y="31"/>
                          </a:lnTo>
                          <a:lnTo>
                            <a:pt x="27" y="36"/>
                          </a:lnTo>
                          <a:lnTo>
                            <a:pt x="15" y="35"/>
                          </a:lnTo>
                          <a:lnTo>
                            <a:pt x="18" y="37"/>
                          </a:lnTo>
                          <a:lnTo>
                            <a:pt x="19" y="39"/>
                          </a:lnTo>
                          <a:lnTo>
                            <a:pt x="19" y="43"/>
                          </a:lnTo>
                          <a:lnTo>
                            <a:pt x="18" y="47"/>
                          </a:lnTo>
                          <a:lnTo>
                            <a:pt x="15" y="50"/>
                          </a:lnTo>
                          <a:lnTo>
                            <a:pt x="11" y="51"/>
                          </a:lnTo>
                          <a:lnTo>
                            <a:pt x="5" y="53"/>
                          </a:lnTo>
                          <a:lnTo>
                            <a:pt x="0" y="54"/>
                          </a:lnTo>
                          <a:lnTo>
                            <a:pt x="4" y="61"/>
                          </a:lnTo>
                          <a:lnTo>
                            <a:pt x="6" y="65"/>
                          </a:lnTo>
                          <a:lnTo>
                            <a:pt x="8" y="68"/>
                          </a:lnTo>
                          <a:lnTo>
                            <a:pt x="9" y="73"/>
                          </a:lnTo>
                          <a:lnTo>
                            <a:pt x="10" y="78"/>
                          </a:lnTo>
                          <a:lnTo>
                            <a:pt x="10" y="81"/>
                          </a:lnTo>
                          <a:lnTo>
                            <a:pt x="13" y="84"/>
                          </a:lnTo>
                          <a:lnTo>
                            <a:pt x="21" y="90"/>
                          </a:lnTo>
                          <a:lnTo>
                            <a:pt x="22" y="89"/>
                          </a:lnTo>
                          <a:lnTo>
                            <a:pt x="21" y="85"/>
                          </a:lnTo>
                          <a:lnTo>
                            <a:pt x="19" y="83"/>
                          </a:lnTo>
                          <a:lnTo>
                            <a:pt x="18" y="79"/>
                          </a:lnTo>
                          <a:lnTo>
                            <a:pt x="18" y="73"/>
                          </a:lnTo>
                          <a:lnTo>
                            <a:pt x="16" y="71"/>
                          </a:lnTo>
                          <a:lnTo>
                            <a:pt x="18" y="69"/>
                          </a:lnTo>
                          <a:lnTo>
                            <a:pt x="19" y="68"/>
                          </a:lnTo>
                          <a:lnTo>
                            <a:pt x="22" y="68"/>
                          </a:lnTo>
                          <a:lnTo>
                            <a:pt x="29" y="69"/>
                          </a:lnTo>
                          <a:lnTo>
                            <a:pt x="36" y="70"/>
                          </a:lnTo>
                          <a:lnTo>
                            <a:pt x="41" y="71"/>
                          </a:lnTo>
                          <a:lnTo>
                            <a:pt x="44" y="71"/>
                          </a:lnTo>
                          <a:lnTo>
                            <a:pt x="50" y="70"/>
                          </a:lnTo>
                          <a:lnTo>
                            <a:pt x="54" y="69"/>
                          </a:lnTo>
                          <a:lnTo>
                            <a:pt x="59" y="68"/>
                          </a:lnTo>
                          <a:lnTo>
                            <a:pt x="61" y="67"/>
                          </a:lnTo>
                          <a:lnTo>
                            <a:pt x="49" y="59"/>
                          </a:lnTo>
                          <a:lnTo>
                            <a:pt x="45" y="57"/>
                          </a:lnTo>
                          <a:lnTo>
                            <a:pt x="41" y="55"/>
                          </a:lnTo>
                          <a:lnTo>
                            <a:pt x="39" y="53"/>
                          </a:lnTo>
                          <a:lnTo>
                            <a:pt x="39" y="51"/>
                          </a:lnTo>
                          <a:lnTo>
                            <a:pt x="42" y="49"/>
                          </a:lnTo>
                          <a:lnTo>
                            <a:pt x="48" y="45"/>
                          </a:lnTo>
                          <a:lnTo>
                            <a:pt x="57" y="39"/>
                          </a:lnTo>
                          <a:lnTo>
                            <a:pt x="64" y="36"/>
                          </a:lnTo>
                          <a:lnTo>
                            <a:pt x="65" y="35"/>
                          </a:lnTo>
                          <a:lnTo>
                            <a:pt x="65" y="32"/>
                          </a:lnTo>
                          <a:lnTo>
                            <a:pt x="65" y="29"/>
                          </a:lnTo>
                          <a:lnTo>
                            <a:pt x="70" y="26"/>
                          </a:lnTo>
                          <a:lnTo>
                            <a:pt x="72" y="23"/>
                          </a:lnTo>
                          <a:lnTo>
                            <a:pt x="76" y="20"/>
                          </a:lnTo>
                          <a:lnTo>
                            <a:pt x="81" y="18"/>
                          </a:lnTo>
                          <a:lnTo>
                            <a:pt x="86" y="17"/>
                          </a:lnTo>
                          <a:lnTo>
                            <a:pt x="90" y="17"/>
                          </a:lnTo>
                          <a:lnTo>
                            <a:pt x="93" y="18"/>
                          </a:lnTo>
                          <a:lnTo>
                            <a:pt x="96" y="20"/>
                          </a:lnTo>
                          <a:lnTo>
                            <a:pt x="99" y="20"/>
                          </a:lnTo>
                          <a:lnTo>
                            <a:pt x="104" y="22"/>
                          </a:lnTo>
                          <a:lnTo>
                            <a:pt x="106" y="24"/>
                          </a:lnTo>
                          <a:lnTo>
                            <a:pt x="101" y="23"/>
                          </a:lnTo>
                          <a:lnTo>
                            <a:pt x="104" y="25"/>
                          </a:lnTo>
                          <a:lnTo>
                            <a:pt x="108" y="27"/>
                          </a:lnTo>
                          <a:lnTo>
                            <a:pt x="112" y="28"/>
                          </a:lnTo>
                          <a:lnTo>
                            <a:pt x="117" y="28"/>
                          </a:lnTo>
                          <a:lnTo>
                            <a:pt x="123" y="30"/>
                          </a:lnTo>
                          <a:lnTo>
                            <a:pt x="129" y="33"/>
                          </a:lnTo>
                          <a:lnTo>
                            <a:pt x="133" y="37"/>
                          </a:lnTo>
                          <a:lnTo>
                            <a:pt x="138" y="39"/>
                          </a:lnTo>
                          <a:lnTo>
                            <a:pt x="140" y="41"/>
                          </a:lnTo>
                          <a:lnTo>
                            <a:pt x="140" y="44"/>
                          </a:lnTo>
                          <a:lnTo>
                            <a:pt x="141" y="49"/>
                          </a:lnTo>
                          <a:lnTo>
                            <a:pt x="142" y="52"/>
                          </a:lnTo>
                          <a:lnTo>
                            <a:pt x="140" y="53"/>
                          </a:lnTo>
                          <a:lnTo>
                            <a:pt x="141" y="57"/>
                          </a:lnTo>
                          <a:lnTo>
                            <a:pt x="144" y="65"/>
                          </a:lnTo>
                          <a:lnTo>
                            <a:pt x="148" y="73"/>
                          </a:lnTo>
                          <a:lnTo>
                            <a:pt x="152" y="77"/>
                          </a:lnTo>
                          <a:lnTo>
                            <a:pt x="158" y="77"/>
                          </a:lnTo>
                          <a:lnTo>
                            <a:pt x="163" y="78"/>
                          </a:lnTo>
                          <a:lnTo>
                            <a:pt x="167" y="78"/>
                          </a:lnTo>
                          <a:lnTo>
                            <a:pt x="165" y="74"/>
                          </a:lnTo>
                          <a:lnTo>
                            <a:pt x="163" y="71"/>
                          </a:lnTo>
                          <a:lnTo>
                            <a:pt x="161" y="68"/>
                          </a:lnTo>
                          <a:lnTo>
                            <a:pt x="159" y="62"/>
                          </a:lnTo>
                          <a:lnTo>
                            <a:pt x="158" y="58"/>
                          </a:lnTo>
                          <a:lnTo>
                            <a:pt x="157" y="53"/>
                          </a:lnTo>
                          <a:lnTo>
                            <a:pt x="156" y="50"/>
                          </a:lnTo>
                          <a:lnTo>
                            <a:pt x="154" y="47"/>
                          </a:lnTo>
                          <a:lnTo>
                            <a:pt x="152" y="43"/>
                          </a:lnTo>
                          <a:lnTo>
                            <a:pt x="151" y="38"/>
                          </a:lnTo>
                        </a:path>
                      </a:pathLst>
                    </a:custGeom>
                    <a:solidFill>
                      <a:srgbClr val="FFA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/>
                    </a:p>
                  </p:txBody>
                </p:sp>
              </p:grpSp>
            </p:grpSp>
            <p:sp>
              <p:nvSpPr>
                <p:cNvPr id="17480" name="Freeform 54">
                  <a:extLst>
                    <a:ext uri="{FF2B5EF4-FFF2-40B4-BE49-F238E27FC236}">
                      <a16:creationId xmlns:a16="http://schemas.microsoft.com/office/drawing/2014/main" id="{99E92BB6-592C-054B-876C-1EE2FF669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8" y="1860"/>
                  <a:ext cx="231" cy="116"/>
                </a:xfrm>
                <a:custGeom>
                  <a:avLst/>
                  <a:gdLst>
                    <a:gd name="T0" fmla="*/ 212 w 231"/>
                    <a:gd name="T1" fmla="*/ 110 h 116"/>
                    <a:gd name="T2" fmla="*/ 229 w 231"/>
                    <a:gd name="T3" fmla="*/ 115 h 116"/>
                    <a:gd name="T4" fmla="*/ 229 w 231"/>
                    <a:gd name="T5" fmla="*/ 93 h 116"/>
                    <a:gd name="T6" fmla="*/ 217 w 231"/>
                    <a:gd name="T7" fmla="*/ 76 h 116"/>
                    <a:gd name="T8" fmla="*/ 213 w 231"/>
                    <a:gd name="T9" fmla="*/ 61 h 116"/>
                    <a:gd name="T10" fmla="*/ 205 w 231"/>
                    <a:gd name="T11" fmla="*/ 44 h 116"/>
                    <a:gd name="T12" fmla="*/ 200 w 231"/>
                    <a:gd name="T13" fmla="*/ 36 h 116"/>
                    <a:gd name="T14" fmla="*/ 190 w 231"/>
                    <a:gd name="T15" fmla="*/ 30 h 116"/>
                    <a:gd name="T16" fmla="*/ 188 w 231"/>
                    <a:gd name="T17" fmla="*/ 32 h 116"/>
                    <a:gd name="T18" fmla="*/ 181 w 231"/>
                    <a:gd name="T19" fmla="*/ 19 h 116"/>
                    <a:gd name="T20" fmla="*/ 173 w 231"/>
                    <a:gd name="T21" fmla="*/ 23 h 116"/>
                    <a:gd name="T22" fmla="*/ 156 w 231"/>
                    <a:gd name="T23" fmla="*/ 13 h 116"/>
                    <a:gd name="T24" fmla="*/ 150 w 231"/>
                    <a:gd name="T25" fmla="*/ 14 h 116"/>
                    <a:gd name="T26" fmla="*/ 142 w 231"/>
                    <a:gd name="T27" fmla="*/ 11 h 116"/>
                    <a:gd name="T28" fmla="*/ 137 w 231"/>
                    <a:gd name="T29" fmla="*/ 9 h 116"/>
                    <a:gd name="T30" fmla="*/ 132 w 231"/>
                    <a:gd name="T31" fmla="*/ 10 h 116"/>
                    <a:gd name="T32" fmla="*/ 120 w 231"/>
                    <a:gd name="T33" fmla="*/ 1 h 116"/>
                    <a:gd name="T34" fmla="*/ 125 w 231"/>
                    <a:gd name="T35" fmla="*/ 8 h 116"/>
                    <a:gd name="T36" fmla="*/ 120 w 231"/>
                    <a:gd name="T37" fmla="*/ 7 h 116"/>
                    <a:gd name="T38" fmla="*/ 110 w 231"/>
                    <a:gd name="T39" fmla="*/ 0 h 116"/>
                    <a:gd name="T40" fmla="*/ 116 w 231"/>
                    <a:gd name="T41" fmla="*/ 7 h 116"/>
                    <a:gd name="T42" fmla="*/ 108 w 231"/>
                    <a:gd name="T43" fmla="*/ 4 h 116"/>
                    <a:gd name="T44" fmla="*/ 106 w 231"/>
                    <a:gd name="T45" fmla="*/ 5 h 116"/>
                    <a:gd name="T46" fmla="*/ 94 w 231"/>
                    <a:gd name="T47" fmla="*/ 3 h 116"/>
                    <a:gd name="T48" fmla="*/ 76 w 231"/>
                    <a:gd name="T49" fmla="*/ 4 h 116"/>
                    <a:gd name="T50" fmla="*/ 69 w 231"/>
                    <a:gd name="T51" fmla="*/ 6 h 116"/>
                    <a:gd name="T52" fmla="*/ 54 w 231"/>
                    <a:gd name="T53" fmla="*/ 5 h 116"/>
                    <a:gd name="T54" fmla="*/ 43 w 231"/>
                    <a:gd name="T55" fmla="*/ 11 h 116"/>
                    <a:gd name="T56" fmla="*/ 36 w 231"/>
                    <a:gd name="T57" fmla="*/ 8 h 116"/>
                    <a:gd name="T58" fmla="*/ 37 w 231"/>
                    <a:gd name="T59" fmla="*/ 15 h 116"/>
                    <a:gd name="T60" fmla="*/ 30 w 231"/>
                    <a:gd name="T61" fmla="*/ 18 h 116"/>
                    <a:gd name="T62" fmla="*/ 18 w 231"/>
                    <a:gd name="T63" fmla="*/ 7 h 116"/>
                    <a:gd name="T64" fmla="*/ 19 w 231"/>
                    <a:gd name="T65" fmla="*/ 13 h 116"/>
                    <a:gd name="T66" fmla="*/ 22 w 231"/>
                    <a:gd name="T67" fmla="*/ 35 h 116"/>
                    <a:gd name="T68" fmla="*/ 13 w 231"/>
                    <a:gd name="T69" fmla="*/ 31 h 116"/>
                    <a:gd name="T70" fmla="*/ 18 w 231"/>
                    <a:gd name="T71" fmla="*/ 39 h 116"/>
                    <a:gd name="T72" fmla="*/ 0 w 231"/>
                    <a:gd name="T73" fmla="*/ 37 h 116"/>
                    <a:gd name="T74" fmla="*/ 32 w 231"/>
                    <a:gd name="T75" fmla="*/ 79 h 116"/>
                    <a:gd name="T76" fmla="*/ 38 w 231"/>
                    <a:gd name="T77" fmla="*/ 65 h 116"/>
                    <a:gd name="T78" fmla="*/ 47 w 231"/>
                    <a:gd name="T79" fmla="*/ 63 h 116"/>
                    <a:gd name="T80" fmla="*/ 60 w 231"/>
                    <a:gd name="T81" fmla="*/ 41 h 116"/>
                    <a:gd name="T82" fmla="*/ 82 w 231"/>
                    <a:gd name="T83" fmla="*/ 29 h 116"/>
                    <a:gd name="T84" fmla="*/ 115 w 231"/>
                    <a:gd name="T85" fmla="*/ 28 h 116"/>
                    <a:gd name="T86" fmla="*/ 145 w 231"/>
                    <a:gd name="T87" fmla="*/ 34 h 116"/>
                    <a:gd name="T88" fmla="*/ 173 w 231"/>
                    <a:gd name="T89" fmla="*/ 49 h 116"/>
                    <a:gd name="T90" fmla="*/ 186 w 231"/>
                    <a:gd name="T91" fmla="*/ 65 h 116"/>
                    <a:gd name="T92" fmla="*/ 192 w 231"/>
                    <a:gd name="T93" fmla="*/ 76 h 116"/>
                    <a:gd name="T94" fmla="*/ 193 w 231"/>
                    <a:gd name="T95" fmla="*/ 78 h 116"/>
                    <a:gd name="T96" fmla="*/ 197 w 231"/>
                    <a:gd name="T97" fmla="*/ 81 h 116"/>
                    <a:gd name="T98" fmla="*/ 198 w 231"/>
                    <a:gd name="T99" fmla="*/ 87 h 116"/>
                    <a:gd name="T100" fmla="*/ 201 w 231"/>
                    <a:gd name="T101" fmla="*/ 93 h 116"/>
                    <a:gd name="T102" fmla="*/ 201 w 231"/>
                    <a:gd name="T103" fmla="*/ 100 h 116"/>
                    <a:gd name="T104" fmla="*/ 206 w 231"/>
                    <a:gd name="T105" fmla="*/ 105 h 116"/>
                    <a:gd name="T106" fmla="*/ 207 w 231"/>
                    <a:gd name="T107" fmla="*/ 108 h 11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1"/>
                    <a:gd name="T163" fmla="*/ 0 h 116"/>
                    <a:gd name="T164" fmla="*/ 231 w 231"/>
                    <a:gd name="T165" fmla="*/ 116 h 11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1" h="116">
                      <a:moveTo>
                        <a:pt x="207" y="108"/>
                      </a:moveTo>
                      <a:lnTo>
                        <a:pt x="212" y="110"/>
                      </a:lnTo>
                      <a:lnTo>
                        <a:pt x="216" y="112"/>
                      </a:lnTo>
                      <a:lnTo>
                        <a:pt x="229" y="115"/>
                      </a:lnTo>
                      <a:lnTo>
                        <a:pt x="230" y="107"/>
                      </a:lnTo>
                      <a:lnTo>
                        <a:pt x="229" y="93"/>
                      </a:lnTo>
                      <a:lnTo>
                        <a:pt x="222" y="84"/>
                      </a:lnTo>
                      <a:lnTo>
                        <a:pt x="217" y="76"/>
                      </a:lnTo>
                      <a:lnTo>
                        <a:pt x="214" y="71"/>
                      </a:lnTo>
                      <a:lnTo>
                        <a:pt x="213" y="61"/>
                      </a:lnTo>
                      <a:lnTo>
                        <a:pt x="211" y="56"/>
                      </a:lnTo>
                      <a:lnTo>
                        <a:pt x="205" y="44"/>
                      </a:lnTo>
                      <a:lnTo>
                        <a:pt x="201" y="38"/>
                      </a:lnTo>
                      <a:lnTo>
                        <a:pt x="200" y="36"/>
                      </a:lnTo>
                      <a:lnTo>
                        <a:pt x="193" y="36"/>
                      </a:lnTo>
                      <a:lnTo>
                        <a:pt x="190" y="30"/>
                      </a:lnTo>
                      <a:lnTo>
                        <a:pt x="189" y="32"/>
                      </a:lnTo>
                      <a:lnTo>
                        <a:pt x="188" y="32"/>
                      </a:lnTo>
                      <a:lnTo>
                        <a:pt x="185" y="22"/>
                      </a:lnTo>
                      <a:lnTo>
                        <a:pt x="181" y="19"/>
                      </a:lnTo>
                      <a:lnTo>
                        <a:pt x="181" y="28"/>
                      </a:lnTo>
                      <a:lnTo>
                        <a:pt x="173" y="23"/>
                      </a:lnTo>
                      <a:lnTo>
                        <a:pt x="162" y="18"/>
                      </a:lnTo>
                      <a:lnTo>
                        <a:pt x="156" y="13"/>
                      </a:lnTo>
                      <a:lnTo>
                        <a:pt x="155" y="16"/>
                      </a:lnTo>
                      <a:lnTo>
                        <a:pt x="150" y="14"/>
                      </a:lnTo>
                      <a:lnTo>
                        <a:pt x="145" y="10"/>
                      </a:lnTo>
                      <a:lnTo>
                        <a:pt x="142" y="11"/>
                      </a:lnTo>
                      <a:lnTo>
                        <a:pt x="140" y="13"/>
                      </a:lnTo>
                      <a:lnTo>
                        <a:pt x="137" y="9"/>
                      </a:lnTo>
                      <a:lnTo>
                        <a:pt x="130" y="5"/>
                      </a:lnTo>
                      <a:lnTo>
                        <a:pt x="132" y="10"/>
                      </a:lnTo>
                      <a:lnTo>
                        <a:pt x="130" y="8"/>
                      </a:lnTo>
                      <a:lnTo>
                        <a:pt x="120" y="1"/>
                      </a:lnTo>
                      <a:lnTo>
                        <a:pt x="125" y="6"/>
                      </a:lnTo>
                      <a:lnTo>
                        <a:pt x="125" y="8"/>
                      </a:lnTo>
                      <a:lnTo>
                        <a:pt x="122" y="7"/>
                      </a:lnTo>
                      <a:lnTo>
                        <a:pt x="120" y="7"/>
                      </a:lnTo>
                      <a:lnTo>
                        <a:pt x="115" y="4"/>
                      </a:lnTo>
                      <a:lnTo>
                        <a:pt x="110" y="0"/>
                      </a:lnTo>
                      <a:lnTo>
                        <a:pt x="116" y="5"/>
                      </a:lnTo>
                      <a:lnTo>
                        <a:pt x="116" y="7"/>
                      </a:lnTo>
                      <a:lnTo>
                        <a:pt x="115" y="7"/>
                      </a:lnTo>
                      <a:lnTo>
                        <a:pt x="108" y="4"/>
                      </a:lnTo>
                      <a:lnTo>
                        <a:pt x="101" y="0"/>
                      </a:lnTo>
                      <a:lnTo>
                        <a:pt x="106" y="5"/>
                      </a:lnTo>
                      <a:lnTo>
                        <a:pt x="100" y="4"/>
                      </a:lnTo>
                      <a:lnTo>
                        <a:pt x="94" y="3"/>
                      </a:lnTo>
                      <a:lnTo>
                        <a:pt x="81" y="4"/>
                      </a:lnTo>
                      <a:lnTo>
                        <a:pt x="76" y="4"/>
                      </a:lnTo>
                      <a:lnTo>
                        <a:pt x="72" y="5"/>
                      </a:lnTo>
                      <a:lnTo>
                        <a:pt x="69" y="6"/>
                      </a:lnTo>
                      <a:lnTo>
                        <a:pt x="66" y="7"/>
                      </a:lnTo>
                      <a:lnTo>
                        <a:pt x="54" y="5"/>
                      </a:lnTo>
                      <a:lnTo>
                        <a:pt x="48" y="7"/>
                      </a:lnTo>
                      <a:lnTo>
                        <a:pt x="43" y="11"/>
                      </a:lnTo>
                      <a:lnTo>
                        <a:pt x="40" y="10"/>
                      </a:lnTo>
                      <a:lnTo>
                        <a:pt x="36" y="8"/>
                      </a:lnTo>
                      <a:lnTo>
                        <a:pt x="33" y="12"/>
                      </a:lnTo>
                      <a:lnTo>
                        <a:pt x="37" y="15"/>
                      </a:lnTo>
                      <a:lnTo>
                        <a:pt x="32" y="18"/>
                      </a:lnTo>
                      <a:lnTo>
                        <a:pt x="30" y="18"/>
                      </a:lnTo>
                      <a:lnTo>
                        <a:pt x="22" y="12"/>
                      </a:lnTo>
                      <a:lnTo>
                        <a:pt x="18" y="7"/>
                      </a:lnTo>
                      <a:lnTo>
                        <a:pt x="15" y="1"/>
                      </a:lnTo>
                      <a:lnTo>
                        <a:pt x="19" y="13"/>
                      </a:lnTo>
                      <a:lnTo>
                        <a:pt x="29" y="24"/>
                      </a:lnTo>
                      <a:lnTo>
                        <a:pt x="22" y="35"/>
                      </a:lnTo>
                      <a:lnTo>
                        <a:pt x="21" y="33"/>
                      </a:lnTo>
                      <a:lnTo>
                        <a:pt x="13" y="31"/>
                      </a:lnTo>
                      <a:lnTo>
                        <a:pt x="10" y="32"/>
                      </a:lnTo>
                      <a:lnTo>
                        <a:pt x="18" y="39"/>
                      </a:lnTo>
                      <a:lnTo>
                        <a:pt x="13" y="42"/>
                      </a:lnTo>
                      <a:lnTo>
                        <a:pt x="0" y="37"/>
                      </a:lnTo>
                      <a:lnTo>
                        <a:pt x="28" y="79"/>
                      </a:lnTo>
                      <a:lnTo>
                        <a:pt x="32" y="79"/>
                      </a:lnTo>
                      <a:lnTo>
                        <a:pt x="38" y="74"/>
                      </a:lnTo>
                      <a:lnTo>
                        <a:pt x="38" y="65"/>
                      </a:lnTo>
                      <a:lnTo>
                        <a:pt x="35" y="63"/>
                      </a:lnTo>
                      <a:lnTo>
                        <a:pt x="47" y="63"/>
                      </a:lnTo>
                      <a:lnTo>
                        <a:pt x="47" y="51"/>
                      </a:lnTo>
                      <a:lnTo>
                        <a:pt x="60" y="41"/>
                      </a:lnTo>
                      <a:lnTo>
                        <a:pt x="70" y="34"/>
                      </a:lnTo>
                      <a:lnTo>
                        <a:pt x="82" y="29"/>
                      </a:lnTo>
                      <a:lnTo>
                        <a:pt x="100" y="28"/>
                      </a:lnTo>
                      <a:lnTo>
                        <a:pt x="115" y="28"/>
                      </a:lnTo>
                      <a:lnTo>
                        <a:pt x="132" y="29"/>
                      </a:lnTo>
                      <a:lnTo>
                        <a:pt x="145" y="34"/>
                      </a:lnTo>
                      <a:lnTo>
                        <a:pt x="159" y="40"/>
                      </a:lnTo>
                      <a:lnTo>
                        <a:pt x="173" y="49"/>
                      </a:lnTo>
                      <a:lnTo>
                        <a:pt x="179" y="53"/>
                      </a:lnTo>
                      <a:lnTo>
                        <a:pt x="186" y="65"/>
                      </a:lnTo>
                      <a:lnTo>
                        <a:pt x="188" y="71"/>
                      </a:lnTo>
                      <a:lnTo>
                        <a:pt x="192" y="76"/>
                      </a:lnTo>
                      <a:lnTo>
                        <a:pt x="193" y="76"/>
                      </a:lnTo>
                      <a:lnTo>
                        <a:pt x="193" y="78"/>
                      </a:lnTo>
                      <a:lnTo>
                        <a:pt x="196" y="81"/>
                      </a:lnTo>
                      <a:lnTo>
                        <a:pt x="197" y="81"/>
                      </a:lnTo>
                      <a:lnTo>
                        <a:pt x="197" y="84"/>
                      </a:lnTo>
                      <a:lnTo>
                        <a:pt x="198" y="87"/>
                      </a:lnTo>
                      <a:lnTo>
                        <a:pt x="200" y="90"/>
                      </a:lnTo>
                      <a:lnTo>
                        <a:pt x="201" y="93"/>
                      </a:lnTo>
                      <a:lnTo>
                        <a:pt x="205" y="97"/>
                      </a:lnTo>
                      <a:lnTo>
                        <a:pt x="201" y="100"/>
                      </a:lnTo>
                      <a:lnTo>
                        <a:pt x="204" y="101"/>
                      </a:lnTo>
                      <a:lnTo>
                        <a:pt x="206" y="105"/>
                      </a:lnTo>
                      <a:lnTo>
                        <a:pt x="204" y="105"/>
                      </a:lnTo>
                      <a:lnTo>
                        <a:pt x="207" y="108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7473" name="Group 55">
                <a:extLst>
                  <a:ext uri="{FF2B5EF4-FFF2-40B4-BE49-F238E27FC236}">
                    <a16:creationId xmlns:a16="http://schemas.microsoft.com/office/drawing/2014/main" id="{38F4353B-CABB-0E46-8109-633E06F3B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4" y="1909"/>
                <a:ext cx="75" cy="29"/>
                <a:chOff x="1504" y="1909"/>
                <a:chExt cx="75" cy="29"/>
              </a:xfrm>
            </p:grpSpPr>
            <p:sp>
              <p:nvSpPr>
                <p:cNvPr id="17477" name="Freeform 56">
                  <a:extLst>
                    <a:ext uri="{FF2B5EF4-FFF2-40B4-BE49-F238E27FC236}">
                      <a16:creationId xmlns:a16="http://schemas.microsoft.com/office/drawing/2014/main" id="{B46F5907-88FB-2040-B57C-46905607D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4" y="1909"/>
                  <a:ext cx="74" cy="29"/>
                </a:xfrm>
                <a:custGeom>
                  <a:avLst/>
                  <a:gdLst>
                    <a:gd name="T0" fmla="*/ 73 w 74"/>
                    <a:gd name="T1" fmla="*/ 21 h 29"/>
                    <a:gd name="T2" fmla="*/ 72 w 74"/>
                    <a:gd name="T3" fmla="*/ 18 h 29"/>
                    <a:gd name="T4" fmla="*/ 67 w 74"/>
                    <a:gd name="T5" fmla="*/ 14 h 29"/>
                    <a:gd name="T6" fmla="*/ 62 w 74"/>
                    <a:gd name="T7" fmla="*/ 11 h 29"/>
                    <a:gd name="T8" fmla="*/ 58 w 74"/>
                    <a:gd name="T9" fmla="*/ 9 h 29"/>
                    <a:gd name="T10" fmla="*/ 54 w 74"/>
                    <a:gd name="T11" fmla="*/ 7 h 29"/>
                    <a:gd name="T12" fmla="*/ 48 w 74"/>
                    <a:gd name="T13" fmla="*/ 5 h 29"/>
                    <a:gd name="T14" fmla="*/ 41 w 74"/>
                    <a:gd name="T15" fmla="*/ 4 h 29"/>
                    <a:gd name="T16" fmla="*/ 36 w 74"/>
                    <a:gd name="T17" fmla="*/ 3 h 29"/>
                    <a:gd name="T18" fmla="*/ 32 w 74"/>
                    <a:gd name="T19" fmla="*/ 2 h 29"/>
                    <a:gd name="T20" fmla="*/ 26 w 74"/>
                    <a:gd name="T21" fmla="*/ 1 h 29"/>
                    <a:gd name="T22" fmla="*/ 22 w 74"/>
                    <a:gd name="T23" fmla="*/ 0 h 29"/>
                    <a:gd name="T24" fmla="*/ 17 w 74"/>
                    <a:gd name="T25" fmla="*/ 0 h 29"/>
                    <a:gd name="T26" fmla="*/ 13 w 74"/>
                    <a:gd name="T27" fmla="*/ 2 h 29"/>
                    <a:gd name="T28" fmla="*/ 10 w 74"/>
                    <a:gd name="T29" fmla="*/ 4 h 29"/>
                    <a:gd name="T30" fmla="*/ 7 w 74"/>
                    <a:gd name="T31" fmla="*/ 7 h 29"/>
                    <a:gd name="T32" fmla="*/ 3 w 74"/>
                    <a:gd name="T33" fmla="*/ 9 h 29"/>
                    <a:gd name="T34" fmla="*/ 0 w 74"/>
                    <a:gd name="T35" fmla="*/ 11 h 29"/>
                    <a:gd name="T36" fmla="*/ 2 w 74"/>
                    <a:gd name="T37" fmla="*/ 13 h 29"/>
                    <a:gd name="T38" fmla="*/ 7 w 74"/>
                    <a:gd name="T39" fmla="*/ 12 h 29"/>
                    <a:gd name="T40" fmla="*/ 12 w 74"/>
                    <a:gd name="T41" fmla="*/ 9 h 29"/>
                    <a:gd name="T42" fmla="*/ 16 w 74"/>
                    <a:gd name="T43" fmla="*/ 8 h 29"/>
                    <a:gd name="T44" fmla="*/ 21 w 74"/>
                    <a:gd name="T45" fmla="*/ 6 h 29"/>
                    <a:gd name="T46" fmla="*/ 25 w 74"/>
                    <a:gd name="T47" fmla="*/ 6 h 29"/>
                    <a:gd name="T48" fmla="*/ 29 w 74"/>
                    <a:gd name="T49" fmla="*/ 6 h 29"/>
                    <a:gd name="T50" fmla="*/ 32 w 74"/>
                    <a:gd name="T51" fmla="*/ 7 h 29"/>
                    <a:gd name="T52" fmla="*/ 36 w 74"/>
                    <a:gd name="T53" fmla="*/ 9 h 29"/>
                    <a:gd name="T54" fmla="*/ 40 w 74"/>
                    <a:gd name="T55" fmla="*/ 11 h 29"/>
                    <a:gd name="T56" fmla="*/ 45 w 74"/>
                    <a:gd name="T57" fmla="*/ 13 h 29"/>
                    <a:gd name="T58" fmla="*/ 49 w 74"/>
                    <a:gd name="T59" fmla="*/ 15 h 29"/>
                    <a:gd name="T60" fmla="*/ 54 w 74"/>
                    <a:gd name="T61" fmla="*/ 17 h 29"/>
                    <a:gd name="T62" fmla="*/ 56 w 74"/>
                    <a:gd name="T63" fmla="*/ 19 h 29"/>
                    <a:gd name="T64" fmla="*/ 60 w 74"/>
                    <a:gd name="T65" fmla="*/ 21 h 29"/>
                    <a:gd name="T66" fmla="*/ 64 w 74"/>
                    <a:gd name="T67" fmla="*/ 23 h 29"/>
                    <a:gd name="T68" fmla="*/ 68 w 74"/>
                    <a:gd name="T69" fmla="*/ 26 h 29"/>
                    <a:gd name="T70" fmla="*/ 72 w 74"/>
                    <a:gd name="T71" fmla="*/ 28 h 29"/>
                    <a:gd name="T72" fmla="*/ 73 w 74"/>
                    <a:gd name="T73" fmla="*/ 27 h 29"/>
                    <a:gd name="T74" fmla="*/ 73 w 74"/>
                    <a:gd name="T75" fmla="*/ 24 h 29"/>
                    <a:gd name="T76" fmla="*/ 73 w 74"/>
                    <a:gd name="T77" fmla="*/ 21 h 2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74"/>
                    <a:gd name="T118" fmla="*/ 0 h 29"/>
                    <a:gd name="T119" fmla="*/ 74 w 74"/>
                    <a:gd name="T120" fmla="*/ 29 h 2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74" h="29">
                      <a:moveTo>
                        <a:pt x="73" y="21"/>
                      </a:moveTo>
                      <a:lnTo>
                        <a:pt x="72" y="18"/>
                      </a:lnTo>
                      <a:lnTo>
                        <a:pt x="67" y="14"/>
                      </a:lnTo>
                      <a:lnTo>
                        <a:pt x="62" y="11"/>
                      </a:lnTo>
                      <a:lnTo>
                        <a:pt x="58" y="9"/>
                      </a:lnTo>
                      <a:lnTo>
                        <a:pt x="54" y="7"/>
                      </a:lnTo>
                      <a:lnTo>
                        <a:pt x="48" y="5"/>
                      </a:lnTo>
                      <a:lnTo>
                        <a:pt x="41" y="4"/>
                      </a:lnTo>
                      <a:lnTo>
                        <a:pt x="36" y="3"/>
                      </a:lnTo>
                      <a:lnTo>
                        <a:pt x="32" y="2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7" y="7"/>
                      </a:lnTo>
                      <a:lnTo>
                        <a:pt x="3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7" y="12"/>
                      </a:lnTo>
                      <a:lnTo>
                        <a:pt x="12" y="9"/>
                      </a:lnTo>
                      <a:lnTo>
                        <a:pt x="16" y="8"/>
                      </a:lnTo>
                      <a:lnTo>
                        <a:pt x="21" y="6"/>
                      </a:lnTo>
                      <a:lnTo>
                        <a:pt x="25" y="6"/>
                      </a:lnTo>
                      <a:lnTo>
                        <a:pt x="29" y="6"/>
                      </a:lnTo>
                      <a:lnTo>
                        <a:pt x="32" y="7"/>
                      </a:lnTo>
                      <a:lnTo>
                        <a:pt x="36" y="9"/>
                      </a:lnTo>
                      <a:lnTo>
                        <a:pt x="40" y="11"/>
                      </a:lnTo>
                      <a:lnTo>
                        <a:pt x="45" y="13"/>
                      </a:lnTo>
                      <a:lnTo>
                        <a:pt x="49" y="15"/>
                      </a:lnTo>
                      <a:lnTo>
                        <a:pt x="54" y="17"/>
                      </a:lnTo>
                      <a:lnTo>
                        <a:pt x="56" y="19"/>
                      </a:lnTo>
                      <a:lnTo>
                        <a:pt x="60" y="21"/>
                      </a:lnTo>
                      <a:lnTo>
                        <a:pt x="64" y="23"/>
                      </a:lnTo>
                      <a:lnTo>
                        <a:pt x="68" y="26"/>
                      </a:lnTo>
                      <a:lnTo>
                        <a:pt x="72" y="28"/>
                      </a:lnTo>
                      <a:lnTo>
                        <a:pt x="73" y="27"/>
                      </a:lnTo>
                      <a:lnTo>
                        <a:pt x="73" y="24"/>
                      </a:lnTo>
                      <a:lnTo>
                        <a:pt x="73" y="21"/>
                      </a:lnTo>
                    </a:path>
                  </a:pathLst>
                </a:custGeom>
                <a:solidFill>
                  <a:srgbClr val="C06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478" name="Freeform 57">
                  <a:extLst>
                    <a:ext uri="{FF2B5EF4-FFF2-40B4-BE49-F238E27FC236}">
                      <a16:creationId xmlns:a16="http://schemas.microsoft.com/office/drawing/2014/main" id="{9FFAB5B6-1FB4-D948-931D-A8AA6069C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0" y="1918"/>
                  <a:ext cx="29" cy="20"/>
                </a:xfrm>
                <a:custGeom>
                  <a:avLst/>
                  <a:gdLst>
                    <a:gd name="T0" fmla="*/ 0 w 29"/>
                    <a:gd name="T1" fmla="*/ 0 h 20"/>
                    <a:gd name="T2" fmla="*/ 2 w 29"/>
                    <a:gd name="T3" fmla="*/ 2 h 20"/>
                    <a:gd name="T4" fmla="*/ 5 w 29"/>
                    <a:gd name="T5" fmla="*/ 4 h 20"/>
                    <a:gd name="T6" fmla="*/ 9 w 29"/>
                    <a:gd name="T7" fmla="*/ 5 h 20"/>
                    <a:gd name="T8" fmla="*/ 13 w 29"/>
                    <a:gd name="T9" fmla="*/ 7 h 20"/>
                    <a:gd name="T10" fmla="*/ 16 w 29"/>
                    <a:gd name="T11" fmla="*/ 8 h 20"/>
                    <a:gd name="T12" fmla="*/ 18 w 29"/>
                    <a:gd name="T13" fmla="*/ 10 h 20"/>
                    <a:gd name="T14" fmla="*/ 19 w 29"/>
                    <a:gd name="T15" fmla="*/ 11 h 20"/>
                    <a:gd name="T16" fmla="*/ 19 w 29"/>
                    <a:gd name="T17" fmla="*/ 12 h 20"/>
                    <a:gd name="T18" fmla="*/ 18 w 29"/>
                    <a:gd name="T19" fmla="*/ 12 h 20"/>
                    <a:gd name="T20" fmla="*/ 17 w 29"/>
                    <a:gd name="T21" fmla="*/ 12 h 20"/>
                    <a:gd name="T22" fmla="*/ 16 w 29"/>
                    <a:gd name="T23" fmla="*/ 12 h 20"/>
                    <a:gd name="T24" fmla="*/ 15 w 29"/>
                    <a:gd name="T25" fmla="*/ 11 h 20"/>
                    <a:gd name="T26" fmla="*/ 12 w 29"/>
                    <a:gd name="T27" fmla="*/ 11 h 20"/>
                    <a:gd name="T28" fmla="*/ 13 w 29"/>
                    <a:gd name="T29" fmla="*/ 12 h 20"/>
                    <a:gd name="T30" fmla="*/ 15 w 29"/>
                    <a:gd name="T31" fmla="*/ 13 h 20"/>
                    <a:gd name="T32" fmla="*/ 16 w 29"/>
                    <a:gd name="T33" fmla="*/ 14 h 20"/>
                    <a:gd name="T34" fmla="*/ 18 w 29"/>
                    <a:gd name="T35" fmla="*/ 15 h 20"/>
                    <a:gd name="T36" fmla="*/ 21 w 29"/>
                    <a:gd name="T37" fmla="*/ 16 h 20"/>
                    <a:gd name="T38" fmla="*/ 22 w 29"/>
                    <a:gd name="T39" fmla="*/ 18 h 20"/>
                    <a:gd name="T40" fmla="*/ 25 w 29"/>
                    <a:gd name="T41" fmla="*/ 18 h 20"/>
                    <a:gd name="T42" fmla="*/ 26 w 29"/>
                    <a:gd name="T43" fmla="*/ 19 h 20"/>
                    <a:gd name="T44" fmla="*/ 28 w 29"/>
                    <a:gd name="T45" fmla="*/ 19 h 20"/>
                    <a:gd name="T46" fmla="*/ 27 w 29"/>
                    <a:gd name="T47" fmla="*/ 18 h 20"/>
                    <a:gd name="T48" fmla="*/ 27 w 29"/>
                    <a:gd name="T49" fmla="*/ 15 h 20"/>
                    <a:gd name="T50" fmla="*/ 26 w 29"/>
                    <a:gd name="T51" fmla="*/ 13 h 20"/>
                    <a:gd name="T52" fmla="*/ 26 w 29"/>
                    <a:gd name="T53" fmla="*/ 11 h 20"/>
                    <a:gd name="T54" fmla="*/ 25 w 29"/>
                    <a:gd name="T55" fmla="*/ 10 h 20"/>
                    <a:gd name="T56" fmla="*/ 23 w 29"/>
                    <a:gd name="T57" fmla="*/ 8 h 20"/>
                    <a:gd name="T58" fmla="*/ 21 w 29"/>
                    <a:gd name="T59" fmla="*/ 8 h 20"/>
                    <a:gd name="T60" fmla="*/ 18 w 29"/>
                    <a:gd name="T61" fmla="*/ 6 h 20"/>
                    <a:gd name="T62" fmla="*/ 16 w 29"/>
                    <a:gd name="T63" fmla="*/ 5 h 20"/>
                    <a:gd name="T64" fmla="*/ 14 w 29"/>
                    <a:gd name="T65" fmla="*/ 4 h 20"/>
                    <a:gd name="T66" fmla="*/ 12 w 29"/>
                    <a:gd name="T67" fmla="*/ 3 h 20"/>
                    <a:gd name="T68" fmla="*/ 9 w 29"/>
                    <a:gd name="T69" fmla="*/ 1 h 20"/>
                    <a:gd name="T70" fmla="*/ 7 w 29"/>
                    <a:gd name="T71" fmla="*/ 1 h 20"/>
                    <a:gd name="T72" fmla="*/ 7 w 29"/>
                    <a:gd name="T73" fmla="*/ 1 h 20"/>
                    <a:gd name="T74" fmla="*/ 5 w 29"/>
                    <a:gd name="T75" fmla="*/ 0 h 20"/>
                    <a:gd name="T76" fmla="*/ 3 w 29"/>
                    <a:gd name="T77" fmla="*/ 0 h 20"/>
                    <a:gd name="T78" fmla="*/ 2 w 29"/>
                    <a:gd name="T79" fmla="*/ 0 h 20"/>
                    <a:gd name="T80" fmla="*/ 0 w 29"/>
                    <a:gd name="T81" fmla="*/ 0 h 2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9"/>
                    <a:gd name="T124" fmla="*/ 0 h 20"/>
                    <a:gd name="T125" fmla="*/ 29 w 29"/>
                    <a:gd name="T126" fmla="*/ 20 h 2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9" h="20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5" y="4"/>
                      </a:lnTo>
                      <a:lnTo>
                        <a:pt x="9" y="5"/>
                      </a:lnTo>
                      <a:lnTo>
                        <a:pt x="13" y="7"/>
                      </a:lnTo>
                      <a:lnTo>
                        <a:pt x="16" y="8"/>
                      </a:lnTo>
                      <a:lnTo>
                        <a:pt x="18" y="10"/>
                      </a:lnTo>
                      <a:lnTo>
                        <a:pt x="19" y="11"/>
                      </a:lnTo>
                      <a:lnTo>
                        <a:pt x="19" y="12"/>
                      </a:lnTo>
                      <a:lnTo>
                        <a:pt x="18" y="12"/>
                      </a:lnTo>
                      <a:lnTo>
                        <a:pt x="17" y="12"/>
                      </a:lnTo>
                      <a:lnTo>
                        <a:pt x="16" y="12"/>
                      </a:lnTo>
                      <a:lnTo>
                        <a:pt x="15" y="11"/>
                      </a:lnTo>
                      <a:lnTo>
                        <a:pt x="12" y="11"/>
                      </a:lnTo>
                      <a:lnTo>
                        <a:pt x="13" y="12"/>
                      </a:lnTo>
                      <a:lnTo>
                        <a:pt x="15" y="13"/>
                      </a:lnTo>
                      <a:lnTo>
                        <a:pt x="16" y="14"/>
                      </a:lnTo>
                      <a:lnTo>
                        <a:pt x="18" y="15"/>
                      </a:lnTo>
                      <a:lnTo>
                        <a:pt x="21" y="16"/>
                      </a:lnTo>
                      <a:lnTo>
                        <a:pt x="22" y="18"/>
                      </a:lnTo>
                      <a:lnTo>
                        <a:pt x="25" y="18"/>
                      </a:lnTo>
                      <a:lnTo>
                        <a:pt x="26" y="19"/>
                      </a:lnTo>
                      <a:lnTo>
                        <a:pt x="28" y="19"/>
                      </a:lnTo>
                      <a:lnTo>
                        <a:pt x="27" y="18"/>
                      </a:lnTo>
                      <a:lnTo>
                        <a:pt x="27" y="15"/>
                      </a:ln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1" y="8"/>
                      </a:lnTo>
                      <a:lnTo>
                        <a:pt x="18" y="6"/>
                      </a:lnTo>
                      <a:lnTo>
                        <a:pt x="16" y="5"/>
                      </a:lnTo>
                      <a:lnTo>
                        <a:pt x="14" y="4"/>
                      </a:lnTo>
                      <a:lnTo>
                        <a:pt x="12" y="3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3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17474" name="Group 58">
                <a:extLst>
                  <a:ext uri="{FF2B5EF4-FFF2-40B4-BE49-F238E27FC236}">
                    <a16:creationId xmlns:a16="http://schemas.microsoft.com/office/drawing/2014/main" id="{C04CDE86-5524-B143-80E0-945112DDF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8" y="1895"/>
                <a:ext cx="161" cy="98"/>
                <a:chOff x="1478" y="1895"/>
                <a:chExt cx="161" cy="98"/>
              </a:xfrm>
            </p:grpSpPr>
            <p:sp>
              <p:nvSpPr>
                <p:cNvPr id="17475" name="Freeform 59">
                  <a:extLst>
                    <a:ext uri="{FF2B5EF4-FFF2-40B4-BE49-F238E27FC236}">
                      <a16:creationId xmlns:a16="http://schemas.microsoft.com/office/drawing/2014/main" id="{870A389D-E476-6E4E-9A03-A3BC79AD2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6" y="1895"/>
                  <a:ext cx="143" cy="98"/>
                </a:xfrm>
                <a:custGeom>
                  <a:avLst/>
                  <a:gdLst>
                    <a:gd name="T0" fmla="*/ 140 w 143"/>
                    <a:gd name="T1" fmla="*/ 97 h 98"/>
                    <a:gd name="T2" fmla="*/ 133 w 143"/>
                    <a:gd name="T3" fmla="*/ 96 h 98"/>
                    <a:gd name="T4" fmla="*/ 125 w 143"/>
                    <a:gd name="T5" fmla="*/ 91 h 98"/>
                    <a:gd name="T6" fmla="*/ 119 w 143"/>
                    <a:gd name="T7" fmla="*/ 83 h 98"/>
                    <a:gd name="T8" fmla="*/ 111 w 143"/>
                    <a:gd name="T9" fmla="*/ 76 h 98"/>
                    <a:gd name="T10" fmla="*/ 107 w 143"/>
                    <a:gd name="T11" fmla="*/ 67 h 98"/>
                    <a:gd name="T12" fmla="*/ 102 w 143"/>
                    <a:gd name="T13" fmla="*/ 58 h 98"/>
                    <a:gd name="T14" fmla="*/ 100 w 143"/>
                    <a:gd name="T15" fmla="*/ 52 h 98"/>
                    <a:gd name="T16" fmla="*/ 94 w 143"/>
                    <a:gd name="T17" fmla="*/ 45 h 98"/>
                    <a:gd name="T18" fmla="*/ 90 w 143"/>
                    <a:gd name="T19" fmla="*/ 40 h 98"/>
                    <a:gd name="T20" fmla="*/ 86 w 143"/>
                    <a:gd name="T21" fmla="*/ 33 h 98"/>
                    <a:gd name="T22" fmla="*/ 82 w 143"/>
                    <a:gd name="T23" fmla="*/ 27 h 98"/>
                    <a:gd name="T24" fmla="*/ 73 w 143"/>
                    <a:gd name="T25" fmla="*/ 20 h 98"/>
                    <a:gd name="T26" fmla="*/ 62 w 143"/>
                    <a:gd name="T27" fmla="*/ 14 h 98"/>
                    <a:gd name="T28" fmla="*/ 51 w 143"/>
                    <a:gd name="T29" fmla="*/ 10 h 98"/>
                    <a:gd name="T30" fmla="*/ 40 w 143"/>
                    <a:gd name="T31" fmla="*/ 7 h 98"/>
                    <a:gd name="T32" fmla="*/ 31 w 143"/>
                    <a:gd name="T33" fmla="*/ 6 h 98"/>
                    <a:gd name="T34" fmla="*/ 21 w 143"/>
                    <a:gd name="T35" fmla="*/ 8 h 98"/>
                    <a:gd name="T36" fmla="*/ 12 w 143"/>
                    <a:gd name="T37" fmla="*/ 12 h 98"/>
                    <a:gd name="T38" fmla="*/ 5 w 143"/>
                    <a:gd name="T39" fmla="*/ 15 h 98"/>
                    <a:gd name="T40" fmla="*/ 0 w 143"/>
                    <a:gd name="T41" fmla="*/ 18 h 98"/>
                    <a:gd name="T42" fmla="*/ 0 w 143"/>
                    <a:gd name="T43" fmla="*/ 15 h 98"/>
                    <a:gd name="T44" fmla="*/ 4 w 143"/>
                    <a:gd name="T45" fmla="*/ 12 h 98"/>
                    <a:gd name="T46" fmla="*/ 16 w 143"/>
                    <a:gd name="T47" fmla="*/ 7 h 98"/>
                    <a:gd name="T48" fmla="*/ 22 w 143"/>
                    <a:gd name="T49" fmla="*/ 4 h 98"/>
                    <a:gd name="T50" fmla="*/ 21 w 143"/>
                    <a:gd name="T51" fmla="*/ 3 h 98"/>
                    <a:gd name="T52" fmla="*/ 13 w 143"/>
                    <a:gd name="T53" fmla="*/ 4 h 98"/>
                    <a:gd name="T54" fmla="*/ 6 w 143"/>
                    <a:gd name="T55" fmla="*/ 4 h 98"/>
                    <a:gd name="T56" fmla="*/ 4 w 143"/>
                    <a:gd name="T57" fmla="*/ 5 h 98"/>
                    <a:gd name="T58" fmla="*/ 3 w 143"/>
                    <a:gd name="T59" fmla="*/ 7 h 98"/>
                    <a:gd name="T60" fmla="*/ 4 w 143"/>
                    <a:gd name="T61" fmla="*/ 3 h 98"/>
                    <a:gd name="T62" fmla="*/ 10 w 143"/>
                    <a:gd name="T63" fmla="*/ 1 h 98"/>
                    <a:gd name="T64" fmla="*/ 16 w 143"/>
                    <a:gd name="T65" fmla="*/ 0 h 98"/>
                    <a:gd name="T66" fmla="*/ 23 w 143"/>
                    <a:gd name="T67" fmla="*/ 0 h 98"/>
                    <a:gd name="T68" fmla="*/ 30 w 143"/>
                    <a:gd name="T69" fmla="*/ 2 h 98"/>
                    <a:gd name="T70" fmla="*/ 37 w 143"/>
                    <a:gd name="T71" fmla="*/ 4 h 98"/>
                    <a:gd name="T72" fmla="*/ 45 w 143"/>
                    <a:gd name="T73" fmla="*/ 6 h 98"/>
                    <a:gd name="T74" fmla="*/ 54 w 143"/>
                    <a:gd name="T75" fmla="*/ 8 h 98"/>
                    <a:gd name="T76" fmla="*/ 60 w 143"/>
                    <a:gd name="T77" fmla="*/ 10 h 98"/>
                    <a:gd name="T78" fmla="*/ 68 w 143"/>
                    <a:gd name="T79" fmla="*/ 13 h 98"/>
                    <a:gd name="T80" fmla="*/ 74 w 143"/>
                    <a:gd name="T81" fmla="*/ 18 h 98"/>
                    <a:gd name="T82" fmla="*/ 82 w 143"/>
                    <a:gd name="T83" fmla="*/ 24 h 98"/>
                    <a:gd name="T84" fmla="*/ 89 w 143"/>
                    <a:gd name="T85" fmla="*/ 30 h 98"/>
                    <a:gd name="T86" fmla="*/ 94 w 143"/>
                    <a:gd name="T87" fmla="*/ 38 h 98"/>
                    <a:gd name="T88" fmla="*/ 100 w 143"/>
                    <a:gd name="T89" fmla="*/ 46 h 98"/>
                    <a:gd name="T90" fmla="*/ 104 w 143"/>
                    <a:gd name="T91" fmla="*/ 53 h 98"/>
                    <a:gd name="T92" fmla="*/ 108 w 143"/>
                    <a:gd name="T93" fmla="*/ 59 h 98"/>
                    <a:gd name="T94" fmla="*/ 112 w 143"/>
                    <a:gd name="T95" fmla="*/ 67 h 98"/>
                    <a:gd name="T96" fmla="*/ 115 w 143"/>
                    <a:gd name="T97" fmla="*/ 73 h 98"/>
                    <a:gd name="T98" fmla="*/ 119 w 143"/>
                    <a:gd name="T99" fmla="*/ 79 h 98"/>
                    <a:gd name="T100" fmla="*/ 124 w 143"/>
                    <a:gd name="T101" fmla="*/ 81 h 98"/>
                    <a:gd name="T102" fmla="*/ 129 w 143"/>
                    <a:gd name="T103" fmla="*/ 88 h 98"/>
                    <a:gd name="T104" fmla="*/ 135 w 143"/>
                    <a:gd name="T105" fmla="*/ 91 h 9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43"/>
                    <a:gd name="T160" fmla="*/ 0 h 98"/>
                    <a:gd name="T161" fmla="*/ 143 w 143"/>
                    <a:gd name="T162" fmla="*/ 98 h 9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43" h="98">
                      <a:moveTo>
                        <a:pt x="142" y="96"/>
                      </a:moveTo>
                      <a:lnTo>
                        <a:pt x="140" y="97"/>
                      </a:lnTo>
                      <a:lnTo>
                        <a:pt x="136" y="97"/>
                      </a:lnTo>
                      <a:lnTo>
                        <a:pt x="133" y="96"/>
                      </a:lnTo>
                      <a:lnTo>
                        <a:pt x="129" y="92"/>
                      </a:lnTo>
                      <a:lnTo>
                        <a:pt x="125" y="91"/>
                      </a:lnTo>
                      <a:lnTo>
                        <a:pt x="122" y="87"/>
                      </a:lnTo>
                      <a:lnTo>
                        <a:pt x="119" y="83"/>
                      </a:lnTo>
                      <a:lnTo>
                        <a:pt x="115" y="79"/>
                      </a:lnTo>
                      <a:lnTo>
                        <a:pt x="111" y="76"/>
                      </a:lnTo>
                      <a:lnTo>
                        <a:pt x="109" y="72"/>
                      </a:lnTo>
                      <a:lnTo>
                        <a:pt x="107" y="67"/>
                      </a:lnTo>
                      <a:lnTo>
                        <a:pt x="104" y="62"/>
                      </a:lnTo>
                      <a:lnTo>
                        <a:pt x="102" y="58"/>
                      </a:lnTo>
                      <a:lnTo>
                        <a:pt x="101" y="55"/>
                      </a:lnTo>
                      <a:lnTo>
                        <a:pt x="100" y="52"/>
                      </a:lnTo>
                      <a:lnTo>
                        <a:pt x="97" y="49"/>
                      </a:lnTo>
                      <a:lnTo>
                        <a:pt x="94" y="45"/>
                      </a:lnTo>
                      <a:lnTo>
                        <a:pt x="92" y="43"/>
                      </a:lnTo>
                      <a:lnTo>
                        <a:pt x="90" y="40"/>
                      </a:lnTo>
                      <a:lnTo>
                        <a:pt x="88" y="37"/>
                      </a:lnTo>
                      <a:lnTo>
                        <a:pt x="86" y="33"/>
                      </a:lnTo>
                      <a:lnTo>
                        <a:pt x="84" y="30"/>
                      </a:lnTo>
                      <a:lnTo>
                        <a:pt x="82" y="27"/>
                      </a:lnTo>
                      <a:lnTo>
                        <a:pt x="78" y="24"/>
                      </a:lnTo>
                      <a:lnTo>
                        <a:pt x="73" y="20"/>
                      </a:lnTo>
                      <a:lnTo>
                        <a:pt x="67" y="17"/>
                      </a:lnTo>
                      <a:lnTo>
                        <a:pt x="62" y="14"/>
                      </a:lnTo>
                      <a:lnTo>
                        <a:pt x="58" y="12"/>
                      </a:lnTo>
                      <a:lnTo>
                        <a:pt x="51" y="10"/>
                      </a:lnTo>
                      <a:lnTo>
                        <a:pt x="45" y="8"/>
                      </a:lnTo>
                      <a:lnTo>
                        <a:pt x="40" y="7"/>
                      </a:lnTo>
                      <a:lnTo>
                        <a:pt x="36" y="6"/>
                      </a:lnTo>
                      <a:lnTo>
                        <a:pt x="31" y="6"/>
                      </a:lnTo>
                      <a:lnTo>
                        <a:pt x="27" y="7"/>
                      </a:lnTo>
                      <a:lnTo>
                        <a:pt x="21" y="8"/>
                      </a:lnTo>
                      <a:lnTo>
                        <a:pt x="16" y="10"/>
                      </a:lnTo>
                      <a:lnTo>
                        <a:pt x="12" y="12"/>
                      </a:lnTo>
                      <a:lnTo>
                        <a:pt x="9" y="13"/>
                      </a:lnTo>
                      <a:lnTo>
                        <a:pt x="5" y="15"/>
                      </a:lnTo>
                      <a:lnTo>
                        <a:pt x="2" y="17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4" y="12"/>
                      </a:lnTo>
                      <a:lnTo>
                        <a:pt x="12" y="9"/>
                      </a:lnTo>
                      <a:lnTo>
                        <a:pt x="16" y="7"/>
                      </a:lnTo>
                      <a:lnTo>
                        <a:pt x="20" y="5"/>
                      </a:lnTo>
                      <a:lnTo>
                        <a:pt x="22" y="4"/>
                      </a:lnTo>
                      <a:lnTo>
                        <a:pt x="25" y="3"/>
                      </a:lnTo>
                      <a:lnTo>
                        <a:pt x="21" y="3"/>
                      </a:lnTo>
                      <a:lnTo>
                        <a:pt x="17" y="4"/>
                      </a:lnTo>
                      <a:lnTo>
                        <a:pt x="13" y="4"/>
                      </a:lnTo>
                      <a:lnTo>
                        <a:pt x="10" y="4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3" y="7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3" y="3"/>
                      </a:lnTo>
                      <a:lnTo>
                        <a:pt x="37" y="4"/>
                      </a:lnTo>
                      <a:lnTo>
                        <a:pt x="40" y="5"/>
                      </a:lnTo>
                      <a:lnTo>
                        <a:pt x="45" y="6"/>
                      </a:lnTo>
                      <a:lnTo>
                        <a:pt x="49" y="7"/>
                      </a:lnTo>
                      <a:lnTo>
                        <a:pt x="54" y="8"/>
                      </a:lnTo>
                      <a:lnTo>
                        <a:pt x="58" y="9"/>
                      </a:lnTo>
                      <a:lnTo>
                        <a:pt x="60" y="10"/>
                      </a:lnTo>
                      <a:lnTo>
                        <a:pt x="64" y="12"/>
                      </a:lnTo>
                      <a:lnTo>
                        <a:pt x="68" y="13"/>
                      </a:lnTo>
                      <a:lnTo>
                        <a:pt x="72" y="16"/>
                      </a:lnTo>
                      <a:lnTo>
                        <a:pt x="74" y="18"/>
                      </a:lnTo>
                      <a:lnTo>
                        <a:pt x="78" y="20"/>
                      </a:lnTo>
                      <a:lnTo>
                        <a:pt x="82" y="24"/>
                      </a:lnTo>
                      <a:lnTo>
                        <a:pt x="86" y="28"/>
                      </a:lnTo>
                      <a:lnTo>
                        <a:pt x="89" y="30"/>
                      </a:lnTo>
                      <a:lnTo>
                        <a:pt x="92" y="34"/>
                      </a:lnTo>
                      <a:lnTo>
                        <a:pt x="94" y="38"/>
                      </a:lnTo>
                      <a:lnTo>
                        <a:pt x="97" y="42"/>
                      </a:lnTo>
                      <a:lnTo>
                        <a:pt x="100" y="46"/>
                      </a:lnTo>
                      <a:lnTo>
                        <a:pt x="102" y="50"/>
                      </a:lnTo>
                      <a:lnTo>
                        <a:pt x="104" y="53"/>
                      </a:lnTo>
                      <a:lnTo>
                        <a:pt x="106" y="56"/>
                      </a:lnTo>
                      <a:lnTo>
                        <a:pt x="108" y="59"/>
                      </a:lnTo>
                      <a:lnTo>
                        <a:pt x="110" y="63"/>
                      </a:lnTo>
                      <a:lnTo>
                        <a:pt x="112" y="67"/>
                      </a:lnTo>
                      <a:lnTo>
                        <a:pt x="114" y="71"/>
                      </a:lnTo>
                      <a:lnTo>
                        <a:pt x="115" y="73"/>
                      </a:lnTo>
                      <a:lnTo>
                        <a:pt x="116" y="76"/>
                      </a:lnTo>
                      <a:lnTo>
                        <a:pt x="119" y="79"/>
                      </a:lnTo>
                      <a:lnTo>
                        <a:pt x="121" y="79"/>
                      </a:lnTo>
                      <a:lnTo>
                        <a:pt x="124" y="81"/>
                      </a:lnTo>
                      <a:lnTo>
                        <a:pt x="127" y="85"/>
                      </a:lnTo>
                      <a:lnTo>
                        <a:pt x="129" y="88"/>
                      </a:lnTo>
                      <a:lnTo>
                        <a:pt x="132" y="89"/>
                      </a:lnTo>
                      <a:lnTo>
                        <a:pt x="135" y="91"/>
                      </a:lnTo>
                      <a:lnTo>
                        <a:pt x="142" y="96"/>
                      </a:lnTo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17476" name="Freeform 60">
                  <a:extLst>
                    <a:ext uri="{FF2B5EF4-FFF2-40B4-BE49-F238E27FC236}">
                      <a16:creationId xmlns:a16="http://schemas.microsoft.com/office/drawing/2014/main" id="{2B288693-4844-E242-B85F-4AA095E099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8" y="1906"/>
                  <a:ext cx="66" cy="22"/>
                </a:xfrm>
                <a:custGeom>
                  <a:avLst/>
                  <a:gdLst>
                    <a:gd name="T0" fmla="*/ 24 w 66"/>
                    <a:gd name="T1" fmla="*/ 12 h 22"/>
                    <a:gd name="T2" fmla="*/ 12 w 66"/>
                    <a:gd name="T3" fmla="*/ 17 h 22"/>
                    <a:gd name="T4" fmla="*/ 9 w 66"/>
                    <a:gd name="T5" fmla="*/ 20 h 22"/>
                    <a:gd name="T6" fmla="*/ 4 w 66"/>
                    <a:gd name="T7" fmla="*/ 21 h 22"/>
                    <a:gd name="T8" fmla="*/ 0 w 66"/>
                    <a:gd name="T9" fmla="*/ 21 h 22"/>
                    <a:gd name="T10" fmla="*/ 6 w 66"/>
                    <a:gd name="T11" fmla="*/ 19 h 22"/>
                    <a:gd name="T12" fmla="*/ 18 w 66"/>
                    <a:gd name="T13" fmla="*/ 13 h 22"/>
                    <a:gd name="T14" fmla="*/ 22 w 66"/>
                    <a:gd name="T15" fmla="*/ 11 h 22"/>
                    <a:gd name="T16" fmla="*/ 26 w 66"/>
                    <a:gd name="T17" fmla="*/ 9 h 22"/>
                    <a:gd name="T18" fmla="*/ 29 w 66"/>
                    <a:gd name="T19" fmla="*/ 7 h 22"/>
                    <a:gd name="T20" fmla="*/ 32 w 66"/>
                    <a:gd name="T21" fmla="*/ 5 h 22"/>
                    <a:gd name="T22" fmla="*/ 34 w 66"/>
                    <a:gd name="T23" fmla="*/ 3 h 22"/>
                    <a:gd name="T24" fmla="*/ 36 w 66"/>
                    <a:gd name="T25" fmla="*/ 2 h 22"/>
                    <a:gd name="T26" fmla="*/ 40 w 66"/>
                    <a:gd name="T27" fmla="*/ 1 h 22"/>
                    <a:gd name="T28" fmla="*/ 44 w 66"/>
                    <a:gd name="T29" fmla="*/ 0 h 22"/>
                    <a:gd name="T30" fmla="*/ 48 w 66"/>
                    <a:gd name="T31" fmla="*/ 0 h 22"/>
                    <a:gd name="T32" fmla="*/ 54 w 66"/>
                    <a:gd name="T33" fmla="*/ 1 h 22"/>
                    <a:gd name="T34" fmla="*/ 55 w 66"/>
                    <a:gd name="T35" fmla="*/ 2 h 22"/>
                    <a:gd name="T36" fmla="*/ 60 w 66"/>
                    <a:gd name="T37" fmla="*/ 4 h 22"/>
                    <a:gd name="T38" fmla="*/ 65 w 66"/>
                    <a:gd name="T39" fmla="*/ 6 h 22"/>
                    <a:gd name="T40" fmla="*/ 61 w 66"/>
                    <a:gd name="T41" fmla="*/ 6 h 22"/>
                    <a:gd name="T42" fmla="*/ 56 w 66"/>
                    <a:gd name="T43" fmla="*/ 5 h 22"/>
                    <a:gd name="T44" fmla="*/ 51 w 66"/>
                    <a:gd name="T45" fmla="*/ 4 h 22"/>
                    <a:gd name="T46" fmla="*/ 48 w 66"/>
                    <a:gd name="T47" fmla="*/ 3 h 22"/>
                    <a:gd name="T48" fmla="*/ 44 w 66"/>
                    <a:gd name="T49" fmla="*/ 3 h 22"/>
                    <a:gd name="T50" fmla="*/ 40 w 66"/>
                    <a:gd name="T51" fmla="*/ 3 h 22"/>
                    <a:gd name="T52" fmla="*/ 33 w 66"/>
                    <a:gd name="T53" fmla="*/ 7 h 22"/>
                    <a:gd name="T54" fmla="*/ 27 w 66"/>
                    <a:gd name="T55" fmla="*/ 11 h 22"/>
                    <a:gd name="T56" fmla="*/ 24 w 66"/>
                    <a:gd name="T57" fmla="*/ 12 h 2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6"/>
                    <a:gd name="T88" fmla="*/ 0 h 22"/>
                    <a:gd name="T89" fmla="*/ 66 w 66"/>
                    <a:gd name="T90" fmla="*/ 22 h 2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6" h="22">
                      <a:moveTo>
                        <a:pt x="24" y="12"/>
                      </a:moveTo>
                      <a:lnTo>
                        <a:pt x="12" y="17"/>
                      </a:lnTo>
                      <a:lnTo>
                        <a:pt x="9" y="20"/>
                      </a:lnTo>
                      <a:lnTo>
                        <a:pt x="4" y="21"/>
                      </a:lnTo>
                      <a:lnTo>
                        <a:pt x="0" y="21"/>
                      </a:lnTo>
                      <a:lnTo>
                        <a:pt x="6" y="19"/>
                      </a:lnTo>
                      <a:lnTo>
                        <a:pt x="18" y="13"/>
                      </a:lnTo>
                      <a:lnTo>
                        <a:pt x="22" y="11"/>
                      </a:lnTo>
                      <a:lnTo>
                        <a:pt x="26" y="9"/>
                      </a:lnTo>
                      <a:lnTo>
                        <a:pt x="29" y="7"/>
                      </a:lnTo>
                      <a:lnTo>
                        <a:pt x="32" y="5"/>
                      </a:lnTo>
                      <a:lnTo>
                        <a:pt x="34" y="3"/>
                      </a:lnTo>
                      <a:lnTo>
                        <a:pt x="36" y="2"/>
                      </a:lnTo>
                      <a:lnTo>
                        <a:pt x="40" y="1"/>
                      </a:lnTo>
                      <a:lnTo>
                        <a:pt x="44" y="0"/>
                      </a:lnTo>
                      <a:lnTo>
                        <a:pt x="48" y="0"/>
                      </a:lnTo>
                      <a:lnTo>
                        <a:pt x="54" y="1"/>
                      </a:lnTo>
                      <a:lnTo>
                        <a:pt x="55" y="2"/>
                      </a:lnTo>
                      <a:lnTo>
                        <a:pt x="60" y="4"/>
                      </a:lnTo>
                      <a:lnTo>
                        <a:pt x="65" y="6"/>
                      </a:lnTo>
                      <a:lnTo>
                        <a:pt x="61" y="6"/>
                      </a:lnTo>
                      <a:lnTo>
                        <a:pt x="56" y="5"/>
                      </a:lnTo>
                      <a:lnTo>
                        <a:pt x="51" y="4"/>
                      </a:lnTo>
                      <a:lnTo>
                        <a:pt x="48" y="3"/>
                      </a:lnTo>
                      <a:lnTo>
                        <a:pt x="44" y="3"/>
                      </a:lnTo>
                      <a:lnTo>
                        <a:pt x="40" y="3"/>
                      </a:lnTo>
                      <a:lnTo>
                        <a:pt x="33" y="7"/>
                      </a:lnTo>
                      <a:lnTo>
                        <a:pt x="27" y="11"/>
                      </a:lnTo>
                      <a:lnTo>
                        <a:pt x="24" y="12"/>
                      </a:lnTo>
                    </a:path>
                  </a:pathLst>
                </a:custGeom>
                <a:solidFill>
                  <a:srgbClr val="2311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</p:grpSp>
        <p:grpSp>
          <p:nvGrpSpPr>
            <p:cNvPr id="17444" name="Group 61">
              <a:extLst>
                <a:ext uri="{FF2B5EF4-FFF2-40B4-BE49-F238E27FC236}">
                  <a16:creationId xmlns:a16="http://schemas.microsoft.com/office/drawing/2014/main" id="{9CD2A7C8-B226-3348-8F24-D9E426C4C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1" y="1916"/>
              <a:ext cx="164" cy="108"/>
              <a:chOff x="1421" y="1916"/>
              <a:chExt cx="164" cy="108"/>
            </a:xfrm>
          </p:grpSpPr>
          <p:grpSp>
            <p:nvGrpSpPr>
              <p:cNvPr id="17445" name="Group 62">
                <a:extLst>
                  <a:ext uri="{FF2B5EF4-FFF2-40B4-BE49-F238E27FC236}">
                    <a16:creationId xmlns:a16="http://schemas.microsoft.com/office/drawing/2014/main" id="{90B24557-49BD-3C47-970E-688A50A964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1" y="1916"/>
                <a:ext cx="164" cy="108"/>
                <a:chOff x="1421" y="1916"/>
                <a:chExt cx="164" cy="108"/>
              </a:xfrm>
            </p:grpSpPr>
            <p:sp>
              <p:nvSpPr>
                <p:cNvPr id="17451" name="Freeform 63">
                  <a:extLst>
                    <a:ext uri="{FF2B5EF4-FFF2-40B4-BE49-F238E27FC236}">
                      <a16:creationId xmlns:a16="http://schemas.microsoft.com/office/drawing/2014/main" id="{02C0050E-67EC-7440-8627-14DE19BAF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1916"/>
                  <a:ext cx="164" cy="108"/>
                </a:xfrm>
                <a:custGeom>
                  <a:avLst/>
                  <a:gdLst>
                    <a:gd name="T0" fmla="*/ 162 w 164"/>
                    <a:gd name="T1" fmla="*/ 100 h 108"/>
                    <a:gd name="T2" fmla="*/ 163 w 164"/>
                    <a:gd name="T3" fmla="*/ 104 h 108"/>
                    <a:gd name="T4" fmla="*/ 161 w 164"/>
                    <a:gd name="T5" fmla="*/ 107 h 108"/>
                    <a:gd name="T6" fmla="*/ 156 w 164"/>
                    <a:gd name="T7" fmla="*/ 107 h 108"/>
                    <a:gd name="T8" fmla="*/ 152 w 164"/>
                    <a:gd name="T9" fmla="*/ 104 h 108"/>
                    <a:gd name="T10" fmla="*/ 141 w 164"/>
                    <a:gd name="T11" fmla="*/ 95 h 108"/>
                    <a:gd name="T12" fmla="*/ 131 w 164"/>
                    <a:gd name="T13" fmla="*/ 83 h 108"/>
                    <a:gd name="T14" fmla="*/ 123 w 164"/>
                    <a:gd name="T15" fmla="*/ 74 h 108"/>
                    <a:gd name="T16" fmla="*/ 119 w 164"/>
                    <a:gd name="T17" fmla="*/ 70 h 108"/>
                    <a:gd name="T18" fmla="*/ 115 w 164"/>
                    <a:gd name="T19" fmla="*/ 70 h 108"/>
                    <a:gd name="T20" fmla="*/ 110 w 164"/>
                    <a:gd name="T21" fmla="*/ 71 h 108"/>
                    <a:gd name="T22" fmla="*/ 109 w 164"/>
                    <a:gd name="T23" fmla="*/ 67 h 108"/>
                    <a:gd name="T24" fmla="*/ 108 w 164"/>
                    <a:gd name="T25" fmla="*/ 64 h 108"/>
                    <a:gd name="T26" fmla="*/ 105 w 164"/>
                    <a:gd name="T27" fmla="*/ 61 h 108"/>
                    <a:gd name="T28" fmla="*/ 102 w 164"/>
                    <a:gd name="T29" fmla="*/ 60 h 108"/>
                    <a:gd name="T30" fmla="*/ 101 w 164"/>
                    <a:gd name="T31" fmla="*/ 58 h 108"/>
                    <a:gd name="T32" fmla="*/ 99 w 164"/>
                    <a:gd name="T33" fmla="*/ 59 h 108"/>
                    <a:gd name="T34" fmla="*/ 95 w 164"/>
                    <a:gd name="T35" fmla="*/ 60 h 108"/>
                    <a:gd name="T36" fmla="*/ 90 w 164"/>
                    <a:gd name="T37" fmla="*/ 60 h 108"/>
                    <a:gd name="T38" fmla="*/ 82 w 164"/>
                    <a:gd name="T39" fmla="*/ 60 h 108"/>
                    <a:gd name="T40" fmla="*/ 74 w 164"/>
                    <a:gd name="T41" fmla="*/ 60 h 108"/>
                    <a:gd name="T42" fmla="*/ 65 w 164"/>
                    <a:gd name="T43" fmla="*/ 60 h 108"/>
                    <a:gd name="T44" fmla="*/ 57 w 164"/>
                    <a:gd name="T45" fmla="*/ 58 h 108"/>
                    <a:gd name="T46" fmla="*/ 50 w 164"/>
                    <a:gd name="T47" fmla="*/ 56 h 108"/>
                    <a:gd name="T48" fmla="*/ 42 w 164"/>
                    <a:gd name="T49" fmla="*/ 55 h 108"/>
                    <a:gd name="T50" fmla="*/ 36 w 164"/>
                    <a:gd name="T51" fmla="*/ 52 h 108"/>
                    <a:gd name="T52" fmla="*/ 31 w 164"/>
                    <a:gd name="T53" fmla="*/ 49 h 108"/>
                    <a:gd name="T54" fmla="*/ 24 w 164"/>
                    <a:gd name="T55" fmla="*/ 46 h 108"/>
                    <a:gd name="T56" fmla="*/ 17 w 164"/>
                    <a:gd name="T57" fmla="*/ 40 h 108"/>
                    <a:gd name="T58" fmla="*/ 10 w 164"/>
                    <a:gd name="T59" fmla="*/ 34 h 108"/>
                    <a:gd name="T60" fmla="*/ 6 w 164"/>
                    <a:gd name="T61" fmla="*/ 29 h 108"/>
                    <a:gd name="T62" fmla="*/ 1 w 164"/>
                    <a:gd name="T63" fmla="*/ 28 h 108"/>
                    <a:gd name="T64" fmla="*/ 1 w 164"/>
                    <a:gd name="T65" fmla="*/ 25 h 108"/>
                    <a:gd name="T66" fmla="*/ 7 w 164"/>
                    <a:gd name="T67" fmla="*/ 20 h 108"/>
                    <a:gd name="T68" fmla="*/ 14 w 164"/>
                    <a:gd name="T69" fmla="*/ 15 h 108"/>
                    <a:gd name="T70" fmla="*/ 23 w 164"/>
                    <a:gd name="T71" fmla="*/ 10 h 108"/>
                    <a:gd name="T72" fmla="*/ 33 w 164"/>
                    <a:gd name="T73" fmla="*/ 6 h 108"/>
                    <a:gd name="T74" fmla="*/ 40 w 164"/>
                    <a:gd name="T75" fmla="*/ 3 h 108"/>
                    <a:gd name="T76" fmla="*/ 46 w 164"/>
                    <a:gd name="T77" fmla="*/ 1 h 108"/>
                    <a:gd name="T78" fmla="*/ 54 w 164"/>
                    <a:gd name="T79" fmla="*/ 0 h 108"/>
                    <a:gd name="T80" fmla="*/ 61 w 164"/>
                    <a:gd name="T81" fmla="*/ 3 h 108"/>
                    <a:gd name="T82" fmla="*/ 67 w 164"/>
                    <a:gd name="T83" fmla="*/ 7 h 108"/>
                    <a:gd name="T84" fmla="*/ 73 w 164"/>
                    <a:gd name="T85" fmla="*/ 9 h 108"/>
                    <a:gd name="T86" fmla="*/ 79 w 164"/>
                    <a:gd name="T87" fmla="*/ 12 h 108"/>
                    <a:gd name="T88" fmla="*/ 86 w 164"/>
                    <a:gd name="T89" fmla="*/ 17 h 108"/>
                    <a:gd name="T90" fmla="*/ 91 w 164"/>
                    <a:gd name="T91" fmla="*/ 20 h 108"/>
                    <a:gd name="T92" fmla="*/ 96 w 164"/>
                    <a:gd name="T93" fmla="*/ 23 h 108"/>
                    <a:gd name="T94" fmla="*/ 100 w 164"/>
                    <a:gd name="T95" fmla="*/ 26 h 108"/>
                    <a:gd name="T96" fmla="*/ 103 w 164"/>
                    <a:gd name="T97" fmla="*/ 30 h 108"/>
                    <a:gd name="T98" fmla="*/ 106 w 164"/>
                    <a:gd name="T99" fmla="*/ 37 h 108"/>
                    <a:gd name="T100" fmla="*/ 109 w 164"/>
                    <a:gd name="T101" fmla="*/ 44 h 108"/>
                    <a:gd name="T102" fmla="*/ 116 w 164"/>
                    <a:gd name="T103" fmla="*/ 52 h 108"/>
                    <a:gd name="T104" fmla="*/ 122 w 164"/>
                    <a:gd name="T105" fmla="*/ 59 h 108"/>
                    <a:gd name="T106" fmla="*/ 127 w 164"/>
                    <a:gd name="T107" fmla="*/ 66 h 108"/>
                    <a:gd name="T108" fmla="*/ 132 w 164"/>
                    <a:gd name="T109" fmla="*/ 74 h 108"/>
                    <a:gd name="T110" fmla="*/ 135 w 164"/>
                    <a:gd name="T111" fmla="*/ 78 h 108"/>
                    <a:gd name="T112" fmla="*/ 140 w 164"/>
                    <a:gd name="T113" fmla="*/ 83 h 108"/>
                    <a:gd name="T114" fmla="*/ 151 w 164"/>
                    <a:gd name="T115" fmla="*/ 91 h 10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64"/>
                    <a:gd name="T175" fmla="*/ 0 h 108"/>
                    <a:gd name="T176" fmla="*/ 164 w 164"/>
                    <a:gd name="T177" fmla="*/ 108 h 10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64" h="108">
                      <a:moveTo>
                        <a:pt x="161" y="96"/>
                      </a:moveTo>
                      <a:lnTo>
                        <a:pt x="162" y="100"/>
                      </a:lnTo>
                      <a:lnTo>
                        <a:pt x="163" y="101"/>
                      </a:lnTo>
                      <a:lnTo>
                        <a:pt x="163" y="104"/>
                      </a:lnTo>
                      <a:lnTo>
                        <a:pt x="162" y="106"/>
                      </a:lnTo>
                      <a:lnTo>
                        <a:pt x="161" y="107"/>
                      </a:lnTo>
                      <a:lnTo>
                        <a:pt x="159" y="107"/>
                      </a:lnTo>
                      <a:lnTo>
                        <a:pt x="156" y="107"/>
                      </a:lnTo>
                      <a:lnTo>
                        <a:pt x="154" y="106"/>
                      </a:lnTo>
                      <a:lnTo>
                        <a:pt x="152" y="104"/>
                      </a:lnTo>
                      <a:lnTo>
                        <a:pt x="146" y="100"/>
                      </a:lnTo>
                      <a:lnTo>
                        <a:pt x="141" y="95"/>
                      </a:lnTo>
                      <a:lnTo>
                        <a:pt x="135" y="88"/>
                      </a:lnTo>
                      <a:lnTo>
                        <a:pt x="131" y="83"/>
                      </a:lnTo>
                      <a:lnTo>
                        <a:pt x="127" y="78"/>
                      </a:lnTo>
                      <a:lnTo>
                        <a:pt x="123" y="74"/>
                      </a:lnTo>
                      <a:lnTo>
                        <a:pt x="121" y="72"/>
                      </a:lnTo>
                      <a:lnTo>
                        <a:pt x="119" y="70"/>
                      </a:lnTo>
                      <a:lnTo>
                        <a:pt x="118" y="69"/>
                      </a:lnTo>
                      <a:lnTo>
                        <a:pt x="115" y="70"/>
                      </a:lnTo>
                      <a:lnTo>
                        <a:pt x="112" y="70"/>
                      </a:lnTo>
                      <a:lnTo>
                        <a:pt x="110" y="71"/>
                      </a:lnTo>
                      <a:lnTo>
                        <a:pt x="109" y="70"/>
                      </a:lnTo>
                      <a:lnTo>
                        <a:pt x="109" y="67"/>
                      </a:lnTo>
                      <a:lnTo>
                        <a:pt x="109" y="65"/>
                      </a:lnTo>
                      <a:lnTo>
                        <a:pt x="108" y="64"/>
                      </a:lnTo>
                      <a:lnTo>
                        <a:pt x="107" y="63"/>
                      </a:lnTo>
                      <a:lnTo>
                        <a:pt x="105" y="61"/>
                      </a:lnTo>
                      <a:lnTo>
                        <a:pt x="104" y="60"/>
                      </a:lnTo>
                      <a:lnTo>
                        <a:pt x="102" y="60"/>
                      </a:lnTo>
                      <a:lnTo>
                        <a:pt x="102" y="58"/>
                      </a:lnTo>
                      <a:lnTo>
                        <a:pt x="101" y="58"/>
                      </a:lnTo>
                      <a:lnTo>
                        <a:pt x="100" y="58"/>
                      </a:lnTo>
                      <a:lnTo>
                        <a:pt x="99" y="59"/>
                      </a:lnTo>
                      <a:lnTo>
                        <a:pt x="97" y="60"/>
                      </a:lnTo>
                      <a:lnTo>
                        <a:pt x="95" y="60"/>
                      </a:lnTo>
                      <a:lnTo>
                        <a:pt x="92" y="60"/>
                      </a:lnTo>
                      <a:lnTo>
                        <a:pt x="90" y="60"/>
                      </a:lnTo>
                      <a:lnTo>
                        <a:pt x="86" y="60"/>
                      </a:lnTo>
                      <a:lnTo>
                        <a:pt x="82" y="60"/>
                      </a:lnTo>
                      <a:lnTo>
                        <a:pt x="77" y="60"/>
                      </a:lnTo>
                      <a:lnTo>
                        <a:pt x="74" y="60"/>
                      </a:lnTo>
                      <a:lnTo>
                        <a:pt x="70" y="60"/>
                      </a:lnTo>
                      <a:lnTo>
                        <a:pt x="65" y="60"/>
                      </a:lnTo>
                      <a:lnTo>
                        <a:pt x="61" y="58"/>
                      </a:lnTo>
                      <a:lnTo>
                        <a:pt x="57" y="58"/>
                      </a:lnTo>
                      <a:lnTo>
                        <a:pt x="53" y="57"/>
                      </a:lnTo>
                      <a:lnTo>
                        <a:pt x="50" y="56"/>
                      </a:lnTo>
                      <a:lnTo>
                        <a:pt x="45" y="56"/>
                      </a:lnTo>
                      <a:lnTo>
                        <a:pt x="42" y="55"/>
                      </a:lnTo>
                      <a:lnTo>
                        <a:pt x="39" y="53"/>
                      </a:lnTo>
                      <a:lnTo>
                        <a:pt x="36" y="52"/>
                      </a:lnTo>
                      <a:lnTo>
                        <a:pt x="33" y="51"/>
                      </a:lnTo>
                      <a:lnTo>
                        <a:pt x="31" y="49"/>
                      </a:lnTo>
                      <a:lnTo>
                        <a:pt x="27" y="47"/>
                      </a:lnTo>
                      <a:lnTo>
                        <a:pt x="24" y="46"/>
                      </a:lnTo>
                      <a:lnTo>
                        <a:pt x="20" y="43"/>
                      </a:lnTo>
                      <a:lnTo>
                        <a:pt x="17" y="40"/>
                      </a:lnTo>
                      <a:lnTo>
                        <a:pt x="13" y="38"/>
                      </a:lnTo>
                      <a:lnTo>
                        <a:pt x="10" y="34"/>
                      </a:lnTo>
                      <a:lnTo>
                        <a:pt x="7" y="32"/>
                      </a:lnTo>
                      <a:lnTo>
                        <a:pt x="6" y="29"/>
                      </a:lnTo>
                      <a:lnTo>
                        <a:pt x="4" y="28"/>
                      </a:lnTo>
                      <a:lnTo>
                        <a:pt x="1" y="28"/>
                      </a:lnTo>
                      <a:lnTo>
                        <a:pt x="0" y="28"/>
                      </a:lnTo>
                      <a:lnTo>
                        <a:pt x="1" y="25"/>
                      </a:lnTo>
                      <a:lnTo>
                        <a:pt x="3" y="23"/>
                      </a:lnTo>
                      <a:lnTo>
                        <a:pt x="7" y="20"/>
                      </a:lnTo>
                      <a:lnTo>
                        <a:pt x="11" y="18"/>
                      </a:lnTo>
                      <a:lnTo>
                        <a:pt x="14" y="15"/>
                      </a:lnTo>
                      <a:lnTo>
                        <a:pt x="19" y="12"/>
                      </a:lnTo>
                      <a:lnTo>
                        <a:pt x="23" y="10"/>
                      </a:lnTo>
                      <a:lnTo>
                        <a:pt x="28" y="8"/>
                      </a:lnTo>
                      <a:lnTo>
                        <a:pt x="33" y="6"/>
                      </a:lnTo>
                      <a:lnTo>
                        <a:pt x="36" y="5"/>
                      </a:lnTo>
                      <a:lnTo>
                        <a:pt x="40" y="3"/>
                      </a:lnTo>
                      <a:lnTo>
                        <a:pt x="43" y="2"/>
                      </a:lnTo>
                      <a:lnTo>
                        <a:pt x="46" y="1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8" y="1"/>
                      </a:lnTo>
                      <a:lnTo>
                        <a:pt x="61" y="3"/>
                      </a:lnTo>
                      <a:lnTo>
                        <a:pt x="64" y="5"/>
                      </a:lnTo>
                      <a:lnTo>
                        <a:pt x="67" y="7"/>
                      </a:lnTo>
                      <a:lnTo>
                        <a:pt x="70" y="7"/>
                      </a:lnTo>
                      <a:lnTo>
                        <a:pt x="73" y="9"/>
                      </a:lnTo>
                      <a:lnTo>
                        <a:pt x="76" y="10"/>
                      </a:lnTo>
                      <a:lnTo>
                        <a:pt x="79" y="12"/>
                      </a:lnTo>
                      <a:lnTo>
                        <a:pt x="83" y="14"/>
                      </a:lnTo>
                      <a:lnTo>
                        <a:pt x="86" y="17"/>
                      </a:lnTo>
                      <a:lnTo>
                        <a:pt x="88" y="19"/>
                      </a:lnTo>
                      <a:lnTo>
                        <a:pt x="91" y="20"/>
                      </a:lnTo>
                      <a:lnTo>
                        <a:pt x="93" y="22"/>
                      </a:lnTo>
                      <a:lnTo>
                        <a:pt x="96" y="23"/>
                      </a:lnTo>
                      <a:lnTo>
                        <a:pt x="98" y="25"/>
                      </a:lnTo>
                      <a:lnTo>
                        <a:pt x="100" y="26"/>
                      </a:lnTo>
                      <a:lnTo>
                        <a:pt x="102" y="26"/>
                      </a:lnTo>
                      <a:lnTo>
                        <a:pt x="103" y="30"/>
                      </a:lnTo>
                      <a:lnTo>
                        <a:pt x="104" y="33"/>
                      </a:lnTo>
                      <a:lnTo>
                        <a:pt x="106" y="37"/>
                      </a:lnTo>
                      <a:lnTo>
                        <a:pt x="108" y="41"/>
                      </a:lnTo>
                      <a:lnTo>
                        <a:pt x="109" y="44"/>
                      </a:lnTo>
                      <a:lnTo>
                        <a:pt x="112" y="49"/>
                      </a:lnTo>
                      <a:lnTo>
                        <a:pt x="116" y="52"/>
                      </a:lnTo>
                      <a:lnTo>
                        <a:pt x="118" y="56"/>
                      </a:lnTo>
                      <a:lnTo>
                        <a:pt x="122" y="59"/>
                      </a:lnTo>
                      <a:lnTo>
                        <a:pt x="125" y="62"/>
                      </a:lnTo>
                      <a:lnTo>
                        <a:pt x="127" y="66"/>
                      </a:lnTo>
                      <a:lnTo>
                        <a:pt x="130" y="70"/>
                      </a:lnTo>
                      <a:lnTo>
                        <a:pt x="132" y="74"/>
                      </a:lnTo>
                      <a:lnTo>
                        <a:pt x="133" y="75"/>
                      </a:lnTo>
                      <a:lnTo>
                        <a:pt x="135" y="78"/>
                      </a:lnTo>
                      <a:lnTo>
                        <a:pt x="137" y="80"/>
                      </a:lnTo>
                      <a:lnTo>
                        <a:pt x="140" y="83"/>
                      </a:lnTo>
                      <a:lnTo>
                        <a:pt x="145" y="87"/>
                      </a:lnTo>
                      <a:lnTo>
                        <a:pt x="151" y="91"/>
                      </a:lnTo>
                      <a:lnTo>
                        <a:pt x="161" y="96"/>
                      </a:lnTo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grpSp>
              <p:nvGrpSpPr>
                <p:cNvPr id="17452" name="Group 64">
                  <a:extLst>
                    <a:ext uri="{FF2B5EF4-FFF2-40B4-BE49-F238E27FC236}">
                      <a16:creationId xmlns:a16="http://schemas.microsoft.com/office/drawing/2014/main" id="{9FE0EA71-FA27-E84C-8A3B-63A53E8B40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22" y="1922"/>
                  <a:ext cx="99" cy="49"/>
                  <a:chOff x="1422" y="1922"/>
                  <a:chExt cx="99" cy="49"/>
                </a:xfrm>
              </p:grpSpPr>
              <p:grpSp>
                <p:nvGrpSpPr>
                  <p:cNvPr id="17453" name="Group 65">
                    <a:extLst>
                      <a:ext uri="{FF2B5EF4-FFF2-40B4-BE49-F238E27FC236}">
                        <a16:creationId xmlns:a16="http://schemas.microsoft.com/office/drawing/2014/main" id="{5E84B3B5-621B-1F4F-ABBF-2A9A781678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22" y="1923"/>
                    <a:ext cx="99" cy="47"/>
                    <a:chOff x="1422" y="1923"/>
                    <a:chExt cx="99" cy="47"/>
                  </a:xfrm>
                </p:grpSpPr>
                <p:sp>
                  <p:nvSpPr>
                    <p:cNvPr id="17469" name="Freeform 66">
                      <a:extLst>
                        <a:ext uri="{FF2B5EF4-FFF2-40B4-BE49-F238E27FC236}">
                          <a16:creationId xmlns:a16="http://schemas.microsoft.com/office/drawing/2014/main" id="{A832041B-810D-244E-9718-A53B563129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29" y="1923"/>
                      <a:ext cx="92" cy="47"/>
                    </a:xfrm>
                    <a:custGeom>
                      <a:avLst/>
                      <a:gdLst>
                        <a:gd name="T0" fmla="*/ 91 w 92"/>
                        <a:gd name="T1" fmla="*/ 39 h 47"/>
                        <a:gd name="T2" fmla="*/ 89 w 92"/>
                        <a:gd name="T3" fmla="*/ 33 h 47"/>
                        <a:gd name="T4" fmla="*/ 86 w 92"/>
                        <a:gd name="T5" fmla="*/ 26 h 47"/>
                        <a:gd name="T6" fmla="*/ 80 w 92"/>
                        <a:gd name="T7" fmla="*/ 20 h 47"/>
                        <a:gd name="T8" fmla="*/ 75 w 92"/>
                        <a:gd name="T9" fmla="*/ 15 h 47"/>
                        <a:gd name="T10" fmla="*/ 69 w 92"/>
                        <a:gd name="T11" fmla="*/ 10 h 47"/>
                        <a:gd name="T12" fmla="*/ 59 w 92"/>
                        <a:gd name="T13" fmla="*/ 5 h 47"/>
                        <a:gd name="T14" fmla="*/ 51 w 92"/>
                        <a:gd name="T15" fmla="*/ 2 h 47"/>
                        <a:gd name="T16" fmla="*/ 46 w 92"/>
                        <a:gd name="T17" fmla="*/ 1 h 47"/>
                        <a:gd name="T18" fmla="*/ 42 w 92"/>
                        <a:gd name="T19" fmla="*/ 0 h 47"/>
                        <a:gd name="T20" fmla="*/ 35 w 92"/>
                        <a:gd name="T21" fmla="*/ 1 h 47"/>
                        <a:gd name="T22" fmla="*/ 29 w 92"/>
                        <a:gd name="T23" fmla="*/ 3 h 47"/>
                        <a:gd name="T24" fmla="*/ 23 w 92"/>
                        <a:gd name="T25" fmla="*/ 5 h 47"/>
                        <a:gd name="T26" fmla="*/ 17 w 92"/>
                        <a:gd name="T27" fmla="*/ 9 h 47"/>
                        <a:gd name="T28" fmla="*/ 11 w 92"/>
                        <a:gd name="T29" fmla="*/ 12 h 47"/>
                        <a:gd name="T30" fmla="*/ 6 w 92"/>
                        <a:gd name="T31" fmla="*/ 15 h 47"/>
                        <a:gd name="T32" fmla="*/ 1 w 92"/>
                        <a:gd name="T33" fmla="*/ 18 h 47"/>
                        <a:gd name="T34" fmla="*/ 0 w 92"/>
                        <a:gd name="T35" fmla="*/ 20 h 47"/>
                        <a:gd name="T36" fmla="*/ 3 w 92"/>
                        <a:gd name="T37" fmla="*/ 23 h 47"/>
                        <a:gd name="T38" fmla="*/ 6 w 92"/>
                        <a:gd name="T39" fmla="*/ 26 h 47"/>
                        <a:gd name="T40" fmla="*/ 9 w 92"/>
                        <a:gd name="T41" fmla="*/ 28 h 47"/>
                        <a:gd name="T42" fmla="*/ 13 w 92"/>
                        <a:gd name="T43" fmla="*/ 31 h 47"/>
                        <a:gd name="T44" fmla="*/ 17 w 92"/>
                        <a:gd name="T45" fmla="*/ 33 h 47"/>
                        <a:gd name="T46" fmla="*/ 21 w 92"/>
                        <a:gd name="T47" fmla="*/ 35 h 47"/>
                        <a:gd name="T48" fmla="*/ 24 w 92"/>
                        <a:gd name="T49" fmla="*/ 37 h 47"/>
                        <a:gd name="T50" fmla="*/ 28 w 92"/>
                        <a:gd name="T51" fmla="*/ 38 h 47"/>
                        <a:gd name="T52" fmla="*/ 33 w 92"/>
                        <a:gd name="T53" fmla="*/ 40 h 47"/>
                        <a:gd name="T54" fmla="*/ 36 w 92"/>
                        <a:gd name="T55" fmla="*/ 41 h 47"/>
                        <a:gd name="T56" fmla="*/ 40 w 92"/>
                        <a:gd name="T57" fmla="*/ 43 h 47"/>
                        <a:gd name="T58" fmla="*/ 45 w 92"/>
                        <a:gd name="T59" fmla="*/ 43 h 47"/>
                        <a:gd name="T60" fmla="*/ 50 w 92"/>
                        <a:gd name="T61" fmla="*/ 44 h 47"/>
                        <a:gd name="T62" fmla="*/ 54 w 92"/>
                        <a:gd name="T63" fmla="*/ 44 h 47"/>
                        <a:gd name="T64" fmla="*/ 58 w 92"/>
                        <a:gd name="T65" fmla="*/ 45 h 47"/>
                        <a:gd name="T66" fmla="*/ 64 w 92"/>
                        <a:gd name="T67" fmla="*/ 46 h 47"/>
                        <a:gd name="T68" fmla="*/ 69 w 92"/>
                        <a:gd name="T69" fmla="*/ 46 h 47"/>
                        <a:gd name="T70" fmla="*/ 75 w 92"/>
                        <a:gd name="T71" fmla="*/ 45 h 47"/>
                        <a:gd name="T72" fmla="*/ 82 w 92"/>
                        <a:gd name="T73" fmla="*/ 45 h 47"/>
                        <a:gd name="T74" fmla="*/ 87 w 92"/>
                        <a:gd name="T75" fmla="*/ 44 h 47"/>
                        <a:gd name="T76" fmla="*/ 90 w 92"/>
                        <a:gd name="T77" fmla="*/ 43 h 47"/>
                        <a:gd name="T78" fmla="*/ 91 w 92"/>
                        <a:gd name="T79" fmla="*/ 39 h 47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92"/>
                        <a:gd name="T121" fmla="*/ 0 h 47"/>
                        <a:gd name="T122" fmla="*/ 92 w 92"/>
                        <a:gd name="T123" fmla="*/ 47 h 47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92" h="47">
                          <a:moveTo>
                            <a:pt x="91" y="39"/>
                          </a:moveTo>
                          <a:lnTo>
                            <a:pt x="89" y="33"/>
                          </a:lnTo>
                          <a:lnTo>
                            <a:pt x="86" y="26"/>
                          </a:lnTo>
                          <a:lnTo>
                            <a:pt x="80" y="20"/>
                          </a:lnTo>
                          <a:lnTo>
                            <a:pt x="75" y="15"/>
                          </a:lnTo>
                          <a:lnTo>
                            <a:pt x="69" y="10"/>
                          </a:lnTo>
                          <a:lnTo>
                            <a:pt x="59" y="5"/>
                          </a:lnTo>
                          <a:lnTo>
                            <a:pt x="51" y="2"/>
                          </a:lnTo>
                          <a:lnTo>
                            <a:pt x="46" y="1"/>
                          </a:lnTo>
                          <a:lnTo>
                            <a:pt x="42" y="0"/>
                          </a:lnTo>
                          <a:lnTo>
                            <a:pt x="35" y="1"/>
                          </a:lnTo>
                          <a:lnTo>
                            <a:pt x="29" y="3"/>
                          </a:lnTo>
                          <a:lnTo>
                            <a:pt x="23" y="5"/>
                          </a:lnTo>
                          <a:lnTo>
                            <a:pt x="17" y="9"/>
                          </a:lnTo>
                          <a:lnTo>
                            <a:pt x="11" y="12"/>
                          </a:lnTo>
                          <a:lnTo>
                            <a:pt x="6" y="15"/>
                          </a:lnTo>
                          <a:lnTo>
                            <a:pt x="1" y="18"/>
                          </a:lnTo>
                          <a:lnTo>
                            <a:pt x="0" y="20"/>
                          </a:lnTo>
                          <a:lnTo>
                            <a:pt x="3" y="23"/>
                          </a:lnTo>
                          <a:lnTo>
                            <a:pt x="6" y="26"/>
                          </a:lnTo>
                          <a:lnTo>
                            <a:pt x="9" y="28"/>
                          </a:lnTo>
                          <a:lnTo>
                            <a:pt x="13" y="31"/>
                          </a:lnTo>
                          <a:lnTo>
                            <a:pt x="17" y="33"/>
                          </a:lnTo>
                          <a:lnTo>
                            <a:pt x="21" y="35"/>
                          </a:lnTo>
                          <a:lnTo>
                            <a:pt x="24" y="37"/>
                          </a:lnTo>
                          <a:lnTo>
                            <a:pt x="28" y="38"/>
                          </a:lnTo>
                          <a:lnTo>
                            <a:pt x="33" y="40"/>
                          </a:lnTo>
                          <a:lnTo>
                            <a:pt x="36" y="41"/>
                          </a:lnTo>
                          <a:lnTo>
                            <a:pt x="40" y="43"/>
                          </a:lnTo>
                          <a:lnTo>
                            <a:pt x="45" y="43"/>
                          </a:lnTo>
                          <a:lnTo>
                            <a:pt x="50" y="44"/>
                          </a:lnTo>
                          <a:lnTo>
                            <a:pt x="54" y="44"/>
                          </a:lnTo>
                          <a:lnTo>
                            <a:pt x="58" y="45"/>
                          </a:lnTo>
                          <a:lnTo>
                            <a:pt x="64" y="46"/>
                          </a:lnTo>
                          <a:lnTo>
                            <a:pt x="69" y="46"/>
                          </a:lnTo>
                          <a:lnTo>
                            <a:pt x="75" y="45"/>
                          </a:lnTo>
                          <a:lnTo>
                            <a:pt x="82" y="45"/>
                          </a:lnTo>
                          <a:lnTo>
                            <a:pt x="87" y="44"/>
                          </a:lnTo>
                          <a:lnTo>
                            <a:pt x="90" y="43"/>
                          </a:lnTo>
                          <a:lnTo>
                            <a:pt x="91" y="39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/>
                    </a:p>
                  </p:txBody>
                </p:sp>
                <p:sp>
                  <p:nvSpPr>
                    <p:cNvPr id="17470" name="Freeform 67">
                      <a:extLst>
                        <a:ext uri="{FF2B5EF4-FFF2-40B4-BE49-F238E27FC236}">
                          <a16:creationId xmlns:a16="http://schemas.microsoft.com/office/drawing/2014/main" id="{80C85FC2-E0BE-4944-A47F-BD4873EC42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26" y="1942"/>
                      <a:ext cx="4" cy="5"/>
                    </a:xfrm>
                    <a:custGeom>
                      <a:avLst/>
                      <a:gdLst>
                        <a:gd name="T0" fmla="*/ 3 w 4"/>
                        <a:gd name="T1" fmla="*/ 0 h 5"/>
                        <a:gd name="T2" fmla="*/ 2 w 4"/>
                        <a:gd name="T3" fmla="*/ 0 h 5"/>
                        <a:gd name="T4" fmla="*/ 2 w 4"/>
                        <a:gd name="T5" fmla="*/ 1 h 5"/>
                        <a:gd name="T6" fmla="*/ 1 w 4"/>
                        <a:gd name="T7" fmla="*/ 1 h 5"/>
                        <a:gd name="T8" fmla="*/ 1 w 4"/>
                        <a:gd name="T9" fmla="*/ 1 h 5"/>
                        <a:gd name="T10" fmla="*/ 0 w 4"/>
                        <a:gd name="T11" fmla="*/ 2 h 5"/>
                        <a:gd name="T12" fmla="*/ 1 w 4"/>
                        <a:gd name="T13" fmla="*/ 2 h 5"/>
                        <a:gd name="T14" fmla="*/ 2 w 4"/>
                        <a:gd name="T15" fmla="*/ 3 h 5"/>
                        <a:gd name="T16" fmla="*/ 2 w 4"/>
                        <a:gd name="T17" fmla="*/ 3 h 5"/>
                        <a:gd name="T18" fmla="*/ 3 w 4"/>
                        <a:gd name="T19" fmla="*/ 3 h 5"/>
                        <a:gd name="T20" fmla="*/ 3 w 4"/>
                        <a:gd name="T21" fmla="*/ 4 h 5"/>
                        <a:gd name="T22" fmla="*/ 3 w 4"/>
                        <a:gd name="T23" fmla="*/ 4 h 5"/>
                        <a:gd name="T24" fmla="*/ 3 w 4"/>
                        <a:gd name="T25" fmla="*/ 3 h 5"/>
                        <a:gd name="T26" fmla="*/ 3 w 4"/>
                        <a:gd name="T27" fmla="*/ 3 h 5"/>
                        <a:gd name="T28" fmla="*/ 2 w 4"/>
                        <a:gd name="T29" fmla="*/ 2 h 5"/>
                        <a:gd name="T30" fmla="*/ 2 w 4"/>
                        <a:gd name="T31" fmla="*/ 1 h 5"/>
                        <a:gd name="T32" fmla="*/ 3 w 4"/>
                        <a:gd name="T33" fmla="*/ 1 h 5"/>
                        <a:gd name="T34" fmla="*/ 3 w 4"/>
                        <a:gd name="T35" fmla="*/ 0 h 5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4"/>
                        <a:gd name="T55" fmla="*/ 0 h 5"/>
                        <a:gd name="T56" fmla="*/ 4 w 4"/>
                        <a:gd name="T57" fmla="*/ 5 h 5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4" h="5">
                          <a:moveTo>
                            <a:pt x="3" y="0"/>
                          </a:moveTo>
                          <a:lnTo>
                            <a:pt x="2" y="0"/>
                          </a:lnTo>
                          <a:lnTo>
                            <a:pt x="2" y="1"/>
                          </a:lnTo>
                          <a:lnTo>
                            <a:pt x="1" y="1"/>
                          </a:lnTo>
                          <a:lnTo>
                            <a:pt x="0" y="2"/>
                          </a:lnTo>
                          <a:lnTo>
                            <a:pt x="1" y="2"/>
                          </a:lnTo>
                          <a:lnTo>
                            <a:pt x="2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3" y="3"/>
                          </a:lnTo>
                          <a:lnTo>
                            <a:pt x="2" y="2"/>
                          </a:lnTo>
                          <a:lnTo>
                            <a:pt x="2" y="1"/>
                          </a:lnTo>
                          <a:lnTo>
                            <a:pt x="3" y="1"/>
                          </a:lnTo>
                          <a:lnTo>
                            <a:pt x="3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/>
                    </a:p>
                  </p:txBody>
                </p:sp>
                <p:sp>
                  <p:nvSpPr>
                    <p:cNvPr id="17471" name="Freeform 68">
                      <a:extLst>
                        <a:ext uri="{FF2B5EF4-FFF2-40B4-BE49-F238E27FC236}">
                          <a16:creationId xmlns:a16="http://schemas.microsoft.com/office/drawing/2014/main" id="{F0D1F401-77C7-6948-A966-6C695E685C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22" y="1943"/>
                      <a:ext cx="6" cy="2"/>
                    </a:xfrm>
                    <a:custGeom>
                      <a:avLst/>
                      <a:gdLst>
                        <a:gd name="T0" fmla="*/ 4 w 6"/>
                        <a:gd name="T1" fmla="*/ 0 h 2"/>
                        <a:gd name="T2" fmla="*/ 4 w 6"/>
                        <a:gd name="T3" fmla="*/ 0 h 2"/>
                        <a:gd name="T4" fmla="*/ 3 w 6"/>
                        <a:gd name="T5" fmla="*/ 0 h 2"/>
                        <a:gd name="T6" fmla="*/ 3 w 6"/>
                        <a:gd name="T7" fmla="*/ 0 h 2"/>
                        <a:gd name="T8" fmla="*/ 2 w 6"/>
                        <a:gd name="T9" fmla="*/ 0 h 2"/>
                        <a:gd name="T10" fmla="*/ 2 w 6"/>
                        <a:gd name="T11" fmla="*/ 0 h 2"/>
                        <a:gd name="T12" fmla="*/ 1 w 6"/>
                        <a:gd name="T13" fmla="*/ 0 h 2"/>
                        <a:gd name="T14" fmla="*/ 1 w 6"/>
                        <a:gd name="T15" fmla="*/ 0 h 2"/>
                        <a:gd name="T16" fmla="*/ 0 w 6"/>
                        <a:gd name="T17" fmla="*/ 0 h 2"/>
                        <a:gd name="T18" fmla="*/ 0 w 6"/>
                        <a:gd name="T19" fmla="*/ 0 h 2"/>
                        <a:gd name="T20" fmla="*/ 0 w 6"/>
                        <a:gd name="T21" fmla="*/ 0 h 2"/>
                        <a:gd name="T22" fmla="*/ 1 w 6"/>
                        <a:gd name="T23" fmla="*/ 1 h 2"/>
                        <a:gd name="T24" fmla="*/ 2 w 6"/>
                        <a:gd name="T25" fmla="*/ 1 h 2"/>
                        <a:gd name="T26" fmla="*/ 2 w 6"/>
                        <a:gd name="T27" fmla="*/ 1 h 2"/>
                        <a:gd name="T28" fmla="*/ 3 w 6"/>
                        <a:gd name="T29" fmla="*/ 1 h 2"/>
                        <a:gd name="T30" fmla="*/ 3 w 6"/>
                        <a:gd name="T31" fmla="*/ 1 h 2"/>
                        <a:gd name="T32" fmla="*/ 4 w 6"/>
                        <a:gd name="T33" fmla="*/ 1 h 2"/>
                        <a:gd name="T34" fmla="*/ 4 w 6"/>
                        <a:gd name="T35" fmla="*/ 1 h 2"/>
                        <a:gd name="T36" fmla="*/ 5 w 6"/>
                        <a:gd name="T37" fmla="*/ 1 h 2"/>
                        <a:gd name="T38" fmla="*/ 5 w 6"/>
                        <a:gd name="T39" fmla="*/ 1 h 2"/>
                        <a:gd name="T40" fmla="*/ 4 w 6"/>
                        <a:gd name="T41" fmla="*/ 1 h 2"/>
                        <a:gd name="T42" fmla="*/ 4 w 6"/>
                        <a:gd name="T43" fmla="*/ 1 h 2"/>
                        <a:gd name="T44" fmla="*/ 4 w 6"/>
                        <a:gd name="T45" fmla="*/ 0 h 2"/>
                        <a:gd name="T46" fmla="*/ 4 w 6"/>
                        <a:gd name="T47" fmla="*/ 0 h 2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6"/>
                        <a:gd name="T73" fmla="*/ 0 h 2"/>
                        <a:gd name="T74" fmla="*/ 6 w 6"/>
                        <a:gd name="T75" fmla="*/ 2 h 2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6" h="2">
                          <a:moveTo>
                            <a:pt x="4" y="0"/>
                          </a:move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2" y="0"/>
                          </a:ln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1" y="1"/>
                          </a:lnTo>
                          <a:lnTo>
                            <a:pt x="2" y="1"/>
                          </a:lnTo>
                          <a:lnTo>
                            <a:pt x="3" y="1"/>
                          </a:lnTo>
                          <a:lnTo>
                            <a:pt x="4" y="1"/>
                          </a:lnTo>
                          <a:lnTo>
                            <a:pt x="5" y="1"/>
                          </a:lnTo>
                          <a:lnTo>
                            <a:pt x="4" y="1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/>
                    </a:p>
                  </p:txBody>
                </p:sp>
              </p:grpSp>
              <p:grpSp>
                <p:nvGrpSpPr>
                  <p:cNvPr id="17454" name="Group 69">
                    <a:extLst>
                      <a:ext uri="{FF2B5EF4-FFF2-40B4-BE49-F238E27FC236}">
                        <a16:creationId xmlns:a16="http://schemas.microsoft.com/office/drawing/2014/main" id="{CE4FB18E-1952-1A45-A2C6-1EDD037515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41" y="1924"/>
                    <a:ext cx="68" cy="47"/>
                    <a:chOff x="1441" y="1924"/>
                    <a:chExt cx="68" cy="47"/>
                  </a:xfrm>
                </p:grpSpPr>
                <p:grpSp>
                  <p:nvGrpSpPr>
                    <p:cNvPr id="17461" name="Group 70">
                      <a:extLst>
                        <a:ext uri="{FF2B5EF4-FFF2-40B4-BE49-F238E27FC236}">
                          <a16:creationId xmlns:a16="http://schemas.microsoft.com/office/drawing/2014/main" id="{E61CD00A-D455-3F47-8CA5-D9ADED528D0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66" y="1931"/>
                      <a:ext cx="43" cy="40"/>
                      <a:chOff x="1466" y="1931"/>
                      <a:chExt cx="43" cy="40"/>
                    </a:xfrm>
                  </p:grpSpPr>
                  <p:sp>
                    <p:nvSpPr>
                      <p:cNvPr id="17466" name="Freeform 71">
                        <a:extLst>
                          <a:ext uri="{FF2B5EF4-FFF2-40B4-BE49-F238E27FC236}">
                            <a16:creationId xmlns:a16="http://schemas.microsoft.com/office/drawing/2014/main" id="{16F19F8F-86A6-6A48-B9A5-83488CE4FA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71" y="1934"/>
                        <a:ext cx="38" cy="37"/>
                      </a:xfrm>
                      <a:custGeom>
                        <a:avLst/>
                        <a:gdLst>
                          <a:gd name="T0" fmla="*/ 35 w 38"/>
                          <a:gd name="T1" fmla="*/ 8 h 37"/>
                          <a:gd name="T2" fmla="*/ 36 w 38"/>
                          <a:gd name="T3" fmla="*/ 11 h 37"/>
                          <a:gd name="T4" fmla="*/ 37 w 38"/>
                          <a:gd name="T5" fmla="*/ 12 h 37"/>
                          <a:gd name="T6" fmla="*/ 37 w 38"/>
                          <a:gd name="T7" fmla="*/ 15 h 37"/>
                          <a:gd name="T8" fmla="*/ 37 w 38"/>
                          <a:gd name="T9" fmla="*/ 18 h 37"/>
                          <a:gd name="T10" fmla="*/ 36 w 38"/>
                          <a:gd name="T11" fmla="*/ 20 h 37"/>
                          <a:gd name="T12" fmla="*/ 35 w 38"/>
                          <a:gd name="T13" fmla="*/ 23 h 37"/>
                          <a:gd name="T14" fmla="*/ 33 w 38"/>
                          <a:gd name="T15" fmla="*/ 25 h 37"/>
                          <a:gd name="T16" fmla="*/ 32 w 38"/>
                          <a:gd name="T17" fmla="*/ 28 h 37"/>
                          <a:gd name="T18" fmla="*/ 30 w 38"/>
                          <a:gd name="T19" fmla="*/ 29 h 37"/>
                          <a:gd name="T20" fmla="*/ 27 w 38"/>
                          <a:gd name="T21" fmla="*/ 32 h 37"/>
                          <a:gd name="T22" fmla="*/ 26 w 38"/>
                          <a:gd name="T23" fmla="*/ 33 h 37"/>
                          <a:gd name="T24" fmla="*/ 23 w 38"/>
                          <a:gd name="T25" fmla="*/ 34 h 37"/>
                          <a:gd name="T26" fmla="*/ 20 w 38"/>
                          <a:gd name="T27" fmla="*/ 35 h 37"/>
                          <a:gd name="T28" fmla="*/ 18 w 38"/>
                          <a:gd name="T29" fmla="*/ 36 h 37"/>
                          <a:gd name="T30" fmla="*/ 15 w 38"/>
                          <a:gd name="T31" fmla="*/ 36 h 37"/>
                          <a:gd name="T32" fmla="*/ 12 w 38"/>
                          <a:gd name="T33" fmla="*/ 36 h 37"/>
                          <a:gd name="T34" fmla="*/ 11 w 38"/>
                          <a:gd name="T35" fmla="*/ 36 h 37"/>
                          <a:gd name="T36" fmla="*/ 8 w 38"/>
                          <a:gd name="T37" fmla="*/ 36 h 37"/>
                          <a:gd name="T38" fmla="*/ 0 w 38"/>
                          <a:gd name="T39" fmla="*/ 34 h 37"/>
                          <a:gd name="T40" fmla="*/ 5 w 38"/>
                          <a:gd name="T41" fmla="*/ 31 h 37"/>
                          <a:gd name="T42" fmla="*/ 13 w 38"/>
                          <a:gd name="T43" fmla="*/ 26 h 37"/>
                          <a:gd name="T44" fmla="*/ 19 w 38"/>
                          <a:gd name="T45" fmla="*/ 20 h 37"/>
                          <a:gd name="T46" fmla="*/ 24 w 38"/>
                          <a:gd name="T47" fmla="*/ 11 h 37"/>
                          <a:gd name="T48" fmla="*/ 26 w 38"/>
                          <a:gd name="T49" fmla="*/ 5 h 37"/>
                          <a:gd name="T50" fmla="*/ 26 w 38"/>
                          <a:gd name="T51" fmla="*/ 0 h 37"/>
                          <a:gd name="T52" fmla="*/ 35 w 38"/>
                          <a:gd name="T53" fmla="*/ 8 h 37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38"/>
                          <a:gd name="T82" fmla="*/ 0 h 37"/>
                          <a:gd name="T83" fmla="*/ 38 w 38"/>
                          <a:gd name="T84" fmla="*/ 37 h 37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38" h="37">
                            <a:moveTo>
                              <a:pt x="35" y="8"/>
                            </a:moveTo>
                            <a:lnTo>
                              <a:pt x="36" y="11"/>
                            </a:lnTo>
                            <a:lnTo>
                              <a:pt x="37" y="12"/>
                            </a:lnTo>
                            <a:lnTo>
                              <a:pt x="37" y="15"/>
                            </a:lnTo>
                            <a:lnTo>
                              <a:pt x="37" y="18"/>
                            </a:lnTo>
                            <a:lnTo>
                              <a:pt x="36" y="20"/>
                            </a:lnTo>
                            <a:lnTo>
                              <a:pt x="35" y="23"/>
                            </a:lnTo>
                            <a:lnTo>
                              <a:pt x="33" y="25"/>
                            </a:lnTo>
                            <a:lnTo>
                              <a:pt x="32" y="28"/>
                            </a:lnTo>
                            <a:lnTo>
                              <a:pt x="30" y="29"/>
                            </a:lnTo>
                            <a:lnTo>
                              <a:pt x="27" y="32"/>
                            </a:lnTo>
                            <a:lnTo>
                              <a:pt x="26" y="33"/>
                            </a:lnTo>
                            <a:lnTo>
                              <a:pt x="23" y="34"/>
                            </a:lnTo>
                            <a:lnTo>
                              <a:pt x="20" y="35"/>
                            </a:lnTo>
                            <a:lnTo>
                              <a:pt x="18" y="36"/>
                            </a:lnTo>
                            <a:lnTo>
                              <a:pt x="15" y="36"/>
                            </a:lnTo>
                            <a:lnTo>
                              <a:pt x="12" y="36"/>
                            </a:lnTo>
                            <a:lnTo>
                              <a:pt x="11" y="36"/>
                            </a:lnTo>
                            <a:lnTo>
                              <a:pt x="8" y="36"/>
                            </a:lnTo>
                            <a:lnTo>
                              <a:pt x="0" y="34"/>
                            </a:lnTo>
                            <a:lnTo>
                              <a:pt x="5" y="31"/>
                            </a:lnTo>
                            <a:lnTo>
                              <a:pt x="13" y="26"/>
                            </a:lnTo>
                            <a:lnTo>
                              <a:pt x="19" y="20"/>
                            </a:lnTo>
                            <a:lnTo>
                              <a:pt x="24" y="11"/>
                            </a:lnTo>
                            <a:lnTo>
                              <a:pt x="26" y="5"/>
                            </a:lnTo>
                            <a:lnTo>
                              <a:pt x="26" y="0"/>
                            </a:lnTo>
                            <a:lnTo>
                              <a:pt x="35" y="8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7467" name="Freeform 72">
                        <a:extLst>
                          <a:ext uri="{FF2B5EF4-FFF2-40B4-BE49-F238E27FC236}">
                            <a16:creationId xmlns:a16="http://schemas.microsoft.com/office/drawing/2014/main" id="{0E1D5D5D-62DD-854D-8A67-4C845B65986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9" y="1933"/>
                        <a:ext cx="38" cy="36"/>
                      </a:xfrm>
                      <a:custGeom>
                        <a:avLst/>
                        <a:gdLst>
                          <a:gd name="T0" fmla="*/ 35 w 38"/>
                          <a:gd name="T1" fmla="*/ 8 h 36"/>
                          <a:gd name="T2" fmla="*/ 36 w 38"/>
                          <a:gd name="T3" fmla="*/ 10 h 36"/>
                          <a:gd name="T4" fmla="*/ 37 w 38"/>
                          <a:gd name="T5" fmla="*/ 12 h 36"/>
                          <a:gd name="T6" fmla="*/ 37 w 38"/>
                          <a:gd name="T7" fmla="*/ 15 h 36"/>
                          <a:gd name="T8" fmla="*/ 36 w 38"/>
                          <a:gd name="T9" fmla="*/ 17 h 36"/>
                          <a:gd name="T10" fmla="*/ 35 w 38"/>
                          <a:gd name="T11" fmla="*/ 20 h 36"/>
                          <a:gd name="T12" fmla="*/ 34 w 38"/>
                          <a:gd name="T13" fmla="*/ 23 h 36"/>
                          <a:gd name="T14" fmla="*/ 33 w 38"/>
                          <a:gd name="T15" fmla="*/ 24 h 36"/>
                          <a:gd name="T16" fmla="*/ 32 w 38"/>
                          <a:gd name="T17" fmla="*/ 27 h 36"/>
                          <a:gd name="T18" fmla="*/ 30 w 38"/>
                          <a:gd name="T19" fmla="*/ 29 h 36"/>
                          <a:gd name="T20" fmla="*/ 27 w 38"/>
                          <a:gd name="T21" fmla="*/ 31 h 36"/>
                          <a:gd name="T22" fmla="*/ 26 w 38"/>
                          <a:gd name="T23" fmla="*/ 33 h 36"/>
                          <a:gd name="T24" fmla="*/ 23 w 38"/>
                          <a:gd name="T25" fmla="*/ 33 h 36"/>
                          <a:gd name="T26" fmla="*/ 20 w 38"/>
                          <a:gd name="T27" fmla="*/ 34 h 36"/>
                          <a:gd name="T28" fmla="*/ 17 w 38"/>
                          <a:gd name="T29" fmla="*/ 35 h 36"/>
                          <a:gd name="T30" fmla="*/ 15 w 38"/>
                          <a:gd name="T31" fmla="*/ 35 h 36"/>
                          <a:gd name="T32" fmla="*/ 12 w 38"/>
                          <a:gd name="T33" fmla="*/ 35 h 36"/>
                          <a:gd name="T34" fmla="*/ 10 w 38"/>
                          <a:gd name="T35" fmla="*/ 35 h 36"/>
                          <a:gd name="T36" fmla="*/ 8 w 38"/>
                          <a:gd name="T37" fmla="*/ 35 h 36"/>
                          <a:gd name="T38" fmla="*/ 0 w 38"/>
                          <a:gd name="T39" fmla="*/ 33 h 36"/>
                          <a:gd name="T40" fmla="*/ 5 w 38"/>
                          <a:gd name="T41" fmla="*/ 30 h 36"/>
                          <a:gd name="T42" fmla="*/ 12 w 38"/>
                          <a:gd name="T43" fmla="*/ 26 h 36"/>
                          <a:gd name="T44" fmla="*/ 18 w 38"/>
                          <a:gd name="T45" fmla="*/ 20 h 36"/>
                          <a:gd name="T46" fmla="*/ 24 w 38"/>
                          <a:gd name="T47" fmla="*/ 11 h 36"/>
                          <a:gd name="T48" fmla="*/ 26 w 38"/>
                          <a:gd name="T49" fmla="*/ 5 h 36"/>
                          <a:gd name="T50" fmla="*/ 26 w 38"/>
                          <a:gd name="T51" fmla="*/ 0 h 36"/>
                          <a:gd name="T52" fmla="*/ 35 w 38"/>
                          <a:gd name="T53" fmla="*/ 8 h 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38"/>
                          <a:gd name="T82" fmla="*/ 0 h 36"/>
                          <a:gd name="T83" fmla="*/ 38 w 38"/>
                          <a:gd name="T84" fmla="*/ 36 h 36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38" h="36">
                            <a:moveTo>
                              <a:pt x="35" y="8"/>
                            </a:moveTo>
                            <a:lnTo>
                              <a:pt x="36" y="10"/>
                            </a:lnTo>
                            <a:lnTo>
                              <a:pt x="37" y="12"/>
                            </a:lnTo>
                            <a:lnTo>
                              <a:pt x="37" y="15"/>
                            </a:lnTo>
                            <a:lnTo>
                              <a:pt x="36" y="17"/>
                            </a:lnTo>
                            <a:lnTo>
                              <a:pt x="35" y="20"/>
                            </a:lnTo>
                            <a:lnTo>
                              <a:pt x="34" y="23"/>
                            </a:lnTo>
                            <a:lnTo>
                              <a:pt x="33" y="24"/>
                            </a:lnTo>
                            <a:lnTo>
                              <a:pt x="32" y="27"/>
                            </a:lnTo>
                            <a:lnTo>
                              <a:pt x="30" y="29"/>
                            </a:lnTo>
                            <a:lnTo>
                              <a:pt x="27" y="31"/>
                            </a:lnTo>
                            <a:lnTo>
                              <a:pt x="26" y="33"/>
                            </a:lnTo>
                            <a:lnTo>
                              <a:pt x="23" y="33"/>
                            </a:lnTo>
                            <a:lnTo>
                              <a:pt x="20" y="34"/>
                            </a:lnTo>
                            <a:lnTo>
                              <a:pt x="17" y="35"/>
                            </a:lnTo>
                            <a:lnTo>
                              <a:pt x="15" y="35"/>
                            </a:lnTo>
                            <a:lnTo>
                              <a:pt x="12" y="35"/>
                            </a:lnTo>
                            <a:lnTo>
                              <a:pt x="10" y="35"/>
                            </a:lnTo>
                            <a:lnTo>
                              <a:pt x="8" y="35"/>
                            </a:lnTo>
                            <a:lnTo>
                              <a:pt x="0" y="33"/>
                            </a:lnTo>
                            <a:lnTo>
                              <a:pt x="5" y="30"/>
                            </a:lnTo>
                            <a:lnTo>
                              <a:pt x="12" y="26"/>
                            </a:lnTo>
                            <a:lnTo>
                              <a:pt x="18" y="20"/>
                            </a:lnTo>
                            <a:lnTo>
                              <a:pt x="24" y="11"/>
                            </a:lnTo>
                            <a:lnTo>
                              <a:pt x="26" y="5"/>
                            </a:lnTo>
                            <a:lnTo>
                              <a:pt x="26" y="0"/>
                            </a:lnTo>
                            <a:lnTo>
                              <a:pt x="35" y="8"/>
                            </a:lnTo>
                          </a:path>
                        </a:pathLst>
                      </a:cu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7468" name="Freeform 73">
                        <a:extLst>
                          <a:ext uri="{FF2B5EF4-FFF2-40B4-BE49-F238E27FC236}">
                            <a16:creationId xmlns:a16="http://schemas.microsoft.com/office/drawing/2014/main" id="{65F4EF7F-B849-9F4D-B6C0-7A8A83D2073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6" y="1931"/>
                        <a:ext cx="38" cy="37"/>
                      </a:xfrm>
                      <a:custGeom>
                        <a:avLst/>
                        <a:gdLst>
                          <a:gd name="T0" fmla="*/ 35 w 38"/>
                          <a:gd name="T1" fmla="*/ 8 h 37"/>
                          <a:gd name="T2" fmla="*/ 36 w 38"/>
                          <a:gd name="T3" fmla="*/ 10 h 37"/>
                          <a:gd name="T4" fmla="*/ 37 w 38"/>
                          <a:gd name="T5" fmla="*/ 12 h 37"/>
                          <a:gd name="T6" fmla="*/ 37 w 38"/>
                          <a:gd name="T7" fmla="*/ 15 h 37"/>
                          <a:gd name="T8" fmla="*/ 36 w 38"/>
                          <a:gd name="T9" fmla="*/ 18 h 37"/>
                          <a:gd name="T10" fmla="*/ 35 w 38"/>
                          <a:gd name="T11" fmla="*/ 20 h 37"/>
                          <a:gd name="T12" fmla="*/ 34 w 38"/>
                          <a:gd name="T13" fmla="*/ 23 h 37"/>
                          <a:gd name="T14" fmla="*/ 33 w 38"/>
                          <a:gd name="T15" fmla="*/ 25 h 37"/>
                          <a:gd name="T16" fmla="*/ 32 w 38"/>
                          <a:gd name="T17" fmla="*/ 28 h 37"/>
                          <a:gd name="T18" fmla="*/ 30 w 38"/>
                          <a:gd name="T19" fmla="*/ 29 h 37"/>
                          <a:gd name="T20" fmla="*/ 27 w 38"/>
                          <a:gd name="T21" fmla="*/ 32 h 37"/>
                          <a:gd name="T22" fmla="*/ 26 w 38"/>
                          <a:gd name="T23" fmla="*/ 33 h 37"/>
                          <a:gd name="T24" fmla="*/ 23 w 38"/>
                          <a:gd name="T25" fmla="*/ 34 h 37"/>
                          <a:gd name="T26" fmla="*/ 20 w 38"/>
                          <a:gd name="T27" fmla="*/ 35 h 37"/>
                          <a:gd name="T28" fmla="*/ 17 w 38"/>
                          <a:gd name="T29" fmla="*/ 36 h 37"/>
                          <a:gd name="T30" fmla="*/ 15 w 38"/>
                          <a:gd name="T31" fmla="*/ 36 h 37"/>
                          <a:gd name="T32" fmla="*/ 12 w 38"/>
                          <a:gd name="T33" fmla="*/ 36 h 37"/>
                          <a:gd name="T34" fmla="*/ 10 w 38"/>
                          <a:gd name="T35" fmla="*/ 36 h 37"/>
                          <a:gd name="T36" fmla="*/ 8 w 38"/>
                          <a:gd name="T37" fmla="*/ 35 h 37"/>
                          <a:gd name="T38" fmla="*/ 0 w 38"/>
                          <a:gd name="T39" fmla="*/ 34 h 37"/>
                          <a:gd name="T40" fmla="*/ 5 w 38"/>
                          <a:gd name="T41" fmla="*/ 31 h 37"/>
                          <a:gd name="T42" fmla="*/ 12 w 38"/>
                          <a:gd name="T43" fmla="*/ 26 h 37"/>
                          <a:gd name="T44" fmla="*/ 18 w 38"/>
                          <a:gd name="T45" fmla="*/ 20 h 37"/>
                          <a:gd name="T46" fmla="*/ 24 w 38"/>
                          <a:gd name="T47" fmla="*/ 11 h 37"/>
                          <a:gd name="T48" fmla="*/ 26 w 38"/>
                          <a:gd name="T49" fmla="*/ 5 h 37"/>
                          <a:gd name="T50" fmla="*/ 26 w 38"/>
                          <a:gd name="T51" fmla="*/ 0 h 37"/>
                          <a:gd name="T52" fmla="*/ 35 w 38"/>
                          <a:gd name="T53" fmla="*/ 8 h 37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w 38"/>
                          <a:gd name="T82" fmla="*/ 0 h 37"/>
                          <a:gd name="T83" fmla="*/ 38 w 38"/>
                          <a:gd name="T84" fmla="*/ 37 h 37"/>
                        </a:gdLst>
                        <a:ahLst/>
                        <a:cxnLst>
                          <a:cxn ang="T54">
                            <a:pos x="T0" y="T1"/>
                          </a:cxn>
                          <a:cxn ang="T55">
                            <a:pos x="T2" y="T3"/>
                          </a:cxn>
                          <a:cxn ang="T56">
                            <a:pos x="T4" y="T5"/>
                          </a:cxn>
                          <a:cxn ang="T57">
                            <a:pos x="T6" y="T7"/>
                          </a:cxn>
                          <a:cxn ang="T58">
                            <a:pos x="T8" y="T9"/>
                          </a:cxn>
                          <a:cxn ang="T59">
                            <a:pos x="T10" y="T11"/>
                          </a:cxn>
                          <a:cxn ang="T60">
                            <a:pos x="T12" y="T13"/>
                          </a:cxn>
                          <a:cxn ang="T61">
                            <a:pos x="T14" y="T15"/>
                          </a:cxn>
                          <a:cxn ang="T62">
                            <a:pos x="T16" y="T17"/>
                          </a:cxn>
                          <a:cxn ang="T63">
                            <a:pos x="T18" y="T19"/>
                          </a:cxn>
                          <a:cxn ang="T64">
                            <a:pos x="T20" y="T21"/>
                          </a:cxn>
                          <a:cxn ang="T65">
                            <a:pos x="T22" y="T23"/>
                          </a:cxn>
                          <a:cxn ang="T66">
                            <a:pos x="T24" y="T25"/>
                          </a:cxn>
                          <a:cxn ang="T67">
                            <a:pos x="T26" y="T27"/>
                          </a:cxn>
                          <a:cxn ang="T68">
                            <a:pos x="T28" y="T29"/>
                          </a:cxn>
                          <a:cxn ang="T69">
                            <a:pos x="T30" y="T31"/>
                          </a:cxn>
                          <a:cxn ang="T70">
                            <a:pos x="T32" y="T33"/>
                          </a:cxn>
                          <a:cxn ang="T71">
                            <a:pos x="T34" y="T35"/>
                          </a:cxn>
                          <a:cxn ang="T72">
                            <a:pos x="T36" y="T37"/>
                          </a:cxn>
                          <a:cxn ang="T73">
                            <a:pos x="T38" y="T39"/>
                          </a:cxn>
                          <a:cxn ang="T74">
                            <a:pos x="T40" y="T41"/>
                          </a:cxn>
                          <a:cxn ang="T75">
                            <a:pos x="T42" y="T43"/>
                          </a:cxn>
                          <a:cxn ang="T76">
                            <a:pos x="T44" y="T45"/>
                          </a:cxn>
                          <a:cxn ang="T77">
                            <a:pos x="T46" y="T47"/>
                          </a:cxn>
                          <a:cxn ang="T78">
                            <a:pos x="T48" y="T49"/>
                          </a:cxn>
                          <a:cxn ang="T79">
                            <a:pos x="T50" y="T51"/>
                          </a:cxn>
                          <a:cxn ang="T80">
                            <a:pos x="T52" y="T53"/>
                          </a:cxn>
                        </a:cxnLst>
                        <a:rect l="T81" t="T82" r="T83" b="T84"/>
                        <a:pathLst>
                          <a:path w="38" h="37">
                            <a:moveTo>
                              <a:pt x="35" y="8"/>
                            </a:moveTo>
                            <a:lnTo>
                              <a:pt x="36" y="10"/>
                            </a:lnTo>
                            <a:lnTo>
                              <a:pt x="37" y="12"/>
                            </a:lnTo>
                            <a:lnTo>
                              <a:pt x="37" y="15"/>
                            </a:lnTo>
                            <a:lnTo>
                              <a:pt x="36" y="18"/>
                            </a:lnTo>
                            <a:lnTo>
                              <a:pt x="35" y="20"/>
                            </a:lnTo>
                            <a:lnTo>
                              <a:pt x="34" y="23"/>
                            </a:lnTo>
                            <a:lnTo>
                              <a:pt x="33" y="25"/>
                            </a:lnTo>
                            <a:lnTo>
                              <a:pt x="32" y="28"/>
                            </a:lnTo>
                            <a:lnTo>
                              <a:pt x="30" y="29"/>
                            </a:lnTo>
                            <a:lnTo>
                              <a:pt x="27" y="32"/>
                            </a:lnTo>
                            <a:lnTo>
                              <a:pt x="26" y="33"/>
                            </a:lnTo>
                            <a:lnTo>
                              <a:pt x="23" y="34"/>
                            </a:lnTo>
                            <a:lnTo>
                              <a:pt x="20" y="35"/>
                            </a:lnTo>
                            <a:lnTo>
                              <a:pt x="17" y="36"/>
                            </a:lnTo>
                            <a:lnTo>
                              <a:pt x="15" y="36"/>
                            </a:lnTo>
                            <a:lnTo>
                              <a:pt x="12" y="36"/>
                            </a:lnTo>
                            <a:lnTo>
                              <a:pt x="10" y="36"/>
                            </a:lnTo>
                            <a:lnTo>
                              <a:pt x="8" y="35"/>
                            </a:lnTo>
                            <a:lnTo>
                              <a:pt x="0" y="34"/>
                            </a:lnTo>
                            <a:lnTo>
                              <a:pt x="5" y="31"/>
                            </a:lnTo>
                            <a:lnTo>
                              <a:pt x="12" y="26"/>
                            </a:lnTo>
                            <a:lnTo>
                              <a:pt x="18" y="20"/>
                            </a:lnTo>
                            <a:lnTo>
                              <a:pt x="24" y="11"/>
                            </a:lnTo>
                            <a:lnTo>
                              <a:pt x="26" y="5"/>
                            </a:lnTo>
                            <a:lnTo>
                              <a:pt x="26" y="0"/>
                            </a:lnTo>
                            <a:lnTo>
                              <a:pt x="35" y="8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sv-SE"/>
                      </a:p>
                    </p:txBody>
                  </p:sp>
                </p:grpSp>
                <p:grpSp>
                  <p:nvGrpSpPr>
                    <p:cNvPr id="17462" name="Group 74">
                      <a:extLst>
                        <a:ext uri="{FF2B5EF4-FFF2-40B4-BE49-F238E27FC236}">
                          <a16:creationId xmlns:a16="http://schemas.microsoft.com/office/drawing/2014/main" id="{4146D573-7323-B24F-88F9-D3343FF595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1" y="1924"/>
                      <a:ext cx="20" cy="43"/>
                      <a:chOff x="1441" y="1924"/>
                      <a:chExt cx="20" cy="43"/>
                    </a:xfrm>
                  </p:grpSpPr>
                  <p:sp>
                    <p:nvSpPr>
                      <p:cNvPr id="17463" name="Freeform 75">
                        <a:extLst>
                          <a:ext uri="{FF2B5EF4-FFF2-40B4-BE49-F238E27FC236}">
                            <a16:creationId xmlns:a16="http://schemas.microsoft.com/office/drawing/2014/main" id="{2D3DF4B9-5882-D445-B2C0-4177267473C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1" y="1924"/>
                        <a:ext cx="14" cy="43"/>
                      </a:xfrm>
                      <a:custGeom>
                        <a:avLst/>
                        <a:gdLst>
                          <a:gd name="T0" fmla="*/ 8 w 14"/>
                          <a:gd name="T1" fmla="*/ 3 h 43"/>
                          <a:gd name="T2" fmla="*/ 5 w 14"/>
                          <a:gd name="T3" fmla="*/ 5 h 43"/>
                          <a:gd name="T4" fmla="*/ 3 w 14"/>
                          <a:gd name="T5" fmla="*/ 8 h 43"/>
                          <a:gd name="T6" fmla="*/ 2 w 14"/>
                          <a:gd name="T7" fmla="*/ 9 h 43"/>
                          <a:gd name="T8" fmla="*/ 1 w 14"/>
                          <a:gd name="T9" fmla="*/ 11 h 43"/>
                          <a:gd name="T10" fmla="*/ 1 w 14"/>
                          <a:gd name="T11" fmla="*/ 13 h 43"/>
                          <a:gd name="T12" fmla="*/ 1 w 14"/>
                          <a:gd name="T13" fmla="*/ 15 h 43"/>
                          <a:gd name="T14" fmla="*/ 0 w 14"/>
                          <a:gd name="T15" fmla="*/ 17 h 43"/>
                          <a:gd name="T16" fmla="*/ 0 w 14"/>
                          <a:gd name="T17" fmla="*/ 19 h 43"/>
                          <a:gd name="T18" fmla="*/ 0 w 14"/>
                          <a:gd name="T19" fmla="*/ 21 h 43"/>
                          <a:gd name="T20" fmla="*/ 0 w 14"/>
                          <a:gd name="T21" fmla="*/ 24 h 43"/>
                          <a:gd name="T22" fmla="*/ 0 w 14"/>
                          <a:gd name="T23" fmla="*/ 25 h 43"/>
                          <a:gd name="T24" fmla="*/ 1 w 14"/>
                          <a:gd name="T25" fmla="*/ 28 h 43"/>
                          <a:gd name="T26" fmla="*/ 1 w 14"/>
                          <a:gd name="T27" fmla="*/ 30 h 43"/>
                          <a:gd name="T28" fmla="*/ 3 w 14"/>
                          <a:gd name="T29" fmla="*/ 32 h 43"/>
                          <a:gd name="T30" fmla="*/ 3 w 14"/>
                          <a:gd name="T31" fmla="*/ 34 h 43"/>
                          <a:gd name="T32" fmla="*/ 6 w 14"/>
                          <a:gd name="T33" fmla="*/ 37 h 43"/>
                          <a:gd name="T34" fmla="*/ 13 w 14"/>
                          <a:gd name="T35" fmla="*/ 42 h 43"/>
                          <a:gd name="T36" fmla="*/ 11 w 14"/>
                          <a:gd name="T37" fmla="*/ 38 h 43"/>
                          <a:gd name="T38" fmla="*/ 8 w 14"/>
                          <a:gd name="T39" fmla="*/ 29 h 43"/>
                          <a:gd name="T40" fmla="*/ 7 w 14"/>
                          <a:gd name="T41" fmla="*/ 18 h 43"/>
                          <a:gd name="T42" fmla="*/ 8 w 14"/>
                          <a:gd name="T43" fmla="*/ 9 h 43"/>
                          <a:gd name="T44" fmla="*/ 12 w 14"/>
                          <a:gd name="T45" fmla="*/ 3 h 43"/>
                          <a:gd name="T46" fmla="*/ 13 w 14"/>
                          <a:gd name="T47" fmla="*/ 0 h 43"/>
                          <a:gd name="T48" fmla="*/ 8 w 14"/>
                          <a:gd name="T49" fmla="*/ 3 h 43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14"/>
                          <a:gd name="T76" fmla="*/ 0 h 43"/>
                          <a:gd name="T77" fmla="*/ 14 w 14"/>
                          <a:gd name="T78" fmla="*/ 43 h 43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14" h="43">
                            <a:moveTo>
                              <a:pt x="8" y="3"/>
                            </a:moveTo>
                            <a:lnTo>
                              <a:pt x="5" y="5"/>
                            </a:lnTo>
                            <a:lnTo>
                              <a:pt x="3" y="8"/>
                            </a:lnTo>
                            <a:lnTo>
                              <a:pt x="2" y="9"/>
                            </a:lnTo>
                            <a:lnTo>
                              <a:pt x="1" y="11"/>
                            </a:lnTo>
                            <a:lnTo>
                              <a:pt x="1" y="13"/>
                            </a:lnTo>
                            <a:lnTo>
                              <a:pt x="1" y="15"/>
                            </a:lnTo>
                            <a:lnTo>
                              <a:pt x="0" y="17"/>
                            </a:lnTo>
                            <a:lnTo>
                              <a:pt x="0" y="19"/>
                            </a:lnTo>
                            <a:lnTo>
                              <a:pt x="0" y="21"/>
                            </a:lnTo>
                            <a:lnTo>
                              <a:pt x="0" y="24"/>
                            </a:lnTo>
                            <a:lnTo>
                              <a:pt x="0" y="25"/>
                            </a:lnTo>
                            <a:lnTo>
                              <a:pt x="1" y="28"/>
                            </a:lnTo>
                            <a:lnTo>
                              <a:pt x="1" y="30"/>
                            </a:lnTo>
                            <a:lnTo>
                              <a:pt x="3" y="32"/>
                            </a:lnTo>
                            <a:lnTo>
                              <a:pt x="3" y="34"/>
                            </a:lnTo>
                            <a:lnTo>
                              <a:pt x="6" y="37"/>
                            </a:lnTo>
                            <a:lnTo>
                              <a:pt x="13" y="42"/>
                            </a:lnTo>
                            <a:lnTo>
                              <a:pt x="11" y="38"/>
                            </a:lnTo>
                            <a:lnTo>
                              <a:pt x="8" y="29"/>
                            </a:lnTo>
                            <a:lnTo>
                              <a:pt x="7" y="18"/>
                            </a:lnTo>
                            <a:lnTo>
                              <a:pt x="8" y="9"/>
                            </a:lnTo>
                            <a:lnTo>
                              <a:pt x="12" y="3"/>
                            </a:lnTo>
                            <a:lnTo>
                              <a:pt x="13" y="0"/>
                            </a:lnTo>
                            <a:lnTo>
                              <a:pt x="8" y="3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7464" name="Freeform 76">
                        <a:extLst>
                          <a:ext uri="{FF2B5EF4-FFF2-40B4-BE49-F238E27FC236}">
                            <a16:creationId xmlns:a16="http://schemas.microsoft.com/office/drawing/2014/main" id="{CA08885D-064B-A64C-B786-A544E619971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3" y="1925"/>
                        <a:ext cx="15" cy="42"/>
                      </a:xfrm>
                      <a:custGeom>
                        <a:avLst/>
                        <a:gdLst>
                          <a:gd name="T0" fmla="*/ 9 w 15"/>
                          <a:gd name="T1" fmla="*/ 2 h 42"/>
                          <a:gd name="T2" fmla="*/ 6 w 15"/>
                          <a:gd name="T3" fmla="*/ 5 h 42"/>
                          <a:gd name="T4" fmla="*/ 4 w 15"/>
                          <a:gd name="T5" fmla="*/ 7 h 42"/>
                          <a:gd name="T6" fmla="*/ 3 w 15"/>
                          <a:gd name="T7" fmla="*/ 9 h 42"/>
                          <a:gd name="T8" fmla="*/ 2 w 15"/>
                          <a:gd name="T9" fmla="*/ 11 h 42"/>
                          <a:gd name="T10" fmla="*/ 1 w 15"/>
                          <a:gd name="T11" fmla="*/ 13 h 42"/>
                          <a:gd name="T12" fmla="*/ 1 w 15"/>
                          <a:gd name="T13" fmla="*/ 14 h 42"/>
                          <a:gd name="T14" fmla="*/ 1 w 15"/>
                          <a:gd name="T15" fmla="*/ 16 h 42"/>
                          <a:gd name="T16" fmla="*/ 0 w 15"/>
                          <a:gd name="T17" fmla="*/ 18 h 42"/>
                          <a:gd name="T18" fmla="*/ 0 w 15"/>
                          <a:gd name="T19" fmla="*/ 21 h 42"/>
                          <a:gd name="T20" fmla="*/ 1 w 15"/>
                          <a:gd name="T21" fmla="*/ 23 h 42"/>
                          <a:gd name="T22" fmla="*/ 1 w 15"/>
                          <a:gd name="T23" fmla="*/ 25 h 42"/>
                          <a:gd name="T24" fmla="*/ 1 w 15"/>
                          <a:gd name="T25" fmla="*/ 28 h 42"/>
                          <a:gd name="T26" fmla="*/ 2 w 15"/>
                          <a:gd name="T27" fmla="*/ 29 h 42"/>
                          <a:gd name="T28" fmla="*/ 3 w 15"/>
                          <a:gd name="T29" fmla="*/ 31 h 42"/>
                          <a:gd name="T30" fmla="*/ 4 w 15"/>
                          <a:gd name="T31" fmla="*/ 33 h 42"/>
                          <a:gd name="T32" fmla="*/ 7 w 15"/>
                          <a:gd name="T33" fmla="*/ 36 h 42"/>
                          <a:gd name="T34" fmla="*/ 13 w 15"/>
                          <a:gd name="T35" fmla="*/ 41 h 42"/>
                          <a:gd name="T36" fmla="*/ 12 w 15"/>
                          <a:gd name="T37" fmla="*/ 37 h 42"/>
                          <a:gd name="T38" fmla="*/ 9 w 15"/>
                          <a:gd name="T39" fmla="*/ 29 h 42"/>
                          <a:gd name="T40" fmla="*/ 8 w 15"/>
                          <a:gd name="T41" fmla="*/ 17 h 42"/>
                          <a:gd name="T42" fmla="*/ 9 w 15"/>
                          <a:gd name="T43" fmla="*/ 9 h 42"/>
                          <a:gd name="T44" fmla="*/ 13 w 15"/>
                          <a:gd name="T45" fmla="*/ 2 h 42"/>
                          <a:gd name="T46" fmla="*/ 14 w 15"/>
                          <a:gd name="T47" fmla="*/ 0 h 42"/>
                          <a:gd name="T48" fmla="*/ 9 w 15"/>
                          <a:gd name="T49" fmla="*/ 2 h 42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15"/>
                          <a:gd name="T76" fmla="*/ 0 h 42"/>
                          <a:gd name="T77" fmla="*/ 15 w 15"/>
                          <a:gd name="T78" fmla="*/ 42 h 42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15" h="42">
                            <a:moveTo>
                              <a:pt x="9" y="2"/>
                            </a:moveTo>
                            <a:lnTo>
                              <a:pt x="6" y="5"/>
                            </a:lnTo>
                            <a:lnTo>
                              <a:pt x="4" y="7"/>
                            </a:lnTo>
                            <a:lnTo>
                              <a:pt x="3" y="9"/>
                            </a:lnTo>
                            <a:lnTo>
                              <a:pt x="2" y="11"/>
                            </a:lnTo>
                            <a:lnTo>
                              <a:pt x="1" y="13"/>
                            </a:lnTo>
                            <a:lnTo>
                              <a:pt x="1" y="14"/>
                            </a:lnTo>
                            <a:lnTo>
                              <a:pt x="1" y="16"/>
                            </a:lnTo>
                            <a:lnTo>
                              <a:pt x="0" y="18"/>
                            </a:lnTo>
                            <a:lnTo>
                              <a:pt x="0" y="21"/>
                            </a:lnTo>
                            <a:lnTo>
                              <a:pt x="1" y="23"/>
                            </a:lnTo>
                            <a:lnTo>
                              <a:pt x="1" y="25"/>
                            </a:lnTo>
                            <a:lnTo>
                              <a:pt x="1" y="28"/>
                            </a:lnTo>
                            <a:lnTo>
                              <a:pt x="2" y="29"/>
                            </a:lnTo>
                            <a:lnTo>
                              <a:pt x="3" y="31"/>
                            </a:lnTo>
                            <a:lnTo>
                              <a:pt x="4" y="33"/>
                            </a:lnTo>
                            <a:lnTo>
                              <a:pt x="7" y="36"/>
                            </a:lnTo>
                            <a:lnTo>
                              <a:pt x="13" y="41"/>
                            </a:lnTo>
                            <a:lnTo>
                              <a:pt x="12" y="37"/>
                            </a:lnTo>
                            <a:lnTo>
                              <a:pt x="9" y="29"/>
                            </a:lnTo>
                            <a:lnTo>
                              <a:pt x="8" y="17"/>
                            </a:lnTo>
                            <a:lnTo>
                              <a:pt x="9" y="9"/>
                            </a:lnTo>
                            <a:lnTo>
                              <a:pt x="13" y="2"/>
                            </a:lnTo>
                            <a:lnTo>
                              <a:pt x="14" y="0"/>
                            </a:lnTo>
                            <a:lnTo>
                              <a:pt x="9" y="2"/>
                            </a:lnTo>
                          </a:path>
                        </a:pathLst>
                      </a:custGeom>
                      <a:solidFill>
                        <a:srgbClr val="E0E0E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sv-SE"/>
                      </a:p>
                    </p:txBody>
                  </p:sp>
                  <p:sp>
                    <p:nvSpPr>
                      <p:cNvPr id="17465" name="Freeform 77">
                        <a:extLst>
                          <a:ext uri="{FF2B5EF4-FFF2-40B4-BE49-F238E27FC236}">
                            <a16:creationId xmlns:a16="http://schemas.microsoft.com/office/drawing/2014/main" id="{55C1EEB6-12EB-5D44-8BAD-21E547AE88A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6" y="1924"/>
                        <a:ext cx="15" cy="43"/>
                      </a:xfrm>
                      <a:custGeom>
                        <a:avLst/>
                        <a:gdLst>
                          <a:gd name="T0" fmla="*/ 9 w 15"/>
                          <a:gd name="T1" fmla="*/ 3 h 43"/>
                          <a:gd name="T2" fmla="*/ 6 w 15"/>
                          <a:gd name="T3" fmla="*/ 6 h 43"/>
                          <a:gd name="T4" fmla="*/ 4 w 15"/>
                          <a:gd name="T5" fmla="*/ 8 h 43"/>
                          <a:gd name="T6" fmla="*/ 3 w 15"/>
                          <a:gd name="T7" fmla="*/ 9 h 43"/>
                          <a:gd name="T8" fmla="*/ 2 w 15"/>
                          <a:gd name="T9" fmla="*/ 11 h 43"/>
                          <a:gd name="T10" fmla="*/ 1 w 15"/>
                          <a:gd name="T11" fmla="*/ 13 h 43"/>
                          <a:gd name="T12" fmla="*/ 1 w 15"/>
                          <a:gd name="T13" fmla="*/ 15 h 43"/>
                          <a:gd name="T14" fmla="*/ 1 w 15"/>
                          <a:gd name="T15" fmla="*/ 17 h 43"/>
                          <a:gd name="T16" fmla="*/ 0 w 15"/>
                          <a:gd name="T17" fmla="*/ 19 h 43"/>
                          <a:gd name="T18" fmla="*/ 0 w 15"/>
                          <a:gd name="T19" fmla="*/ 21 h 43"/>
                          <a:gd name="T20" fmla="*/ 1 w 15"/>
                          <a:gd name="T21" fmla="*/ 24 h 43"/>
                          <a:gd name="T22" fmla="*/ 1 w 15"/>
                          <a:gd name="T23" fmla="*/ 26 h 43"/>
                          <a:gd name="T24" fmla="*/ 1 w 15"/>
                          <a:gd name="T25" fmla="*/ 29 h 43"/>
                          <a:gd name="T26" fmla="*/ 2 w 15"/>
                          <a:gd name="T27" fmla="*/ 30 h 43"/>
                          <a:gd name="T28" fmla="*/ 3 w 15"/>
                          <a:gd name="T29" fmla="*/ 32 h 43"/>
                          <a:gd name="T30" fmla="*/ 4 w 15"/>
                          <a:gd name="T31" fmla="*/ 34 h 43"/>
                          <a:gd name="T32" fmla="*/ 7 w 15"/>
                          <a:gd name="T33" fmla="*/ 37 h 43"/>
                          <a:gd name="T34" fmla="*/ 14 w 15"/>
                          <a:gd name="T35" fmla="*/ 42 h 43"/>
                          <a:gd name="T36" fmla="*/ 12 w 15"/>
                          <a:gd name="T37" fmla="*/ 38 h 43"/>
                          <a:gd name="T38" fmla="*/ 9 w 15"/>
                          <a:gd name="T39" fmla="*/ 30 h 43"/>
                          <a:gd name="T40" fmla="*/ 8 w 15"/>
                          <a:gd name="T41" fmla="*/ 18 h 43"/>
                          <a:gd name="T42" fmla="*/ 9 w 15"/>
                          <a:gd name="T43" fmla="*/ 9 h 43"/>
                          <a:gd name="T44" fmla="*/ 13 w 15"/>
                          <a:gd name="T45" fmla="*/ 3 h 43"/>
                          <a:gd name="T46" fmla="*/ 14 w 15"/>
                          <a:gd name="T47" fmla="*/ 0 h 43"/>
                          <a:gd name="T48" fmla="*/ 9 w 15"/>
                          <a:gd name="T49" fmla="*/ 3 h 43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15"/>
                          <a:gd name="T76" fmla="*/ 0 h 43"/>
                          <a:gd name="T77" fmla="*/ 15 w 15"/>
                          <a:gd name="T78" fmla="*/ 43 h 43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15" h="43">
                            <a:moveTo>
                              <a:pt x="9" y="3"/>
                            </a:moveTo>
                            <a:lnTo>
                              <a:pt x="6" y="6"/>
                            </a:lnTo>
                            <a:lnTo>
                              <a:pt x="4" y="8"/>
                            </a:lnTo>
                            <a:lnTo>
                              <a:pt x="3" y="9"/>
                            </a:lnTo>
                            <a:lnTo>
                              <a:pt x="2" y="11"/>
                            </a:lnTo>
                            <a:lnTo>
                              <a:pt x="1" y="13"/>
                            </a:lnTo>
                            <a:lnTo>
                              <a:pt x="1" y="15"/>
                            </a:lnTo>
                            <a:lnTo>
                              <a:pt x="1" y="17"/>
                            </a:lnTo>
                            <a:lnTo>
                              <a:pt x="0" y="19"/>
                            </a:lnTo>
                            <a:lnTo>
                              <a:pt x="0" y="21"/>
                            </a:lnTo>
                            <a:lnTo>
                              <a:pt x="1" y="24"/>
                            </a:lnTo>
                            <a:lnTo>
                              <a:pt x="1" y="26"/>
                            </a:lnTo>
                            <a:lnTo>
                              <a:pt x="1" y="29"/>
                            </a:lnTo>
                            <a:lnTo>
                              <a:pt x="2" y="30"/>
                            </a:lnTo>
                            <a:lnTo>
                              <a:pt x="3" y="32"/>
                            </a:lnTo>
                            <a:lnTo>
                              <a:pt x="4" y="34"/>
                            </a:lnTo>
                            <a:lnTo>
                              <a:pt x="7" y="37"/>
                            </a:lnTo>
                            <a:lnTo>
                              <a:pt x="14" y="42"/>
                            </a:lnTo>
                            <a:lnTo>
                              <a:pt x="12" y="38"/>
                            </a:lnTo>
                            <a:lnTo>
                              <a:pt x="9" y="30"/>
                            </a:lnTo>
                            <a:lnTo>
                              <a:pt x="8" y="18"/>
                            </a:lnTo>
                            <a:lnTo>
                              <a:pt x="9" y="9"/>
                            </a:lnTo>
                            <a:lnTo>
                              <a:pt x="13" y="3"/>
                            </a:lnTo>
                            <a:lnTo>
                              <a:pt x="14" y="0"/>
                            </a:lnTo>
                            <a:lnTo>
                              <a:pt x="9" y="3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sv-SE"/>
                      </a:p>
                    </p:txBody>
                  </p:sp>
                </p:grpSp>
              </p:grpSp>
              <p:sp>
                <p:nvSpPr>
                  <p:cNvPr id="17455" name="Freeform 78">
                    <a:extLst>
                      <a:ext uri="{FF2B5EF4-FFF2-40B4-BE49-F238E27FC236}">
                        <a16:creationId xmlns:a16="http://schemas.microsoft.com/office/drawing/2014/main" id="{58B1D610-2F0A-764A-A2A5-DE6F2F35E7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33" y="1923"/>
                    <a:ext cx="88" cy="40"/>
                  </a:xfrm>
                  <a:custGeom>
                    <a:avLst/>
                    <a:gdLst>
                      <a:gd name="T0" fmla="*/ 87 w 88"/>
                      <a:gd name="T1" fmla="*/ 39 h 40"/>
                      <a:gd name="T2" fmla="*/ 83 w 88"/>
                      <a:gd name="T3" fmla="*/ 37 h 40"/>
                      <a:gd name="T4" fmla="*/ 79 w 88"/>
                      <a:gd name="T5" fmla="*/ 34 h 40"/>
                      <a:gd name="T6" fmla="*/ 74 w 88"/>
                      <a:gd name="T7" fmla="*/ 32 h 40"/>
                      <a:gd name="T8" fmla="*/ 70 w 88"/>
                      <a:gd name="T9" fmla="*/ 29 h 40"/>
                      <a:gd name="T10" fmla="*/ 66 w 88"/>
                      <a:gd name="T11" fmla="*/ 27 h 40"/>
                      <a:gd name="T12" fmla="*/ 62 w 88"/>
                      <a:gd name="T13" fmla="*/ 25 h 40"/>
                      <a:gd name="T14" fmla="*/ 53 w 88"/>
                      <a:gd name="T15" fmla="*/ 22 h 40"/>
                      <a:gd name="T16" fmla="*/ 44 w 88"/>
                      <a:gd name="T17" fmla="*/ 20 h 40"/>
                      <a:gd name="T18" fmla="*/ 35 w 88"/>
                      <a:gd name="T19" fmla="*/ 17 h 40"/>
                      <a:gd name="T20" fmla="*/ 28 w 88"/>
                      <a:gd name="T21" fmla="*/ 16 h 40"/>
                      <a:gd name="T22" fmla="*/ 22 w 88"/>
                      <a:gd name="T23" fmla="*/ 15 h 40"/>
                      <a:gd name="T24" fmla="*/ 17 w 88"/>
                      <a:gd name="T25" fmla="*/ 14 h 40"/>
                      <a:gd name="T26" fmla="*/ 14 w 88"/>
                      <a:gd name="T27" fmla="*/ 14 h 40"/>
                      <a:gd name="T28" fmla="*/ 8 w 88"/>
                      <a:gd name="T29" fmla="*/ 15 h 40"/>
                      <a:gd name="T30" fmla="*/ 6 w 88"/>
                      <a:gd name="T31" fmla="*/ 16 h 40"/>
                      <a:gd name="T32" fmla="*/ 3 w 88"/>
                      <a:gd name="T33" fmla="*/ 16 h 40"/>
                      <a:gd name="T34" fmla="*/ 0 w 88"/>
                      <a:gd name="T35" fmla="*/ 17 h 40"/>
                      <a:gd name="T36" fmla="*/ 7 w 88"/>
                      <a:gd name="T37" fmla="*/ 12 h 40"/>
                      <a:gd name="T38" fmla="*/ 11 w 88"/>
                      <a:gd name="T39" fmla="*/ 10 h 40"/>
                      <a:gd name="T40" fmla="*/ 19 w 88"/>
                      <a:gd name="T41" fmla="*/ 7 h 40"/>
                      <a:gd name="T42" fmla="*/ 24 w 88"/>
                      <a:gd name="T43" fmla="*/ 4 h 40"/>
                      <a:gd name="T44" fmla="*/ 30 w 88"/>
                      <a:gd name="T45" fmla="*/ 2 h 40"/>
                      <a:gd name="T46" fmla="*/ 34 w 88"/>
                      <a:gd name="T47" fmla="*/ 1 h 40"/>
                      <a:gd name="T48" fmla="*/ 39 w 88"/>
                      <a:gd name="T49" fmla="*/ 0 h 40"/>
                      <a:gd name="T50" fmla="*/ 44 w 88"/>
                      <a:gd name="T51" fmla="*/ 1 h 40"/>
                      <a:gd name="T52" fmla="*/ 53 w 88"/>
                      <a:gd name="T53" fmla="*/ 3 h 40"/>
                      <a:gd name="T54" fmla="*/ 59 w 88"/>
                      <a:gd name="T55" fmla="*/ 7 h 40"/>
                      <a:gd name="T56" fmla="*/ 67 w 88"/>
                      <a:gd name="T57" fmla="*/ 12 h 40"/>
                      <a:gd name="T58" fmla="*/ 72 w 88"/>
                      <a:gd name="T59" fmla="*/ 15 h 40"/>
                      <a:gd name="T60" fmla="*/ 78 w 88"/>
                      <a:gd name="T61" fmla="*/ 21 h 40"/>
                      <a:gd name="T62" fmla="*/ 82 w 88"/>
                      <a:gd name="T63" fmla="*/ 26 h 40"/>
                      <a:gd name="T64" fmla="*/ 84 w 88"/>
                      <a:gd name="T65" fmla="*/ 29 h 40"/>
                      <a:gd name="T66" fmla="*/ 85 w 88"/>
                      <a:gd name="T67" fmla="*/ 33 h 40"/>
                      <a:gd name="T68" fmla="*/ 87 w 88"/>
                      <a:gd name="T69" fmla="*/ 37 h 40"/>
                      <a:gd name="T70" fmla="*/ 87 w 88"/>
                      <a:gd name="T71" fmla="*/ 39 h 4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88"/>
                      <a:gd name="T109" fmla="*/ 0 h 40"/>
                      <a:gd name="T110" fmla="*/ 88 w 88"/>
                      <a:gd name="T111" fmla="*/ 40 h 4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88" h="40">
                        <a:moveTo>
                          <a:pt x="87" y="39"/>
                        </a:moveTo>
                        <a:lnTo>
                          <a:pt x="83" y="37"/>
                        </a:lnTo>
                        <a:lnTo>
                          <a:pt x="79" y="34"/>
                        </a:lnTo>
                        <a:lnTo>
                          <a:pt x="74" y="32"/>
                        </a:lnTo>
                        <a:lnTo>
                          <a:pt x="70" y="29"/>
                        </a:lnTo>
                        <a:lnTo>
                          <a:pt x="66" y="27"/>
                        </a:lnTo>
                        <a:lnTo>
                          <a:pt x="62" y="25"/>
                        </a:lnTo>
                        <a:lnTo>
                          <a:pt x="53" y="22"/>
                        </a:lnTo>
                        <a:lnTo>
                          <a:pt x="44" y="20"/>
                        </a:lnTo>
                        <a:lnTo>
                          <a:pt x="35" y="17"/>
                        </a:lnTo>
                        <a:lnTo>
                          <a:pt x="28" y="16"/>
                        </a:lnTo>
                        <a:lnTo>
                          <a:pt x="22" y="15"/>
                        </a:lnTo>
                        <a:lnTo>
                          <a:pt x="17" y="14"/>
                        </a:lnTo>
                        <a:lnTo>
                          <a:pt x="14" y="14"/>
                        </a:lnTo>
                        <a:lnTo>
                          <a:pt x="8" y="15"/>
                        </a:lnTo>
                        <a:lnTo>
                          <a:pt x="6" y="16"/>
                        </a:lnTo>
                        <a:lnTo>
                          <a:pt x="3" y="16"/>
                        </a:lnTo>
                        <a:lnTo>
                          <a:pt x="0" y="17"/>
                        </a:lnTo>
                        <a:lnTo>
                          <a:pt x="7" y="12"/>
                        </a:lnTo>
                        <a:lnTo>
                          <a:pt x="11" y="10"/>
                        </a:lnTo>
                        <a:lnTo>
                          <a:pt x="19" y="7"/>
                        </a:lnTo>
                        <a:lnTo>
                          <a:pt x="24" y="4"/>
                        </a:lnTo>
                        <a:lnTo>
                          <a:pt x="30" y="2"/>
                        </a:lnTo>
                        <a:lnTo>
                          <a:pt x="34" y="1"/>
                        </a:lnTo>
                        <a:lnTo>
                          <a:pt x="39" y="0"/>
                        </a:lnTo>
                        <a:lnTo>
                          <a:pt x="44" y="1"/>
                        </a:lnTo>
                        <a:lnTo>
                          <a:pt x="53" y="3"/>
                        </a:lnTo>
                        <a:lnTo>
                          <a:pt x="59" y="7"/>
                        </a:lnTo>
                        <a:lnTo>
                          <a:pt x="67" y="12"/>
                        </a:lnTo>
                        <a:lnTo>
                          <a:pt x="72" y="15"/>
                        </a:lnTo>
                        <a:lnTo>
                          <a:pt x="78" y="21"/>
                        </a:lnTo>
                        <a:lnTo>
                          <a:pt x="82" y="26"/>
                        </a:lnTo>
                        <a:lnTo>
                          <a:pt x="84" y="29"/>
                        </a:lnTo>
                        <a:lnTo>
                          <a:pt x="85" y="33"/>
                        </a:lnTo>
                        <a:lnTo>
                          <a:pt x="87" y="37"/>
                        </a:lnTo>
                        <a:lnTo>
                          <a:pt x="87" y="39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grpSp>
                <p:nvGrpSpPr>
                  <p:cNvPr id="17456" name="Group 79">
                    <a:extLst>
                      <a:ext uri="{FF2B5EF4-FFF2-40B4-BE49-F238E27FC236}">
                        <a16:creationId xmlns:a16="http://schemas.microsoft.com/office/drawing/2014/main" id="{A3F2F533-8C9B-4B45-8FEE-9CD6F26398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48" y="1922"/>
                    <a:ext cx="52" cy="45"/>
                    <a:chOff x="1448" y="1922"/>
                    <a:chExt cx="52" cy="45"/>
                  </a:xfrm>
                </p:grpSpPr>
                <p:sp>
                  <p:nvSpPr>
                    <p:cNvPr id="17457" name="Oval 80">
                      <a:extLst>
                        <a:ext uri="{FF2B5EF4-FFF2-40B4-BE49-F238E27FC236}">
                          <a16:creationId xmlns:a16="http://schemas.microsoft.com/office/drawing/2014/main" id="{0123D324-842B-D144-A183-AA45F5F0A0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8" y="1922"/>
                      <a:ext cx="51" cy="45"/>
                    </a:xfrm>
                    <a:prstGeom prst="ellipse">
                      <a:avLst/>
                    </a:prstGeom>
                    <a:solidFill>
                      <a:srgbClr val="8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endParaRPr lang="en-US" altLang="sv-SE" sz="1800"/>
                    </a:p>
                  </p:txBody>
                </p:sp>
                <p:sp>
                  <p:nvSpPr>
                    <p:cNvPr id="17458" name="Freeform 81">
                      <a:extLst>
                        <a:ext uri="{FF2B5EF4-FFF2-40B4-BE49-F238E27FC236}">
                          <a16:creationId xmlns:a16="http://schemas.microsoft.com/office/drawing/2014/main" id="{6889328E-F8C3-184A-8737-BD70BB51A3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51" y="1923"/>
                      <a:ext cx="49" cy="26"/>
                    </a:xfrm>
                    <a:custGeom>
                      <a:avLst/>
                      <a:gdLst>
                        <a:gd name="T0" fmla="*/ 46 w 49"/>
                        <a:gd name="T1" fmla="*/ 25 h 26"/>
                        <a:gd name="T2" fmla="*/ 43 w 49"/>
                        <a:gd name="T3" fmla="*/ 23 h 26"/>
                        <a:gd name="T4" fmla="*/ 39 w 49"/>
                        <a:gd name="T5" fmla="*/ 22 h 26"/>
                        <a:gd name="T6" fmla="*/ 34 w 49"/>
                        <a:gd name="T7" fmla="*/ 20 h 26"/>
                        <a:gd name="T8" fmla="*/ 28 w 49"/>
                        <a:gd name="T9" fmla="*/ 19 h 26"/>
                        <a:gd name="T10" fmla="*/ 22 w 49"/>
                        <a:gd name="T11" fmla="*/ 17 h 26"/>
                        <a:gd name="T12" fmla="*/ 14 w 49"/>
                        <a:gd name="T13" fmla="*/ 16 h 26"/>
                        <a:gd name="T14" fmla="*/ 8 w 49"/>
                        <a:gd name="T15" fmla="*/ 14 h 26"/>
                        <a:gd name="T16" fmla="*/ 4 w 49"/>
                        <a:gd name="T17" fmla="*/ 14 h 26"/>
                        <a:gd name="T18" fmla="*/ 0 w 49"/>
                        <a:gd name="T19" fmla="*/ 13 h 26"/>
                        <a:gd name="T20" fmla="*/ 1 w 49"/>
                        <a:gd name="T21" fmla="*/ 10 h 26"/>
                        <a:gd name="T22" fmla="*/ 3 w 49"/>
                        <a:gd name="T23" fmla="*/ 8 h 26"/>
                        <a:gd name="T24" fmla="*/ 5 w 49"/>
                        <a:gd name="T25" fmla="*/ 6 h 26"/>
                        <a:gd name="T26" fmla="*/ 8 w 49"/>
                        <a:gd name="T27" fmla="*/ 3 h 26"/>
                        <a:gd name="T28" fmla="*/ 12 w 49"/>
                        <a:gd name="T29" fmla="*/ 2 h 26"/>
                        <a:gd name="T30" fmla="*/ 15 w 49"/>
                        <a:gd name="T31" fmla="*/ 0 h 26"/>
                        <a:gd name="T32" fmla="*/ 19 w 49"/>
                        <a:gd name="T33" fmla="*/ 0 h 26"/>
                        <a:gd name="T34" fmla="*/ 24 w 49"/>
                        <a:gd name="T35" fmla="*/ 0 h 26"/>
                        <a:gd name="T36" fmla="*/ 32 w 49"/>
                        <a:gd name="T37" fmla="*/ 3 h 26"/>
                        <a:gd name="T38" fmla="*/ 38 w 49"/>
                        <a:gd name="T39" fmla="*/ 6 h 26"/>
                        <a:gd name="T40" fmla="*/ 44 w 49"/>
                        <a:gd name="T41" fmla="*/ 10 h 26"/>
                        <a:gd name="T42" fmla="*/ 46 w 49"/>
                        <a:gd name="T43" fmla="*/ 11 h 26"/>
                        <a:gd name="T44" fmla="*/ 47 w 49"/>
                        <a:gd name="T45" fmla="*/ 13 h 26"/>
                        <a:gd name="T46" fmla="*/ 48 w 49"/>
                        <a:gd name="T47" fmla="*/ 15 h 26"/>
                        <a:gd name="T48" fmla="*/ 48 w 49"/>
                        <a:gd name="T49" fmla="*/ 18 h 26"/>
                        <a:gd name="T50" fmla="*/ 47 w 49"/>
                        <a:gd name="T51" fmla="*/ 22 h 26"/>
                        <a:gd name="T52" fmla="*/ 46 w 49"/>
                        <a:gd name="T53" fmla="*/ 25 h 2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9"/>
                        <a:gd name="T82" fmla="*/ 0 h 26"/>
                        <a:gd name="T83" fmla="*/ 49 w 49"/>
                        <a:gd name="T84" fmla="*/ 26 h 26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9" h="26">
                          <a:moveTo>
                            <a:pt x="46" y="25"/>
                          </a:moveTo>
                          <a:lnTo>
                            <a:pt x="43" y="23"/>
                          </a:lnTo>
                          <a:lnTo>
                            <a:pt x="39" y="22"/>
                          </a:lnTo>
                          <a:lnTo>
                            <a:pt x="34" y="20"/>
                          </a:lnTo>
                          <a:lnTo>
                            <a:pt x="28" y="19"/>
                          </a:lnTo>
                          <a:lnTo>
                            <a:pt x="22" y="17"/>
                          </a:lnTo>
                          <a:lnTo>
                            <a:pt x="14" y="16"/>
                          </a:lnTo>
                          <a:lnTo>
                            <a:pt x="8" y="14"/>
                          </a:lnTo>
                          <a:lnTo>
                            <a:pt x="4" y="14"/>
                          </a:lnTo>
                          <a:lnTo>
                            <a:pt x="0" y="13"/>
                          </a:lnTo>
                          <a:lnTo>
                            <a:pt x="1" y="10"/>
                          </a:lnTo>
                          <a:lnTo>
                            <a:pt x="3" y="8"/>
                          </a:lnTo>
                          <a:lnTo>
                            <a:pt x="5" y="6"/>
                          </a:lnTo>
                          <a:lnTo>
                            <a:pt x="8" y="3"/>
                          </a:lnTo>
                          <a:lnTo>
                            <a:pt x="12" y="2"/>
                          </a:lnTo>
                          <a:lnTo>
                            <a:pt x="15" y="0"/>
                          </a:lnTo>
                          <a:lnTo>
                            <a:pt x="19" y="0"/>
                          </a:lnTo>
                          <a:lnTo>
                            <a:pt x="24" y="0"/>
                          </a:lnTo>
                          <a:lnTo>
                            <a:pt x="32" y="3"/>
                          </a:lnTo>
                          <a:lnTo>
                            <a:pt x="38" y="6"/>
                          </a:lnTo>
                          <a:lnTo>
                            <a:pt x="44" y="10"/>
                          </a:lnTo>
                          <a:lnTo>
                            <a:pt x="46" y="11"/>
                          </a:lnTo>
                          <a:lnTo>
                            <a:pt x="47" y="13"/>
                          </a:lnTo>
                          <a:lnTo>
                            <a:pt x="48" y="15"/>
                          </a:lnTo>
                          <a:lnTo>
                            <a:pt x="48" y="18"/>
                          </a:lnTo>
                          <a:lnTo>
                            <a:pt x="47" y="22"/>
                          </a:lnTo>
                          <a:lnTo>
                            <a:pt x="46" y="25"/>
                          </a:lnTo>
                        </a:path>
                      </a:pathLst>
                    </a:custGeom>
                    <a:solidFill>
                      <a:srgbClr val="201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sv-SE"/>
                    </a:p>
                  </p:txBody>
                </p:sp>
                <p:sp>
                  <p:nvSpPr>
                    <p:cNvPr id="17459" name="Oval 82">
                      <a:extLst>
                        <a:ext uri="{FF2B5EF4-FFF2-40B4-BE49-F238E27FC236}">
                          <a16:creationId xmlns:a16="http://schemas.microsoft.com/office/drawing/2014/main" id="{FE56EE5F-0D1B-D94D-8CFD-70BA04B5B2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5" y="1936"/>
                      <a:ext cx="18" cy="1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endParaRPr lang="en-US" altLang="sv-SE" sz="1800"/>
                    </a:p>
                  </p:txBody>
                </p:sp>
                <p:sp>
                  <p:nvSpPr>
                    <p:cNvPr id="17460" name="Oval 83">
                      <a:extLst>
                        <a:ext uri="{FF2B5EF4-FFF2-40B4-BE49-F238E27FC236}">
                          <a16:creationId xmlns:a16="http://schemas.microsoft.com/office/drawing/2014/main" id="{8289D84F-A639-AE45-A6A5-B343B69408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1" y="1936"/>
                      <a:ext cx="3" cy="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endParaRPr lang="en-US" altLang="sv-SE" sz="1800"/>
                    </a:p>
                  </p:txBody>
                </p:sp>
              </p:grpSp>
            </p:grpSp>
          </p:grpSp>
          <p:grpSp>
            <p:nvGrpSpPr>
              <p:cNvPr id="17446" name="Group 84">
                <a:extLst>
                  <a:ext uri="{FF2B5EF4-FFF2-40B4-BE49-F238E27FC236}">
                    <a16:creationId xmlns:a16="http://schemas.microsoft.com/office/drawing/2014/main" id="{BE0FCCA0-6EFA-F745-8F41-39E85FF136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4" y="1921"/>
                <a:ext cx="98" cy="53"/>
                <a:chOff x="1424" y="1921"/>
                <a:chExt cx="98" cy="53"/>
              </a:xfrm>
            </p:grpSpPr>
            <p:sp>
              <p:nvSpPr>
                <p:cNvPr id="17447" name="Freeform 85">
                  <a:extLst>
                    <a:ext uri="{FF2B5EF4-FFF2-40B4-BE49-F238E27FC236}">
                      <a16:creationId xmlns:a16="http://schemas.microsoft.com/office/drawing/2014/main" id="{E3E2DCFF-A7A9-7849-BEA2-B26BF0C31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" y="194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1 h 2"/>
                    <a:gd name="T12" fmla="*/ 0 w 1"/>
                    <a:gd name="T13" fmla="*/ 1 h 2"/>
                    <a:gd name="T14" fmla="*/ 0 w 1"/>
                    <a:gd name="T15" fmla="*/ 1 h 2"/>
                    <a:gd name="T16" fmla="*/ 0 w 1"/>
                    <a:gd name="T17" fmla="*/ 1 h 2"/>
                    <a:gd name="T18" fmla="*/ 0 w 1"/>
                    <a:gd name="T19" fmla="*/ 1 h 2"/>
                    <a:gd name="T20" fmla="*/ 0 w 1"/>
                    <a:gd name="T21" fmla="*/ 1 h 2"/>
                    <a:gd name="T22" fmla="*/ 0 w 1"/>
                    <a:gd name="T23" fmla="*/ 1 h 2"/>
                    <a:gd name="T24" fmla="*/ 0 w 1"/>
                    <a:gd name="T25" fmla="*/ 0 h 2"/>
                    <a:gd name="T26" fmla="*/ 0 w 1"/>
                    <a:gd name="T27" fmla="*/ 0 h 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"/>
                    <a:gd name="T43" fmla="*/ 0 h 2"/>
                    <a:gd name="T44" fmla="*/ 1 w 1"/>
                    <a:gd name="T45" fmla="*/ 2 h 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grpSp>
              <p:nvGrpSpPr>
                <p:cNvPr id="17448" name="Group 86">
                  <a:extLst>
                    <a:ext uri="{FF2B5EF4-FFF2-40B4-BE49-F238E27FC236}">
                      <a16:creationId xmlns:a16="http://schemas.microsoft.com/office/drawing/2014/main" id="{45107BA6-1E76-6643-9B82-72866990BB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27" y="1921"/>
                  <a:ext cx="95" cy="53"/>
                  <a:chOff x="1427" y="1921"/>
                  <a:chExt cx="95" cy="53"/>
                </a:xfrm>
              </p:grpSpPr>
              <p:sp>
                <p:nvSpPr>
                  <p:cNvPr id="17449" name="Freeform 87">
                    <a:extLst>
                      <a:ext uri="{FF2B5EF4-FFF2-40B4-BE49-F238E27FC236}">
                        <a16:creationId xmlns:a16="http://schemas.microsoft.com/office/drawing/2014/main" id="{D52389FB-9302-E04A-9C06-28DFCA677F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8" y="1948"/>
                    <a:ext cx="94" cy="26"/>
                  </a:xfrm>
                  <a:custGeom>
                    <a:avLst/>
                    <a:gdLst>
                      <a:gd name="T0" fmla="*/ 92 w 94"/>
                      <a:gd name="T1" fmla="*/ 18 h 26"/>
                      <a:gd name="T2" fmla="*/ 88 w 94"/>
                      <a:gd name="T3" fmla="*/ 20 h 26"/>
                      <a:gd name="T4" fmla="*/ 84 w 94"/>
                      <a:gd name="T5" fmla="*/ 20 h 26"/>
                      <a:gd name="T6" fmla="*/ 79 w 94"/>
                      <a:gd name="T7" fmla="*/ 21 h 26"/>
                      <a:gd name="T8" fmla="*/ 71 w 94"/>
                      <a:gd name="T9" fmla="*/ 22 h 26"/>
                      <a:gd name="T10" fmla="*/ 66 w 94"/>
                      <a:gd name="T11" fmla="*/ 22 h 26"/>
                      <a:gd name="T12" fmla="*/ 60 w 94"/>
                      <a:gd name="T13" fmla="*/ 21 h 26"/>
                      <a:gd name="T14" fmla="*/ 54 w 94"/>
                      <a:gd name="T15" fmla="*/ 21 h 26"/>
                      <a:gd name="T16" fmla="*/ 47 w 94"/>
                      <a:gd name="T17" fmla="*/ 20 h 26"/>
                      <a:gd name="T18" fmla="*/ 41 w 94"/>
                      <a:gd name="T19" fmla="*/ 19 h 26"/>
                      <a:gd name="T20" fmla="*/ 36 w 94"/>
                      <a:gd name="T21" fmla="*/ 17 h 26"/>
                      <a:gd name="T22" fmla="*/ 30 w 94"/>
                      <a:gd name="T23" fmla="*/ 15 h 26"/>
                      <a:gd name="T24" fmla="*/ 24 w 94"/>
                      <a:gd name="T25" fmla="*/ 14 h 26"/>
                      <a:gd name="T26" fmla="*/ 19 w 94"/>
                      <a:gd name="T27" fmla="*/ 11 h 26"/>
                      <a:gd name="T28" fmla="*/ 15 w 94"/>
                      <a:gd name="T29" fmla="*/ 9 h 26"/>
                      <a:gd name="T30" fmla="*/ 10 w 94"/>
                      <a:gd name="T31" fmla="*/ 6 h 26"/>
                      <a:gd name="T32" fmla="*/ 8 w 94"/>
                      <a:gd name="T33" fmla="*/ 5 h 26"/>
                      <a:gd name="T34" fmla="*/ 6 w 94"/>
                      <a:gd name="T35" fmla="*/ 3 h 26"/>
                      <a:gd name="T36" fmla="*/ 0 w 94"/>
                      <a:gd name="T37" fmla="*/ 0 h 26"/>
                      <a:gd name="T38" fmla="*/ 0 w 94"/>
                      <a:gd name="T39" fmla="*/ 2 h 26"/>
                      <a:gd name="T40" fmla="*/ 2 w 94"/>
                      <a:gd name="T41" fmla="*/ 4 h 26"/>
                      <a:gd name="T42" fmla="*/ 6 w 94"/>
                      <a:gd name="T43" fmla="*/ 7 h 26"/>
                      <a:gd name="T44" fmla="*/ 11 w 94"/>
                      <a:gd name="T45" fmla="*/ 9 h 26"/>
                      <a:gd name="T46" fmla="*/ 13 w 94"/>
                      <a:gd name="T47" fmla="*/ 11 h 26"/>
                      <a:gd name="T48" fmla="*/ 17 w 94"/>
                      <a:gd name="T49" fmla="*/ 13 h 26"/>
                      <a:gd name="T50" fmla="*/ 20 w 94"/>
                      <a:gd name="T51" fmla="*/ 14 h 26"/>
                      <a:gd name="T52" fmla="*/ 23 w 94"/>
                      <a:gd name="T53" fmla="*/ 17 h 26"/>
                      <a:gd name="T54" fmla="*/ 27 w 94"/>
                      <a:gd name="T55" fmla="*/ 18 h 26"/>
                      <a:gd name="T56" fmla="*/ 31 w 94"/>
                      <a:gd name="T57" fmla="*/ 19 h 26"/>
                      <a:gd name="T58" fmla="*/ 37 w 94"/>
                      <a:gd name="T59" fmla="*/ 21 h 26"/>
                      <a:gd name="T60" fmla="*/ 44 w 94"/>
                      <a:gd name="T61" fmla="*/ 22 h 26"/>
                      <a:gd name="T62" fmla="*/ 48 w 94"/>
                      <a:gd name="T63" fmla="*/ 23 h 26"/>
                      <a:gd name="T64" fmla="*/ 52 w 94"/>
                      <a:gd name="T65" fmla="*/ 23 h 26"/>
                      <a:gd name="T66" fmla="*/ 55 w 94"/>
                      <a:gd name="T67" fmla="*/ 24 h 26"/>
                      <a:gd name="T68" fmla="*/ 60 w 94"/>
                      <a:gd name="T69" fmla="*/ 24 h 26"/>
                      <a:gd name="T70" fmla="*/ 65 w 94"/>
                      <a:gd name="T71" fmla="*/ 25 h 26"/>
                      <a:gd name="T72" fmla="*/ 69 w 94"/>
                      <a:gd name="T73" fmla="*/ 25 h 26"/>
                      <a:gd name="T74" fmla="*/ 73 w 94"/>
                      <a:gd name="T75" fmla="*/ 25 h 26"/>
                      <a:gd name="T76" fmla="*/ 79 w 94"/>
                      <a:gd name="T77" fmla="*/ 25 h 26"/>
                      <a:gd name="T78" fmla="*/ 84 w 94"/>
                      <a:gd name="T79" fmla="*/ 25 h 26"/>
                      <a:gd name="T80" fmla="*/ 87 w 94"/>
                      <a:gd name="T81" fmla="*/ 24 h 26"/>
                      <a:gd name="T82" fmla="*/ 91 w 94"/>
                      <a:gd name="T83" fmla="*/ 23 h 26"/>
                      <a:gd name="T84" fmla="*/ 93 w 94"/>
                      <a:gd name="T85" fmla="*/ 23 h 26"/>
                      <a:gd name="T86" fmla="*/ 93 w 94"/>
                      <a:gd name="T87" fmla="*/ 22 h 26"/>
                      <a:gd name="T88" fmla="*/ 92 w 94"/>
                      <a:gd name="T89" fmla="*/ 18 h 2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94"/>
                      <a:gd name="T136" fmla="*/ 0 h 26"/>
                      <a:gd name="T137" fmla="*/ 94 w 94"/>
                      <a:gd name="T138" fmla="*/ 26 h 2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94" h="26">
                        <a:moveTo>
                          <a:pt x="92" y="18"/>
                        </a:moveTo>
                        <a:lnTo>
                          <a:pt x="88" y="20"/>
                        </a:lnTo>
                        <a:lnTo>
                          <a:pt x="84" y="20"/>
                        </a:lnTo>
                        <a:lnTo>
                          <a:pt x="79" y="21"/>
                        </a:lnTo>
                        <a:lnTo>
                          <a:pt x="71" y="22"/>
                        </a:lnTo>
                        <a:lnTo>
                          <a:pt x="66" y="22"/>
                        </a:lnTo>
                        <a:lnTo>
                          <a:pt x="60" y="21"/>
                        </a:lnTo>
                        <a:lnTo>
                          <a:pt x="54" y="21"/>
                        </a:lnTo>
                        <a:lnTo>
                          <a:pt x="47" y="20"/>
                        </a:lnTo>
                        <a:lnTo>
                          <a:pt x="41" y="19"/>
                        </a:lnTo>
                        <a:lnTo>
                          <a:pt x="36" y="17"/>
                        </a:lnTo>
                        <a:lnTo>
                          <a:pt x="30" y="15"/>
                        </a:lnTo>
                        <a:lnTo>
                          <a:pt x="24" y="14"/>
                        </a:lnTo>
                        <a:lnTo>
                          <a:pt x="19" y="11"/>
                        </a:lnTo>
                        <a:lnTo>
                          <a:pt x="15" y="9"/>
                        </a:lnTo>
                        <a:lnTo>
                          <a:pt x="10" y="6"/>
                        </a:lnTo>
                        <a:lnTo>
                          <a:pt x="8" y="5"/>
                        </a:lnTo>
                        <a:lnTo>
                          <a:pt x="6" y="3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2" y="4"/>
                        </a:lnTo>
                        <a:lnTo>
                          <a:pt x="6" y="7"/>
                        </a:lnTo>
                        <a:lnTo>
                          <a:pt x="11" y="9"/>
                        </a:lnTo>
                        <a:lnTo>
                          <a:pt x="13" y="11"/>
                        </a:lnTo>
                        <a:lnTo>
                          <a:pt x="17" y="13"/>
                        </a:lnTo>
                        <a:lnTo>
                          <a:pt x="20" y="14"/>
                        </a:lnTo>
                        <a:lnTo>
                          <a:pt x="23" y="17"/>
                        </a:lnTo>
                        <a:lnTo>
                          <a:pt x="27" y="18"/>
                        </a:lnTo>
                        <a:lnTo>
                          <a:pt x="31" y="19"/>
                        </a:lnTo>
                        <a:lnTo>
                          <a:pt x="37" y="21"/>
                        </a:lnTo>
                        <a:lnTo>
                          <a:pt x="44" y="22"/>
                        </a:lnTo>
                        <a:lnTo>
                          <a:pt x="48" y="23"/>
                        </a:lnTo>
                        <a:lnTo>
                          <a:pt x="52" y="23"/>
                        </a:lnTo>
                        <a:lnTo>
                          <a:pt x="55" y="24"/>
                        </a:lnTo>
                        <a:lnTo>
                          <a:pt x="60" y="24"/>
                        </a:lnTo>
                        <a:lnTo>
                          <a:pt x="65" y="25"/>
                        </a:lnTo>
                        <a:lnTo>
                          <a:pt x="69" y="25"/>
                        </a:lnTo>
                        <a:lnTo>
                          <a:pt x="73" y="25"/>
                        </a:lnTo>
                        <a:lnTo>
                          <a:pt x="79" y="25"/>
                        </a:lnTo>
                        <a:lnTo>
                          <a:pt x="84" y="25"/>
                        </a:lnTo>
                        <a:lnTo>
                          <a:pt x="87" y="24"/>
                        </a:lnTo>
                        <a:lnTo>
                          <a:pt x="91" y="23"/>
                        </a:lnTo>
                        <a:lnTo>
                          <a:pt x="93" y="23"/>
                        </a:lnTo>
                        <a:lnTo>
                          <a:pt x="93" y="22"/>
                        </a:lnTo>
                        <a:lnTo>
                          <a:pt x="92" y="18"/>
                        </a:lnTo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17450" name="Freeform 88">
                    <a:extLst>
                      <a:ext uri="{FF2B5EF4-FFF2-40B4-BE49-F238E27FC236}">
                        <a16:creationId xmlns:a16="http://schemas.microsoft.com/office/drawing/2014/main" id="{3A5FADE5-787C-3F4F-91F7-B5A7BE39DC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7" y="1921"/>
                    <a:ext cx="95" cy="42"/>
                  </a:xfrm>
                  <a:custGeom>
                    <a:avLst/>
                    <a:gdLst>
                      <a:gd name="T0" fmla="*/ 92 w 95"/>
                      <a:gd name="T1" fmla="*/ 38 h 42"/>
                      <a:gd name="T2" fmla="*/ 89 w 95"/>
                      <a:gd name="T3" fmla="*/ 32 h 42"/>
                      <a:gd name="T4" fmla="*/ 87 w 95"/>
                      <a:gd name="T5" fmla="*/ 28 h 42"/>
                      <a:gd name="T6" fmla="*/ 83 w 95"/>
                      <a:gd name="T7" fmla="*/ 24 h 42"/>
                      <a:gd name="T8" fmla="*/ 80 w 95"/>
                      <a:gd name="T9" fmla="*/ 21 h 42"/>
                      <a:gd name="T10" fmla="*/ 76 w 95"/>
                      <a:gd name="T11" fmla="*/ 17 h 42"/>
                      <a:gd name="T12" fmla="*/ 71 w 95"/>
                      <a:gd name="T13" fmla="*/ 15 h 42"/>
                      <a:gd name="T14" fmla="*/ 65 w 95"/>
                      <a:gd name="T15" fmla="*/ 11 h 42"/>
                      <a:gd name="T16" fmla="*/ 58 w 95"/>
                      <a:gd name="T17" fmla="*/ 8 h 42"/>
                      <a:gd name="T18" fmla="*/ 50 w 95"/>
                      <a:gd name="T19" fmla="*/ 4 h 42"/>
                      <a:gd name="T20" fmla="*/ 45 w 95"/>
                      <a:gd name="T21" fmla="*/ 3 h 42"/>
                      <a:gd name="T22" fmla="*/ 40 w 95"/>
                      <a:gd name="T23" fmla="*/ 3 h 42"/>
                      <a:gd name="T24" fmla="*/ 30 w 95"/>
                      <a:gd name="T25" fmla="*/ 7 h 42"/>
                      <a:gd name="T26" fmla="*/ 22 w 95"/>
                      <a:gd name="T27" fmla="*/ 10 h 42"/>
                      <a:gd name="T28" fmla="*/ 15 w 95"/>
                      <a:gd name="T29" fmla="*/ 13 h 42"/>
                      <a:gd name="T30" fmla="*/ 10 w 95"/>
                      <a:gd name="T31" fmla="*/ 17 h 42"/>
                      <a:gd name="T32" fmla="*/ 6 w 95"/>
                      <a:gd name="T33" fmla="*/ 19 h 42"/>
                      <a:gd name="T34" fmla="*/ 1 w 95"/>
                      <a:gd name="T35" fmla="*/ 19 h 42"/>
                      <a:gd name="T36" fmla="*/ 3 w 95"/>
                      <a:gd name="T37" fmla="*/ 17 h 42"/>
                      <a:gd name="T38" fmla="*/ 9 w 95"/>
                      <a:gd name="T39" fmla="*/ 13 h 42"/>
                      <a:gd name="T40" fmla="*/ 16 w 95"/>
                      <a:gd name="T41" fmla="*/ 8 h 42"/>
                      <a:gd name="T42" fmla="*/ 21 w 95"/>
                      <a:gd name="T43" fmla="*/ 7 h 42"/>
                      <a:gd name="T44" fmla="*/ 29 w 95"/>
                      <a:gd name="T45" fmla="*/ 3 h 42"/>
                      <a:gd name="T46" fmla="*/ 38 w 95"/>
                      <a:gd name="T47" fmla="*/ 1 h 42"/>
                      <a:gd name="T48" fmla="*/ 46 w 95"/>
                      <a:gd name="T49" fmla="*/ 0 h 42"/>
                      <a:gd name="T50" fmla="*/ 52 w 95"/>
                      <a:gd name="T51" fmla="*/ 1 h 42"/>
                      <a:gd name="T52" fmla="*/ 57 w 95"/>
                      <a:gd name="T53" fmla="*/ 3 h 42"/>
                      <a:gd name="T54" fmla="*/ 63 w 95"/>
                      <a:gd name="T55" fmla="*/ 5 h 42"/>
                      <a:gd name="T56" fmla="*/ 68 w 95"/>
                      <a:gd name="T57" fmla="*/ 8 h 42"/>
                      <a:gd name="T58" fmla="*/ 74 w 95"/>
                      <a:gd name="T59" fmla="*/ 12 h 42"/>
                      <a:gd name="T60" fmla="*/ 80 w 95"/>
                      <a:gd name="T61" fmla="*/ 17 h 42"/>
                      <a:gd name="T62" fmla="*/ 85 w 95"/>
                      <a:gd name="T63" fmla="*/ 22 h 42"/>
                      <a:gd name="T64" fmla="*/ 89 w 95"/>
                      <a:gd name="T65" fmla="*/ 27 h 42"/>
                      <a:gd name="T66" fmla="*/ 90 w 95"/>
                      <a:gd name="T67" fmla="*/ 30 h 42"/>
                      <a:gd name="T68" fmla="*/ 93 w 95"/>
                      <a:gd name="T69" fmla="*/ 37 h 4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95"/>
                      <a:gd name="T106" fmla="*/ 0 h 42"/>
                      <a:gd name="T107" fmla="*/ 95 w 95"/>
                      <a:gd name="T108" fmla="*/ 42 h 4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95" h="42">
                        <a:moveTo>
                          <a:pt x="94" y="41"/>
                        </a:moveTo>
                        <a:lnTo>
                          <a:pt x="92" y="38"/>
                        </a:lnTo>
                        <a:lnTo>
                          <a:pt x="90" y="35"/>
                        </a:lnTo>
                        <a:lnTo>
                          <a:pt x="89" y="32"/>
                        </a:lnTo>
                        <a:lnTo>
                          <a:pt x="88" y="29"/>
                        </a:lnTo>
                        <a:lnTo>
                          <a:pt x="87" y="28"/>
                        </a:lnTo>
                        <a:lnTo>
                          <a:pt x="85" y="26"/>
                        </a:lnTo>
                        <a:lnTo>
                          <a:pt x="83" y="24"/>
                        </a:lnTo>
                        <a:lnTo>
                          <a:pt x="81" y="23"/>
                        </a:lnTo>
                        <a:lnTo>
                          <a:pt x="80" y="21"/>
                        </a:lnTo>
                        <a:lnTo>
                          <a:pt x="78" y="18"/>
                        </a:lnTo>
                        <a:lnTo>
                          <a:pt x="76" y="17"/>
                        </a:lnTo>
                        <a:lnTo>
                          <a:pt x="74" y="16"/>
                        </a:lnTo>
                        <a:lnTo>
                          <a:pt x="71" y="15"/>
                        </a:lnTo>
                        <a:lnTo>
                          <a:pt x="68" y="13"/>
                        </a:lnTo>
                        <a:lnTo>
                          <a:pt x="65" y="11"/>
                        </a:lnTo>
                        <a:lnTo>
                          <a:pt x="61" y="9"/>
                        </a:lnTo>
                        <a:lnTo>
                          <a:pt x="58" y="8"/>
                        </a:lnTo>
                        <a:lnTo>
                          <a:pt x="54" y="6"/>
                        </a:lnTo>
                        <a:lnTo>
                          <a:pt x="50" y="4"/>
                        </a:lnTo>
                        <a:lnTo>
                          <a:pt x="47" y="3"/>
                        </a:lnTo>
                        <a:lnTo>
                          <a:pt x="45" y="3"/>
                        </a:lnTo>
                        <a:lnTo>
                          <a:pt x="43" y="3"/>
                        </a:lnTo>
                        <a:lnTo>
                          <a:pt x="40" y="3"/>
                        </a:lnTo>
                        <a:lnTo>
                          <a:pt x="36" y="5"/>
                        </a:lnTo>
                        <a:lnTo>
                          <a:pt x="30" y="7"/>
                        </a:lnTo>
                        <a:lnTo>
                          <a:pt x="26" y="8"/>
                        </a:lnTo>
                        <a:lnTo>
                          <a:pt x="22" y="10"/>
                        </a:lnTo>
                        <a:lnTo>
                          <a:pt x="18" y="13"/>
                        </a:lnTo>
                        <a:lnTo>
                          <a:pt x="15" y="13"/>
                        </a:lnTo>
                        <a:lnTo>
                          <a:pt x="13" y="15"/>
                        </a:lnTo>
                        <a:lnTo>
                          <a:pt x="10" y="17"/>
                        </a:lnTo>
                        <a:lnTo>
                          <a:pt x="8" y="18"/>
                        </a:lnTo>
                        <a:lnTo>
                          <a:pt x="6" y="19"/>
                        </a:lnTo>
                        <a:lnTo>
                          <a:pt x="3" y="19"/>
                        </a:lnTo>
                        <a:lnTo>
                          <a:pt x="1" y="19"/>
                        </a:lnTo>
                        <a:lnTo>
                          <a:pt x="0" y="19"/>
                        </a:lnTo>
                        <a:lnTo>
                          <a:pt x="3" y="17"/>
                        </a:lnTo>
                        <a:lnTo>
                          <a:pt x="7" y="14"/>
                        </a:lnTo>
                        <a:lnTo>
                          <a:pt x="9" y="13"/>
                        </a:lnTo>
                        <a:lnTo>
                          <a:pt x="12" y="11"/>
                        </a:lnTo>
                        <a:lnTo>
                          <a:pt x="16" y="8"/>
                        </a:lnTo>
                        <a:lnTo>
                          <a:pt x="18" y="8"/>
                        </a:lnTo>
                        <a:lnTo>
                          <a:pt x="21" y="7"/>
                        </a:lnTo>
                        <a:lnTo>
                          <a:pt x="26" y="5"/>
                        </a:lnTo>
                        <a:lnTo>
                          <a:pt x="29" y="3"/>
                        </a:lnTo>
                        <a:lnTo>
                          <a:pt x="33" y="3"/>
                        </a:lnTo>
                        <a:lnTo>
                          <a:pt x="38" y="1"/>
                        </a:lnTo>
                        <a:lnTo>
                          <a:pt x="43" y="0"/>
                        </a:lnTo>
                        <a:lnTo>
                          <a:pt x="46" y="0"/>
                        </a:lnTo>
                        <a:lnTo>
                          <a:pt x="48" y="0"/>
                        </a:lnTo>
                        <a:lnTo>
                          <a:pt x="52" y="1"/>
                        </a:lnTo>
                        <a:lnTo>
                          <a:pt x="55" y="2"/>
                        </a:lnTo>
                        <a:lnTo>
                          <a:pt x="57" y="3"/>
                        </a:lnTo>
                        <a:lnTo>
                          <a:pt x="60" y="3"/>
                        </a:lnTo>
                        <a:lnTo>
                          <a:pt x="63" y="5"/>
                        </a:lnTo>
                        <a:lnTo>
                          <a:pt x="66" y="6"/>
                        </a:lnTo>
                        <a:lnTo>
                          <a:pt x="68" y="8"/>
                        </a:lnTo>
                        <a:lnTo>
                          <a:pt x="71" y="10"/>
                        </a:lnTo>
                        <a:lnTo>
                          <a:pt x="74" y="12"/>
                        </a:lnTo>
                        <a:lnTo>
                          <a:pt x="77" y="14"/>
                        </a:lnTo>
                        <a:lnTo>
                          <a:pt x="80" y="17"/>
                        </a:lnTo>
                        <a:lnTo>
                          <a:pt x="82" y="19"/>
                        </a:lnTo>
                        <a:lnTo>
                          <a:pt x="85" y="22"/>
                        </a:lnTo>
                        <a:lnTo>
                          <a:pt x="87" y="24"/>
                        </a:lnTo>
                        <a:lnTo>
                          <a:pt x="89" y="27"/>
                        </a:lnTo>
                        <a:lnTo>
                          <a:pt x="90" y="28"/>
                        </a:lnTo>
                        <a:lnTo>
                          <a:pt x="90" y="30"/>
                        </a:lnTo>
                        <a:lnTo>
                          <a:pt x="92" y="33"/>
                        </a:lnTo>
                        <a:lnTo>
                          <a:pt x="93" y="37"/>
                        </a:lnTo>
                        <a:lnTo>
                          <a:pt x="94" y="41"/>
                        </a:lnTo>
                      </a:path>
                    </a:pathLst>
                  </a:custGeom>
                  <a:solidFill>
                    <a:srgbClr val="20202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</p:grpSp>
        </p:grpSp>
      </p:grpSp>
      <p:sp>
        <p:nvSpPr>
          <p:cNvPr id="17435" name="Rectangle 89">
            <a:extLst>
              <a:ext uri="{FF2B5EF4-FFF2-40B4-BE49-F238E27FC236}">
                <a16:creationId xmlns:a16="http://schemas.microsoft.com/office/drawing/2014/main" id="{D184F07A-01EC-A542-9A8E-4B4E37D8C3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73465" y="503238"/>
            <a:ext cx="8610600" cy="914400"/>
          </a:xfrm>
          <a:noFill/>
        </p:spPr>
        <p:txBody>
          <a:bodyPr/>
          <a:lstStyle/>
          <a:p>
            <a:pPr eaLnBrk="1" hangingPunct="1"/>
            <a:r>
              <a:rPr lang="da-DK" altLang="sv-SE" sz="3700" dirty="0">
                <a:ea typeface="ＭＳ Ｐゴシック" panose="020B0600070205080204" pitchFamily="34" charset="-128"/>
              </a:rPr>
              <a:t>Perception </a:t>
            </a:r>
            <a:r>
              <a:rPr lang="da-DK" altLang="sv-SE" sz="3700" dirty="0" err="1">
                <a:ea typeface="ＭＳ Ｐゴシック" panose="020B0600070205080204" pitchFamily="34" charset="-128"/>
              </a:rPr>
              <a:t>och</a:t>
            </a:r>
            <a:r>
              <a:rPr lang="da-DK" altLang="sv-SE" sz="3700" dirty="0">
                <a:ea typeface="ＭＳ Ｐゴシック" panose="020B0600070205080204" pitchFamily="34" charset="-128"/>
              </a:rPr>
              <a:t> </a:t>
            </a:r>
            <a:r>
              <a:rPr lang="da-DK" altLang="sv-SE" sz="3700" dirty="0" err="1">
                <a:ea typeface="ＭＳ Ｐゴシック" panose="020B0600070205080204" pitchFamily="34" charset="-128"/>
              </a:rPr>
              <a:t>bedömning</a:t>
            </a:r>
            <a:endParaRPr lang="da-DK" altLang="sv-SE" sz="2600" dirty="0">
              <a:solidFill>
                <a:srgbClr val="008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36" name="Rectangle 90">
            <a:extLst>
              <a:ext uri="{FF2B5EF4-FFF2-40B4-BE49-F238E27FC236}">
                <a16:creationId xmlns:a16="http://schemas.microsoft.com/office/drawing/2014/main" id="{47C913FE-7C8B-C546-AC75-F7FF2380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900" y="1524000"/>
            <a:ext cx="2590800" cy="30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12" tIns="14288" rIns="36512" bIns="14288">
            <a:spAutoFit/>
          </a:bodyPr>
          <a:lstStyle>
            <a:lvl1pPr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sv-SE" sz="1800" dirty="0" err="1">
                <a:solidFill>
                  <a:srgbClr val="FF3300"/>
                </a:solidFill>
              </a:rPr>
              <a:t>Observera</a:t>
            </a:r>
            <a:endParaRPr lang="da-DK" altLang="sv-SE" sz="1800" dirty="0">
              <a:solidFill>
                <a:srgbClr val="FFFF00"/>
              </a:solidFill>
            </a:endParaRPr>
          </a:p>
        </p:txBody>
      </p:sp>
      <p:sp>
        <p:nvSpPr>
          <p:cNvPr id="17437" name="Rectangle 91">
            <a:extLst>
              <a:ext uri="{FF2B5EF4-FFF2-40B4-BE49-F238E27FC236}">
                <a16:creationId xmlns:a16="http://schemas.microsoft.com/office/drawing/2014/main" id="{6146A12F-8150-D047-AEA3-822B9E07C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524000"/>
            <a:ext cx="1600200" cy="30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12" tIns="14288" rIns="36512" bIns="14288">
            <a:spAutoFit/>
          </a:bodyPr>
          <a:lstStyle>
            <a:lvl1pPr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sv-SE" sz="1800">
                <a:solidFill>
                  <a:srgbClr val="FF3300"/>
                </a:solidFill>
              </a:rPr>
              <a:t>Selektera</a:t>
            </a:r>
            <a:endParaRPr lang="da-DK" altLang="sv-SE" sz="1800">
              <a:solidFill>
                <a:srgbClr val="FFFF00"/>
              </a:solidFill>
            </a:endParaRPr>
          </a:p>
        </p:txBody>
      </p:sp>
      <p:sp>
        <p:nvSpPr>
          <p:cNvPr id="17438" name="Rectangle 92">
            <a:extLst>
              <a:ext uri="{FF2B5EF4-FFF2-40B4-BE49-F238E27FC236}">
                <a16:creationId xmlns:a16="http://schemas.microsoft.com/office/drawing/2014/main" id="{42BEF9CA-FD75-264F-BECF-4239220D6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524000"/>
            <a:ext cx="1295400" cy="30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12" tIns="14288" rIns="36512" bIns="14288">
            <a:spAutoFit/>
          </a:bodyPr>
          <a:lstStyle>
            <a:lvl1pPr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sv-SE" sz="1800">
                <a:solidFill>
                  <a:srgbClr val="FF3300"/>
                </a:solidFill>
              </a:rPr>
              <a:t>Bedöma</a:t>
            </a:r>
            <a:endParaRPr lang="da-DK" altLang="sv-SE" sz="1800">
              <a:solidFill>
                <a:srgbClr val="FFFF00"/>
              </a:solidFill>
            </a:endParaRPr>
          </a:p>
        </p:txBody>
      </p:sp>
      <p:sp>
        <p:nvSpPr>
          <p:cNvPr id="17439" name="Rectangle 93">
            <a:extLst>
              <a:ext uri="{FF2B5EF4-FFF2-40B4-BE49-F238E27FC236}">
                <a16:creationId xmlns:a16="http://schemas.microsoft.com/office/drawing/2014/main" id="{C7D41129-2BD8-A74C-9B6B-9043380B7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4240" y="4060788"/>
            <a:ext cx="913711" cy="39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512" tIns="14288" rIns="36512" bIns="14288">
            <a:spAutoFit/>
          </a:bodyPr>
          <a:lstStyle>
            <a:lvl1pPr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sv-SE" dirty="0">
                <a:solidFill>
                  <a:schemeClr val="accent2"/>
                </a:solidFill>
              </a:rPr>
              <a:t>Minne</a:t>
            </a:r>
          </a:p>
        </p:txBody>
      </p:sp>
      <p:sp>
        <p:nvSpPr>
          <p:cNvPr id="17440" name="Rectangle 94">
            <a:extLst>
              <a:ext uri="{FF2B5EF4-FFF2-40B4-BE49-F238E27FC236}">
                <a16:creationId xmlns:a16="http://schemas.microsoft.com/office/drawing/2014/main" id="{762CCE0C-EFF0-474A-BE2E-86EA2E378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1" y="2133600"/>
            <a:ext cx="9845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sv-SE" sz="2000">
                <a:solidFill>
                  <a:schemeClr val="accent2"/>
                </a:solidFill>
              </a:rPr>
              <a:t>Sinnen</a:t>
            </a:r>
          </a:p>
        </p:txBody>
      </p:sp>
      <p:sp>
        <p:nvSpPr>
          <p:cNvPr id="17441" name="Rectangle 95">
            <a:extLst>
              <a:ext uri="{FF2B5EF4-FFF2-40B4-BE49-F238E27FC236}">
                <a16:creationId xmlns:a16="http://schemas.microsoft.com/office/drawing/2014/main" id="{B0DFE14B-F40B-5642-ADE0-F73921EE6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2" y="5259388"/>
            <a:ext cx="1381788" cy="30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512" tIns="14288" rIns="36512" bIns="14288">
            <a:spAutoFit/>
          </a:bodyPr>
          <a:lstStyle>
            <a:lvl1pPr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581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sv-SE" sz="1800">
                <a:solidFill>
                  <a:schemeClr val="accent2"/>
                </a:solidFill>
              </a:rPr>
              <a:t>Lukt &amp; Smak</a:t>
            </a:r>
          </a:p>
        </p:txBody>
      </p:sp>
      <p:pic>
        <p:nvPicPr>
          <p:cNvPr id="17442" name="Picture 96" descr="bd05735_">
            <a:extLst>
              <a:ext uri="{FF2B5EF4-FFF2-40B4-BE49-F238E27FC236}">
                <a16:creationId xmlns:a16="http://schemas.microsoft.com/office/drawing/2014/main" id="{4B18DAE4-09B1-F840-AC93-CB3A341C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49" y="1600200"/>
            <a:ext cx="11366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8219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F284F23-4CDD-2E4C-8823-05116212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Ifrågasätta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D5BFAC16-F67A-C743-93FE-D8E3D28D3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524" y="2788258"/>
            <a:ext cx="7092951" cy="3087610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2133" dirty="0">
                <a:ea typeface="ＭＳ Ｐゴシック" panose="020B0600070205080204" pitchFamily="34" charset="-128"/>
              </a:rPr>
              <a:t>Vilken information finns?</a:t>
            </a:r>
          </a:p>
          <a:p>
            <a:pPr eaLnBrk="1" hangingPunct="1"/>
            <a:r>
              <a:rPr lang="sv-SE" altLang="sv-SE" sz="2133" dirty="0">
                <a:ea typeface="ＭＳ Ｐゴシック" panose="020B0600070205080204" pitchFamily="34" charset="-128"/>
              </a:rPr>
              <a:t>Vad tar jag/vi för givet?</a:t>
            </a:r>
          </a:p>
          <a:p>
            <a:pPr eaLnBrk="1" hangingPunct="1"/>
            <a:r>
              <a:rPr lang="sv-SE" altLang="sv-SE" sz="2133" dirty="0">
                <a:ea typeface="ＭＳ Ｐゴシック" panose="020B0600070205080204" pitchFamily="34" charset="-128"/>
              </a:rPr>
              <a:t>På vilka grunder?</a:t>
            </a:r>
          </a:p>
          <a:p>
            <a:pPr eaLnBrk="1" hangingPunct="1"/>
            <a:r>
              <a:rPr lang="sv-SE" altLang="sv-SE" sz="2133" dirty="0">
                <a:ea typeface="ＭＳ Ｐゴシック" panose="020B0600070205080204" pitchFamily="34" charset="-128"/>
              </a:rPr>
              <a:t>Försök förstå hur andra resonerar!</a:t>
            </a:r>
          </a:p>
          <a:p>
            <a:pPr eaLnBrk="1" hangingPunct="1"/>
            <a:r>
              <a:rPr lang="sv-SE" altLang="sv-SE" sz="2133" dirty="0">
                <a:ea typeface="ＭＳ Ｐゴシック" panose="020B0600070205080204" pitchFamily="34" charset="-128"/>
              </a:rPr>
              <a:t>Utforma budskapet för att minimera tolkningsutrymmet</a:t>
            </a:r>
          </a:p>
        </p:txBody>
      </p:sp>
    </p:spTree>
    <p:extLst>
      <p:ext uri="{BB962C8B-B14F-4D97-AF65-F5344CB8AC3E}">
        <p14:creationId xmlns:p14="http://schemas.microsoft.com/office/powerpoint/2010/main" val="33388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2B7D680-02C1-EE47-8A34-F2981D1DD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74231" y="610498"/>
            <a:ext cx="5443538" cy="1143000"/>
          </a:xfrm>
        </p:spPr>
        <p:txBody>
          <a:bodyPr/>
          <a:lstStyle/>
          <a:p>
            <a:pPr eaLnBrk="1" hangingPunct="1"/>
            <a:r>
              <a:rPr lang="en-US" altLang="sv-SE" dirty="0" err="1">
                <a:ea typeface="ＭＳ Ｐゴシック" panose="020B0600070205080204" pitchFamily="34" charset="-128"/>
              </a:rPr>
              <a:t>Direktkommunikation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52D6B2E2-61DE-4A45-ACF1-E3D33A1BF2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93844" y="1981200"/>
            <a:ext cx="8278813" cy="4478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sv-SE" sz="2000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Forskning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visar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att</a:t>
            </a:r>
            <a:r>
              <a:rPr lang="en-US" altLang="sv-SE" sz="2267" dirty="0">
                <a:ea typeface="ＭＳ Ｐゴシック" panose="020B0600070205080204" pitchFamily="34" charset="-128"/>
              </a:rPr>
              <a:t> vid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direktkommunikation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en-US" sz="2267" dirty="0">
                <a:ea typeface="ＭＳ Ｐゴシック" panose="020B0600070205080204" pitchFamily="34" charset="-128"/>
              </a:rPr>
              <a:t>”</a:t>
            </a:r>
            <a:r>
              <a:rPr lang="en-US" altLang="sv-SE" sz="2267" dirty="0">
                <a:ea typeface="ＭＳ Ｐゴシック" panose="020B0600070205080204" pitchFamily="34" charset="-128"/>
              </a:rPr>
              <a:t>Face-to-Face</a:t>
            </a:r>
            <a:r>
              <a:rPr lang="en-US" altLang="en-US" sz="2267" dirty="0">
                <a:ea typeface="ＭＳ Ｐゴシック" panose="020B0600070205080204" pitchFamily="34" charset="-128"/>
              </a:rPr>
              <a:t>”</a:t>
            </a:r>
            <a:r>
              <a:rPr lang="en-US" altLang="sv-SE" sz="2267" dirty="0"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sv-SE" sz="2267" dirty="0" err="1">
                <a:ea typeface="ＭＳ Ｐゴシック" panose="020B0600070205080204" pitchFamily="34" charset="-128"/>
              </a:rPr>
              <a:t>sker</a:t>
            </a:r>
            <a:r>
              <a:rPr lang="en-US" altLang="sv-SE" sz="2267" dirty="0">
                <a:ea typeface="ＭＳ Ｐゴシック" panose="020B0600070205080204" pitchFamily="34" charset="-128"/>
              </a:rPr>
              <a:t> 58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procent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av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kommunikationen</a:t>
            </a:r>
            <a:r>
              <a:rPr lang="en-US" altLang="sv-SE" sz="2267" dirty="0">
                <a:ea typeface="ＭＳ Ｐゴシック" panose="020B0600070205080204" pitchFamily="34" charset="-128"/>
              </a:rPr>
              <a:t> via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kroppsspråk</a:t>
            </a:r>
            <a:r>
              <a:rPr lang="en-US" altLang="sv-SE" sz="2267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sv-SE" sz="2267" dirty="0" err="1">
                <a:ea typeface="ＭＳ Ｐゴシック" panose="020B0600070205080204" pitchFamily="34" charset="-128"/>
              </a:rPr>
              <a:t>är</a:t>
            </a:r>
            <a:r>
              <a:rPr lang="en-US" altLang="sv-SE" sz="2267" dirty="0">
                <a:ea typeface="ＭＳ Ｐゴシック" panose="020B0600070205080204" pitchFamily="34" charset="-128"/>
              </a:rPr>
              <a:t> 35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procent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av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kommunikationen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är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i="1" dirty="0" err="1">
                <a:ea typeface="ＭＳ Ｐゴシック" panose="020B0600070205080204" pitchFamily="34" charset="-128"/>
              </a:rPr>
              <a:t>hur</a:t>
            </a:r>
            <a:r>
              <a:rPr lang="en-US" altLang="sv-SE" sz="2267" i="1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orden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sägs</a:t>
            </a:r>
            <a:r>
              <a:rPr lang="en-US" altLang="sv-SE" sz="2267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sv-SE" sz="2267" dirty="0" err="1">
                <a:ea typeface="ＭＳ Ｐゴシック" panose="020B0600070205080204" pitchFamily="34" charset="-128"/>
              </a:rPr>
              <a:t>Endast</a:t>
            </a:r>
            <a:r>
              <a:rPr lang="en-US" altLang="sv-SE" sz="2267" dirty="0">
                <a:ea typeface="ＭＳ Ｐゴシック" panose="020B0600070205080204" pitchFamily="34" charset="-128"/>
              </a:rPr>
              <a:t> 7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procent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av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kommunikationen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är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i="1" dirty="0" err="1">
                <a:ea typeface="ＭＳ Ｐゴシック" panose="020B0600070205080204" pitchFamily="34" charset="-128"/>
              </a:rPr>
              <a:t>vad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som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i="1" dirty="0" err="1">
                <a:ea typeface="ＭＳ Ｐゴシック" panose="020B0600070205080204" pitchFamily="34" charset="-128"/>
              </a:rPr>
              <a:t>egentligen</a:t>
            </a:r>
            <a:r>
              <a:rPr lang="en-US" altLang="sv-SE" sz="2267" i="1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sägs</a:t>
            </a:r>
            <a:r>
              <a:rPr lang="en-US" altLang="sv-SE" sz="2267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sv-SE" sz="2267" dirty="0">
                <a:ea typeface="ＭＳ Ｐゴシック" panose="020B0600070205080204" pitchFamily="34" charset="-128"/>
              </a:rPr>
              <a:t>Vi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noterar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alltså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mer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än</a:t>
            </a:r>
            <a:r>
              <a:rPr lang="en-US" altLang="sv-SE" sz="2267" dirty="0">
                <a:ea typeface="ＭＳ Ｐゴシック" panose="020B0600070205080204" pitchFamily="34" charset="-128"/>
              </a:rPr>
              <a:t> just de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ord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som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någon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yttrar</a:t>
            </a:r>
            <a:r>
              <a:rPr lang="en-US" altLang="sv-SE" sz="2267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sv-SE" sz="2267" dirty="0" err="1">
                <a:ea typeface="ＭＳ Ｐゴシック" panose="020B0600070205080204" pitchFamily="34" charset="-128"/>
              </a:rPr>
              <a:t>En</a:t>
            </a:r>
            <a:r>
              <a:rPr lang="en-US" altLang="sv-SE" sz="2267" dirty="0">
                <a:ea typeface="ＭＳ Ｐゴシック" panose="020B0600070205080204" pitchFamily="34" charset="-128"/>
              </a:rPr>
              <a:t> persons </a:t>
            </a:r>
            <a:r>
              <a:rPr lang="en-US" altLang="sv-SE" sz="2267" i="1" dirty="0" err="1">
                <a:ea typeface="ＭＳ Ｐゴシック" panose="020B0600070205080204" pitchFamily="34" charset="-128"/>
              </a:rPr>
              <a:t>röstläge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och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kroppsspråk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säger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mycket</a:t>
            </a:r>
            <a:r>
              <a:rPr lang="en-US" altLang="sv-SE" sz="2267" dirty="0">
                <a:ea typeface="ＭＳ Ｐゴシック" panose="020B0600070205080204" pitchFamily="34" charset="-128"/>
              </a:rPr>
              <a:t> om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dennes</a:t>
            </a:r>
            <a:r>
              <a:rPr lang="en-US" altLang="sv-SE" sz="2267" dirty="0">
                <a:ea typeface="ＭＳ Ｐゴシック" panose="020B0600070205080204" pitchFamily="34" charset="-128"/>
              </a:rPr>
              <a:t> </a:t>
            </a:r>
            <a:r>
              <a:rPr lang="en-US" altLang="sv-SE" sz="2267" dirty="0" err="1">
                <a:ea typeface="ＭＳ Ｐゴシック" panose="020B0600070205080204" pitchFamily="34" charset="-128"/>
              </a:rPr>
              <a:t>känslor</a:t>
            </a:r>
            <a:endParaRPr lang="sv-SE" altLang="sv-SE" sz="2267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4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7E4D6D0-A30C-884B-A113-A48DF13C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00" y="539957"/>
            <a:ext cx="10849800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Vem kommunicerar man med i projekt?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7F2FAB09-EB68-8441-895C-626B3278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150" y="1930548"/>
            <a:ext cx="7251700" cy="3617913"/>
          </a:xfrm>
        </p:spPr>
        <p:txBody>
          <a:bodyPr>
            <a:noAutofit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Intern kommunikation inom projektgruppen</a:t>
            </a:r>
          </a:p>
          <a:p>
            <a:pPr eaLnBrk="1" hangingPunct="1">
              <a:buFontTx/>
              <a:buNone/>
            </a:pPr>
            <a:r>
              <a:rPr lang="sv-SE" altLang="sv-SE" i="1" dirty="0">
                <a:ea typeface="ＭＳ Ｐゴシック" panose="020B0600070205080204" pitchFamily="34" charset="-128"/>
              </a:rPr>
              <a:t>Extern kommunikation: 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Projektägare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Finansiärer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Partners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Målgrupp/brukare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Media</a:t>
            </a:r>
          </a:p>
          <a:p>
            <a:pPr eaLnBrk="1" hangingPunct="1">
              <a:buFontTx/>
              <a:buNone/>
            </a:pPr>
            <a:r>
              <a:rPr lang="sv-SE" altLang="sv-SE" dirty="0">
                <a:ea typeface="ＭＳ Ｐゴシック" panose="020B0600070205080204" pitchFamily="34" charset="-128"/>
              </a:rPr>
              <a:t>OLIKA struktur/innehåll på kommunikationen!</a:t>
            </a:r>
          </a:p>
        </p:txBody>
      </p:sp>
    </p:spTree>
    <p:extLst>
      <p:ext uri="{BB962C8B-B14F-4D97-AF65-F5344CB8AC3E}">
        <p14:creationId xmlns:p14="http://schemas.microsoft.com/office/powerpoint/2010/main" val="6467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67402B6-19E0-3C4F-BCEA-E58039EF63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9200" y="312738"/>
            <a:ext cx="10972800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Kommunikationsfrågor:</a:t>
            </a:r>
          </a:p>
        </p:txBody>
      </p:sp>
      <p:pic>
        <p:nvPicPr>
          <p:cNvPr id="21506" name="Content Placeholder 4" descr="30014811-r.jpg">
            <a:extLst>
              <a:ext uri="{FF2B5EF4-FFF2-40B4-BE49-F238E27FC236}">
                <a16:creationId xmlns:a16="http://schemas.microsoft.com/office/drawing/2014/main" id="{3E25D6B6-CBB0-6145-A014-A333321267D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29" r="-13229"/>
          <a:stretch>
            <a:fillRect/>
          </a:stretch>
        </p:blipFill>
        <p:spPr>
          <a:xfrm>
            <a:off x="795130" y="1693863"/>
            <a:ext cx="4999038" cy="3917950"/>
          </a:xfrm>
        </p:spPr>
      </p:pic>
      <p:sp>
        <p:nvSpPr>
          <p:cNvPr id="21507" name="Content Placeholder 3">
            <a:extLst>
              <a:ext uri="{FF2B5EF4-FFF2-40B4-BE49-F238E27FC236}">
                <a16:creationId xmlns:a16="http://schemas.microsoft.com/office/drawing/2014/main" id="{F8BA2D91-15B0-6D4B-9D70-E1F12B85A4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14993" y="2301876"/>
            <a:ext cx="4718050" cy="3309937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Vem kommunicerar vi med?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Vilken roll spelar denne i projektet?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Vilken information är nödvändig?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Hur skall den användas?</a:t>
            </a:r>
          </a:p>
        </p:txBody>
      </p:sp>
    </p:spTree>
    <p:extLst>
      <p:ext uri="{BB962C8B-B14F-4D97-AF65-F5344CB8AC3E}">
        <p14:creationId xmlns:p14="http://schemas.microsoft.com/office/powerpoint/2010/main" val="7548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F6E2423-5EE2-E34B-BEB9-89D6B2671F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34818" y="577920"/>
            <a:ext cx="8640763" cy="11430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Planera för kommunikation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93984993-2FE8-A649-A195-C7A1D6FCF6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79374" y="1991967"/>
            <a:ext cx="7040563" cy="411480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Göra det viktiga synligt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Hur skall vi synas? För vem?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Personliga möten - ?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Möten - Mötesplatser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Symbolhandlingar 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Projektplanen är ett viktigt verktyg för kommunikation</a:t>
            </a:r>
          </a:p>
        </p:txBody>
      </p:sp>
    </p:spTree>
    <p:extLst>
      <p:ext uri="{BB962C8B-B14F-4D97-AF65-F5344CB8AC3E}">
        <p14:creationId xmlns:p14="http://schemas.microsoft.com/office/powerpoint/2010/main" val="35139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3</TotalTime>
  <Words>433</Words>
  <Application>Microsoft Macintosh PowerPoint</Application>
  <PresentationFormat>Bredbild</PresentationFormat>
  <Paragraphs>94</Paragraphs>
  <Slides>13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Scandinavian Light</vt:lpstr>
      <vt:lpstr>Organiskt</vt:lpstr>
      <vt:lpstr>Clip</vt:lpstr>
      <vt:lpstr>Kommunikation</vt:lpstr>
      <vt:lpstr>Kommunikation</vt:lpstr>
      <vt:lpstr>PowerPoint-presentation</vt:lpstr>
      <vt:lpstr>Perception och bedömning</vt:lpstr>
      <vt:lpstr>Ifrågasätta</vt:lpstr>
      <vt:lpstr>Direktkommunikation</vt:lpstr>
      <vt:lpstr>Vem kommunicerar man med i projekt?</vt:lpstr>
      <vt:lpstr>Kommunikationsfrågor:</vt:lpstr>
      <vt:lpstr>Planera för kommunikation</vt:lpstr>
      <vt:lpstr>Hur kan det se ut?</vt:lpstr>
      <vt:lpstr>Kommunikationsplan (H &amp; K G s 120-121)</vt:lpstr>
      <vt:lpstr>PowerPoint-presentation</vt:lpstr>
      <vt:lpstr>Att tänka på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Kommunikation</dc:title>
  <dc:creator>Fredrik Björk</dc:creator>
  <cp:lastModifiedBy>Fredrik Björk</cp:lastModifiedBy>
  <cp:revision>3</cp:revision>
  <dcterms:created xsi:type="dcterms:W3CDTF">2022-09-27T12:22:01Z</dcterms:created>
  <dcterms:modified xsi:type="dcterms:W3CDTF">2022-09-27T12:25:38Z</dcterms:modified>
</cp:coreProperties>
</file>