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65" r:id="rId9"/>
    <p:sldId id="266" r:id="rId10"/>
    <p:sldId id="267" r:id="rId11"/>
    <p:sldId id="289" r:id="rId12"/>
    <p:sldId id="290" r:id="rId13"/>
    <p:sldId id="273" r:id="rId14"/>
    <p:sldId id="274" r:id="rId15"/>
    <p:sldId id="269" r:id="rId16"/>
    <p:sldId id="270" r:id="rId17"/>
    <p:sldId id="257" r:id="rId18"/>
    <p:sldId id="261" r:id="rId19"/>
    <p:sldId id="262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1"/>
    <p:restoredTop sz="96327"/>
  </p:normalViewPr>
  <p:slideViewPr>
    <p:cSldViewPr snapToGrid="0">
      <p:cViewPr varScale="1">
        <p:scale>
          <a:sx n="125" d="100"/>
          <a:sy n="125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54DF4-46D2-8F46-A2BE-E04D5A4FB905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E267-38DB-AA4D-B969-2CBA3507A9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07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2405647-AD2A-514E-85EC-6EFC06A0E5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4552242-EC52-F84F-BFDB-5CD310FDB7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405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CAB24593-FB77-0B45-A8FB-25F1763EC0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1A4E826-3BB2-F44E-8841-26EECD8ADC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2530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AAE95813-5220-CE49-8295-A662306875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625C687-F89E-8141-9FF0-290113788E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160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486EB61A-D4B6-E247-8397-23BEBCDF74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B14F6718-5C9A-464A-9D85-0549CC0C08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1586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27B548B8-B9A7-9B4A-B73D-300493DB03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AC335671-CA67-1941-91AA-C074F8639C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854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8204A42-0023-DA4F-8E77-A1E48493D9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E6B3D2A-8770-EC4B-9D39-131B73B746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6053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2088C698-E3D7-8149-B186-39E0DEDB33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8BB7A311-87C6-E34D-A1D7-A91BFE9A91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9275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CECC4BC4-068D-DB42-BE59-B6D07943C1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D5DA324A-C384-5E41-8C5F-0B8A083633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6457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EC75144C-79C8-5A41-AEAD-C33F77BFE4F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173DFD9A-353F-CB4A-BF55-2E12721EA0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5730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9AD03061-D377-E847-AC07-6AA217591B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8DB60FA9-162B-A449-8C51-30689E24DD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86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18024CFB-4DBD-3B47-8C37-3ACAE619C1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A64E2212-2749-8840-ABAF-DE1800021A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4199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3F589EF-A8F4-BA69-895C-84BBCB0D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sv-SE" sz="4800">
                <a:solidFill>
                  <a:srgbClr val="262626"/>
                </a:solidFill>
              </a:rPr>
              <a:t>Organisationer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C7DC18E-C30F-94B3-2E2B-F30E152AC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000000"/>
                </a:solidFill>
              </a:rPr>
              <a:t>Fredrik Björk</a:t>
            </a:r>
          </a:p>
        </p:txBody>
      </p:sp>
      <p:pic>
        <p:nvPicPr>
          <p:cNvPr id="7" name="Graphic 6" descr="En bild som visar person, grupp, står, utomhus&#10;&#10;Automatiskt genererad beskrivning">
            <a:extLst>
              <a:ext uri="{FF2B5EF4-FFF2-40B4-BE49-F238E27FC236}">
                <a16:creationId xmlns:a16="http://schemas.microsoft.com/office/drawing/2014/main" id="{211E516F-6878-25D4-83D4-7DEB7D75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06533" y="1795770"/>
            <a:ext cx="4893735" cy="326645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583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50AE95E7-F309-4846-ADF8-8B8939F5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225" y="98552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sz="2800" b="1" dirty="0" err="1">
                <a:solidFill>
                  <a:srgbClr val="990000"/>
                </a:solidFill>
                <a:latin typeface="+mj-lt"/>
              </a:rPr>
              <a:t>Beslutsskolan</a:t>
            </a:r>
            <a:endParaRPr lang="en-US" altLang="sv-SE" sz="28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C6FE4B25-6309-7C44-B634-8AAEA9FA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55" y="2321560"/>
            <a:ext cx="8204337" cy="273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Herbert Simon, James G March </a:t>
            </a:r>
            <a:r>
              <a:rPr lang="en-US" altLang="sv-SE" sz="2600" dirty="0" err="1">
                <a:latin typeface="+mn-lt"/>
              </a:rPr>
              <a:t>mfl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Kritik</a:t>
            </a:r>
            <a:r>
              <a:rPr lang="en-US" altLang="sv-SE" sz="2600" dirty="0">
                <a:latin typeface="+mn-lt"/>
              </a:rPr>
              <a:t> mot </a:t>
            </a:r>
            <a:r>
              <a:rPr lang="en-US" altLang="sv-SE" sz="2600" dirty="0" err="1">
                <a:latin typeface="+mn-lt"/>
              </a:rPr>
              <a:t>föreställningen</a:t>
            </a:r>
            <a:r>
              <a:rPr lang="en-US" altLang="sv-SE" sz="2600" dirty="0">
                <a:latin typeface="+mn-lt"/>
              </a:rPr>
              <a:t> om </a:t>
            </a:r>
            <a:r>
              <a:rPr lang="en-US" altLang="sv-SE" sz="2600" i="1" dirty="0" err="1">
                <a:latin typeface="+mn-lt"/>
              </a:rPr>
              <a:t>rationellt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besutsfattande</a:t>
            </a:r>
            <a:endParaRPr lang="en-US" altLang="sv-SE" sz="2600" i="1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Begränsad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rationalitet</a:t>
            </a:r>
            <a:r>
              <a:rPr lang="en-US" altLang="sv-SE" sz="2600" dirty="0">
                <a:latin typeface="+mn-lt"/>
              </a:rPr>
              <a:t>: </a:t>
            </a:r>
          </a:p>
          <a:p>
            <a:pPr lvl="1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    </a:t>
            </a:r>
            <a:r>
              <a:rPr lang="en-US" altLang="sv-SE" sz="2600" dirty="0" err="1">
                <a:latin typeface="+mn-lt"/>
              </a:rPr>
              <a:t>fåtal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lösningar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övervägs</a:t>
            </a:r>
            <a:endParaRPr lang="en-US" altLang="sv-SE" sz="2600" dirty="0">
              <a:latin typeface="+mn-lt"/>
            </a:endParaRPr>
          </a:p>
          <a:p>
            <a:pPr lvl="1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    </a:t>
            </a:r>
            <a:r>
              <a:rPr lang="en-US" altLang="sv-SE" sz="2600" dirty="0" err="1">
                <a:latin typeface="+mn-lt"/>
              </a:rPr>
              <a:t>tidigare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lösningar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på</a:t>
            </a:r>
            <a:r>
              <a:rPr lang="en-US" altLang="sv-SE" sz="2600" dirty="0">
                <a:latin typeface="+mn-lt"/>
              </a:rPr>
              <a:t> (</a:t>
            </a: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uppfattas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) </a:t>
            </a:r>
            <a:r>
              <a:rPr lang="en-US" altLang="sv-SE" sz="2600" dirty="0" err="1">
                <a:latin typeface="+mn-lt"/>
              </a:rPr>
              <a:t>liknande</a:t>
            </a:r>
            <a:r>
              <a:rPr lang="en-US" altLang="sv-SE" sz="2600" dirty="0">
                <a:latin typeface="+mn-lt"/>
              </a:rPr>
              <a:t>     	problem </a:t>
            </a:r>
            <a:r>
              <a:rPr lang="en-US" altLang="sv-SE" sz="2600" dirty="0" err="1">
                <a:latin typeface="+mn-lt"/>
              </a:rPr>
              <a:t>väljs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ofta</a:t>
            </a:r>
            <a:endParaRPr lang="en-US" altLang="sv-S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961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941965DE-B7ED-2042-B346-6CC5F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860" y="92456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Organisationskultur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14CDE59D-ADB3-3344-ADD5-2E68C08C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044" y="2407920"/>
            <a:ext cx="7173912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Organisationen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har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en</a:t>
            </a:r>
            <a:r>
              <a:rPr lang="en-US" altLang="sv-SE" sz="2600" dirty="0">
                <a:latin typeface="+mn-lt"/>
              </a:rPr>
              <a:t> kultur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skapas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och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upprätthålls</a:t>
            </a:r>
            <a:r>
              <a:rPr lang="en-US" altLang="sv-SE" sz="2600" dirty="0">
                <a:latin typeface="+mn-lt"/>
              </a:rPr>
              <a:t> av </a:t>
            </a:r>
            <a:r>
              <a:rPr lang="en-US" altLang="sv-SE" sz="2600" dirty="0" err="1">
                <a:latin typeface="+mn-lt"/>
              </a:rPr>
              <a:t>medlemmarna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Kulturen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yttrar</a:t>
            </a:r>
            <a:r>
              <a:rPr lang="en-US" altLang="sv-SE" sz="2600" dirty="0">
                <a:latin typeface="+mn-lt"/>
              </a:rPr>
              <a:t> sig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attityder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språkbruk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traditioner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symboler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riter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myter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gemensam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historia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Kulturens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styrka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och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utbredning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organisationen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avgörande</a:t>
            </a:r>
            <a:r>
              <a:rPr lang="en-US" altLang="sv-SE" sz="2600" dirty="0">
                <a:latin typeface="+mn-lt"/>
              </a:rPr>
              <a:t> för </a:t>
            </a:r>
            <a:r>
              <a:rPr lang="en-US" altLang="sv-SE" sz="2600" dirty="0" err="1">
                <a:latin typeface="+mn-lt"/>
              </a:rPr>
              <a:t>hur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framgångsrik</a:t>
            </a:r>
            <a:r>
              <a:rPr lang="en-US" altLang="sv-SE" sz="2600" dirty="0">
                <a:latin typeface="+mn-lt"/>
              </a:rPr>
              <a:t> man </a:t>
            </a:r>
            <a:r>
              <a:rPr lang="en-US" altLang="sv-SE" sz="2600" dirty="0" err="1">
                <a:latin typeface="+mn-lt"/>
              </a:rPr>
              <a:t>är</a:t>
            </a:r>
            <a:endParaRPr lang="en-US" altLang="sv-S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906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DF6AA9F9-80C0-E943-B5AB-CEA00B04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075" y="965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Kunskapsorganisationen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3C9E5BB-B947-9D4A-A77A-4405F1F0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2" y="2405380"/>
            <a:ext cx="792797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Tjänster</a:t>
            </a:r>
            <a:r>
              <a:rPr lang="en-US" altLang="sv-SE" sz="2600" dirty="0">
                <a:latin typeface="+mn-lt"/>
              </a:rPr>
              <a:t>/</a:t>
            </a:r>
            <a:r>
              <a:rPr lang="en-US" altLang="sv-SE" sz="2600" dirty="0" err="1">
                <a:latin typeface="+mn-lt"/>
              </a:rPr>
              <a:t>kunskap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allt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viktigare</a:t>
            </a:r>
            <a:r>
              <a:rPr lang="en-US" altLang="sv-SE" sz="2600" dirty="0">
                <a:latin typeface="+mn-lt"/>
              </a:rPr>
              <a:t> del av </a:t>
            </a:r>
            <a:r>
              <a:rPr lang="en-US" altLang="sv-SE" sz="2600" dirty="0" err="1">
                <a:latin typeface="+mn-lt"/>
              </a:rPr>
              <a:t>ekonomin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Personalens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kunskap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organisationens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viktigaste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resurs</a:t>
            </a:r>
            <a:r>
              <a:rPr lang="en-US" altLang="sv-SE" sz="2600" dirty="0">
                <a:latin typeface="+mn-lt"/>
              </a:rPr>
              <a:t> – </a:t>
            </a:r>
            <a:r>
              <a:rPr lang="en-US" altLang="sv-SE" sz="2600" dirty="0" err="1">
                <a:latin typeface="+mn-lt"/>
              </a:rPr>
              <a:t>ledningen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måste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personalen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att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stanna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organisationen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Personliga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nätverk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utanför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organisationen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lika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viktiga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relationer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inom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organisationen</a:t>
            </a:r>
            <a:r>
              <a:rPr lang="en-US" altLang="sv-SE" sz="2600" dirty="0">
                <a:latin typeface="+mn-lt"/>
              </a:rPr>
              <a:t> (</a:t>
            </a:r>
            <a:r>
              <a:rPr lang="en-US" altLang="sv-SE" sz="2600" dirty="0" err="1">
                <a:latin typeface="+mn-lt"/>
              </a:rPr>
              <a:t>organisationens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gränser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otydligare</a:t>
            </a:r>
            <a:r>
              <a:rPr lang="en-US" altLang="sv-SE" sz="26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5756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3A31642-22B0-C65C-6F1F-1114D922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19" y="1066800"/>
            <a:ext cx="907796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Lärande sker även i sociala interaktioner som inte designats för lärande</a:t>
            </a:r>
          </a:p>
        </p:txBody>
      </p:sp>
      <p:pic>
        <p:nvPicPr>
          <p:cNvPr id="15363" name="Content Placeholder 5" descr="Streetlife.jpg">
            <a:extLst>
              <a:ext uri="{FF2B5EF4-FFF2-40B4-BE49-F238E27FC236}">
                <a16:creationId xmlns:a16="http://schemas.microsoft.com/office/drawing/2014/main" id="{145C7572-D4F7-893F-DC3F-4C508D553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3" r="-20833"/>
          <a:stretch>
            <a:fillRect/>
          </a:stretch>
        </p:blipFill>
        <p:spPr>
          <a:xfrm>
            <a:off x="2073276" y="2678852"/>
            <a:ext cx="8045447" cy="33189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7218B15-F8A8-0B9A-A1E2-3A56476B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Varför viktigt med ”lärande org.”?</a:t>
            </a:r>
          </a:p>
        </p:txBody>
      </p:sp>
      <p:pic>
        <p:nvPicPr>
          <p:cNvPr id="17411" name="Content Placeholder 4" descr="c.jpg">
            <a:extLst>
              <a:ext uri="{FF2B5EF4-FFF2-40B4-BE49-F238E27FC236}">
                <a16:creationId xmlns:a16="http://schemas.microsoft.com/office/drawing/2014/main" id="{CEC22501-5DAB-1FB5-BB51-061FCCE96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48" b="-12248"/>
          <a:stretch>
            <a:fillRect/>
          </a:stretch>
        </p:blipFill>
        <p:spPr>
          <a:xfrm>
            <a:off x="1828801" y="2285999"/>
            <a:ext cx="3810000" cy="4114800"/>
          </a:xfrm>
        </p:spPr>
      </p:pic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8FE2779E-7DF0-0C97-2065-8520B873A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41319"/>
            <a:ext cx="4495800" cy="280416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Motivera de som ingår i org. – och bidra till deras personliga och professionella utveckling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Förbättra organisationens förmågor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Möta nya utmaningar</a:t>
            </a:r>
          </a:p>
          <a:p>
            <a:pPr eaLnBrk="1" hangingPunct="1"/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E17AD58-C04A-FE85-FAD4-2F226D75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94" y="1033780"/>
            <a:ext cx="71770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Lärande kopplat till praktisk dimension/handling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4AA19D0-0895-378F-B0D9-CCDEFCDA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74" y="2926080"/>
            <a:ext cx="7177087" cy="2011680"/>
          </a:xfrm>
        </p:spPr>
        <p:txBody>
          <a:bodyPr/>
          <a:lstStyle/>
          <a:p>
            <a:pPr eaLnBrk="1" hangingPunct="1"/>
            <a:r>
              <a:rPr lang="en-US" altLang="sv-SE" i="1" dirty="0">
                <a:ea typeface="ＭＳ Ｐゴシック" panose="020B0600070205080204" pitchFamily="34" charset="-128"/>
              </a:rPr>
              <a:t>“Tell me and I will forget.</a:t>
            </a:r>
          </a:p>
          <a:p>
            <a:pPr eaLnBrk="1" hangingPunct="1"/>
            <a:r>
              <a:rPr lang="en-US" altLang="sv-SE" i="1" dirty="0">
                <a:ea typeface="ＭＳ Ｐゴシック" panose="020B0600070205080204" pitchFamily="34" charset="-128"/>
              </a:rPr>
              <a:t>Show me and I may remember.</a:t>
            </a:r>
          </a:p>
          <a:p>
            <a:pPr eaLnBrk="1" hangingPunct="1"/>
            <a:r>
              <a:rPr lang="en-US" altLang="sv-SE" i="1" dirty="0">
                <a:ea typeface="ＭＳ Ｐゴシック" panose="020B0600070205080204" pitchFamily="34" charset="-128"/>
              </a:rPr>
              <a:t>Involve me and I’ll understand.”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D63D862-DC50-1B16-0CE4-3A80E308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Kolbs</a:t>
            </a:r>
            <a:r>
              <a:rPr lang="sv-SE" altLang="sv-SE" dirty="0">
                <a:ea typeface="ＭＳ Ｐゴシック" panose="020B0600070205080204" pitchFamily="34" charset="-128"/>
              </a:rPr>
              <a:t> </a:t>
            </a:r>
            <a:r>
              <a:rPr lang="sv-SE" altLang="sv-SE" dirty="0" err="1">
                <a:ea typeface="ＭＳ Ｐゴシック" panose="020B0600070205080204" pitchFamily="34" charset="-128"/>
              </a:rPr>
              <a:t>lärcirkel</a:t>
            </a:r>
            <a:r>
              <a:rPr lang="sv-SE" altLang="sv-SE" dirty="0">
                <a:ea typeface="ＭＳ Ｐゴシック" panose="020B0600070205080204" pitchFamily="34" charset="-128"/>
              </a:rPr>
              <a:t> – 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hur erfarenhet och reflektion skapar lärande</a:t>
            </a:r>
          </a:p>
        </p:txBody>
      </p:sp>
      <p:pic>
        <p:nvPicPr>
          <p:cNvPr id="19459" name="Content Placeholder 3" descr="kolb.bmp">
            <a:extLst>
              <a:ext uri="{FF2B5EF4-FFF2-40B4-BE49-F238E27FC236}">
                <a16:creationId xmlns:a16="http://schemas.microsoft.com/office/drawing/2014/main" id="{45A05B65-8FCA-44FB-A48E-13FD19E12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3" r="-13293"/>
          <a:stretch>
            <a:fillRect/>
          </a:stretch>
        </p:blipFill>
        <p:spPr>
          <a:xfrm>
            <a:off x="2113279" y="2760132"/>
            <a:ext cx="7614917" cy="33189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C610392-9C98-3A48-08ED-3740F664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På organisationsnivå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96D73FA-6B30-ABEF-F17D-8F9F6DB6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940" y="2665308"/>
            <a:ext cx="7073900" cy="3210560"/>
          </a:xfrm>
        </p:spPr>
        <p:txBody>
          <a:bodyPr/>
          <a:lstStyle/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Samband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mellan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kunskap</a:t>
            </a:r>
            <a:r>
              <a:rPr lang="en-US" altLang="sv-SE" i="1" dirty="0">
                <a:ea typeface="ＭＳ Ｐゴシック" panose="020B0600070205080204" pitchFamily="34" charset="-128"/>
              </a:rPr>
              <a:t>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i="1" dirty="0">
                <a:ea typeface="ＭＳ Ｐゴシック" panose="020B0600070205080204" pitchFamily="34" charset="-128"/>
              </a:rPr>
              <a:t>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kollektivt</a:t>
            </a:r>
            <a:r>
              <a:rPr lang="en-US" altLang="sv-SE" i="1" dirty="0">
                <a:ea typeface="ＭＳ Ｐゴシック" panose="020B0600070205080204" pitchFamily="34" charset="-128"/>
              </a:rPr>
              <a:t>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beteende</a:t>
            </a:r>
            <a:r>
              <a:rPr lang="en-US" altLang="sv-SE" i="1" dirty="0">
                <a:ea typeface="ＭＳ Ｐゴシック" panose="020B0600070205080204" pitchFamily="34" charset="-128"/>
              </a:rPr>
              <a:t> </a:t>
            </a:r>
            <a:br>
              <a:rPr lang="en-US" altLang="sv-SE" i="1" dirty="0">
                <a:ea typeface="ＭＳ Ｐゴシック" panose="020B0600070205080204" pitchFamily="34" charset="-128"/>
              </a:rPr>
            </a:br>
            <a:r>
              <a:rPr lang="en-US" altLang="sv-SE" i="1" dirty="0">
                <a:ea typeface="ＭＳ Ｐゴシック" panose="020B0600070205080204" pitchFamily="34" charset="-128"/>
              </a:rPr>
              <a:t>(social </a:t>
            </a:r>
            <a:r>
              <a:rPr lang="en-US" altLang="sv-SE" i="1" dirty="0" err="1">
                <a:ea typeface="ＭＳ Ｐゴシック" panose="020B0600070205080204" pitchFamily="34" charset="-128"/>
              </a:rPr>
              <a:t>interaktion</a:t>
            </a:r>
            <a:r>
              <a:rPr lang="en-US" altLang="sv-SE" i="1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Kommunikation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kultur </a:t>
            </a:r>
            <a:r>
              <a:rPr lang="en-US" altLang="sv-SE" dirty="0" err="1">
                <a:ea typeface="ＭＳ Ｐゴシック" panose="020B0600070205080204" pitchFamily="34" charset="-128"/>
              </a:rPr>
              <a:t>inom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organisationen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avgörande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>
                <a:ea typeface="ＭＳ Ｐゴシック" panose="020B0600070205080204" pitchFamily="34" charset="-128"/>
              </a:rPr>
              <a:t>Den </a:t>
            </a:r>
            <a:r>
              <a:rPr lang="en-US" altLang="sv-SE" dirty="0" err="1">
                <a:ea typeface="ＭＳ Ｐゴシック" panose="020B0600070205080204" pitchFamily="34" charset="-128"/>
              </a:rPr>
              <a:t>kritiska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punkten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är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övergången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från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individuellt</a:t>
            </a:r>
            <a:r>
              <a:rPr lang="en-US" altLang="sv-SE" dirty="0">
                <a:ea typeface="ＭＳ Ｐゴシック" panose="020B0600070205080204" pitchFamily="34" charset="-128"/>
              </a:rPr>
              <a:t> till </a:t>
            </a:r>
            <a:r>
              <a:rPr lang="en-US" altLang="sv-SE" dirty="0" err="1">
                <a:ea typeface="ＭＳ Ｐゴシック" panose="020B0600070205080204" pitchFamily="34" charset="-128"/>
              </a:rPr>
              <a:t>kollektivt</a:t>
            </a:r>
            <a:r>
              <a:rPr lang="en-US" altLang="sv-SE" dirty="0">
                <a:ea typeface="ＭＳ Ｐゴシック" panose="020B0600070205080204" pitchFamily="34" charset="-128"/>
              </a:rPr>
              <a:t> (</a:t>
            </a:r>
            <a:r>
              <a:rPr lang="en-US" altLang="sv-SE" dirty="0" err="1">
                <a:ea typeface="ＭＳ Ｐゴシック" panose="020B0600070205080204" pitchFamily="34" charset="-128"/>
              </a:rPr>
              <a:t>organisatoriskt</a:t>
            </a:r>
            <a:r>
              <a:rPr lang="en-US" altLang="sv-SE" dirty="0">
                <a:ea typeface="ＭＳ Ｐゴシック" panose="020B0600070205080204" pitchFamily="34" charset="-128"/>
              </a:rPr>
              <a:t>) </a:t>
            </a:r>
            <a:r>
              <a:rPr lang="en-US" altLang="sv-SE" dirty="0" err="1">
                <a:ea typeface="ＭＳ Ｐゴシック" panose="020B0600070205080204" pitchFamily="34" charset="-128"/>
              </a:rPr>
              <a:t>lärande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DA26EBB-02FB-6647-C951-0807053A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Öka en organisations förmåga till lärande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44DCCCC-7E6E-8EAD-BC85-A6FC1DF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778" y="2783840"/>
            <a:ext cx="7027862" cy="32816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Systemtänkande</a:t>
            </a:r>
            <a:r>
              <a:rPr lang="en-US" altLang="sv-SE" dirty="0">
                <a:ea typeface="ＭＳ Ｐゴシック" panose="020B0600070205080204" pitchFamily="34" charset="-128"/>
              </a:rPr>
              <a:t> – </a:t>
            </a:r>
            <a:r>
              <a:rPr lang="en-US" altLang="sv-SE" dirty="0" err="1">
                <a:ea typeface="ＭＳ Ｐゴシック" panose="020B0600070205080204" pitchFamily="34" charset="-128"/>
              </a:rPr>
              <a:t>förstå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helhet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sammanhang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Personligt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bemästrande</a:t>
            </a:r>
            <a:r>
              <a:rPr lang="en-US" altLang="sv-SE" dirty="0">
                <a:ea typeface="ＭＳ Ｐゴシック" panose="020B0600070205080204" pitchFamily="34" charset="-128"/>
              </a:rPr>
              <a:t> – </a:t>
            </a:r>
            <a:r>
              <a:rPr lang="en-US" altLang="sv-SE" dirty="0" err="1">
                <a:ea typeface="ＭＳ Ｐゴシック" panose="020B0600070205080204" pitchFamily="34" charset="-128"/>
              </a:rPr>
              <a:t>förmåga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vilja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Grupplärande</a:t>
            </a:r>
            <a:r>
              <a:rPr lang="en-US" altLang="sv-SE" dirty="0">
                <a:ea typeface="ＭＳ Ｐゴシック" panose="020B0600070205080204" pitchFamily="34" charset="-128"/>
              </a:rPr>
              <a:t> – ha </a:t>
            </a:r>
            <a:r>
              <a:rPr lang="en-US" altLang="sv-SE" dirty="0" err="1">
                <a:ea typeface="ＭＳ Ｐゴシック" panose="020B0600070205080204" pitchFamily="34" charset="-128"/>
              </a:rPr>
              <a:t>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öppen</a:t>
            </a:r>
            <a:r>
              <a:rPr lang="en-US" altLang="sv-SE" dirty="0">
                <a:ea typeface="ＭＳ Ｐゴシック" panose="020B0600070205080204" pitchFamily="34" charset="-128"/>
              </a:rPr>
              <a:t> dialog</a:t>
            </a: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Skapande</a:t>
            </a:r>
            <a:r>
              <a:rPr lang="en-US" altLang="sv-SE" dirty="0">
                <a:ea typeface="ＭＳ Ｐゴシック" panose="020B0600070205080204" pitchFamily="34" charset="-128"/>
              </a:rPr>
              <a:t> av </a:t>
            </a:r>
            <a:r>
              <a:rPr lang="en-US" altLang="sv-SE" dirty="0" err="1">
                <a:ea typeface="ＭＳ Ｐゴシック" panose="020B0600070205080204" pitchFamily="34" charset="-128"/>
              </a:rPr>
              <a:t>gemensamma</a:t>
            </a:r>
            <a:r>
              <a:rPr lang="en-US" altLang="sv-SE" dirty="0">
                <a:ea typeface="ＭＳ Ｐゴシック" panose="020B0600070205080204" pitchFamily="34" charset="-128"/>
              </a:rPr>
              <a:t> visioner</a:t>
            </a:r>
          </a:p>
          <a:p>
            <a:pPr marL="0" indent="0" eaLnBrk="1" hangingPunct="1">
              <a:buNone/>
            </a:pP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31650F6-1563-1926-E33F-72A60F1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74" y="1097280"/>
            <a:ext cx="7062787" cy="1143000"/>
          </a:xfrm>
        </p:spPr>
        <p:txBody>
          <a:bodyPr/>
          <a:lstStyle/>
          <a:p>
            <a:pPr eaLnBrk="1" hangingPunct="1"/>
            <a:r>
              <a:rPr lang="en-US" altLang="sv-SE" sz="3200" dirty="0" err="1">
                <a:ea typeface="ＭＳ Ｐゴシック" panose="020B0600070205080204" pitchFamily="34" charset="-128"/>
              </a:rPr>
              <a:t>Utmaningar</a:t>
            </a:r>
            <a:endParaRPr lang="en-US" altLang="sv-SE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98C3-BBBC-1528-E6F1-0DE612B4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054" y="3073400"/>
            <a:ext cx="7062787" cy="28193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sv-SE" dirty="0" err="1">
                <a:ea typeface="ＭＳ Ｐゴシック" panose="020B0600070205080204" pitchFamily="34" charset="-128"/>
              </a:rPr>
              <a:t>Regler</a:t>
            </a:r>
            <a:r>
              <a:rPr lang="en-US" altLang="sv-SE" dirty="0">
                <a:ea typeface="ＭＳ Ｐゴシック" panose="020B0600070205080204" pitchFamily="34" charset="-128"/>
              </a:rPr>
              <a:t>, </a:t>
            </a:r>
            <a:r>
              <a:rPr lang="en-US" altLang="sv-SE" dirty="0" err="1">
                <a:ea typeface="ＭＳ Ｐゴシック" panose="020B0600070205080204" pitchFamily="34" charset="-128"/>
              </a:rPr>
              <a:t>rutiner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procedurer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kan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bidra</a:t>
            </a:r>
            <a:r>
              <a:rPr lang="en-US" altLang="sv-SE" dirty="0">
                <a:ea typeface="ＭＳ Ｐゴシック" panose="020B0600070205080204" pitchFamily="34" charset="-128"/>
              </a:rPr>
              <a:t> till </a:t>
            </a:r>
            <a:r>
              <a:rPr lang="en-US" altLang="sv-SE" dirty="0" err="1">
                <a:ea typeface="ＭＳ Ｐゴシック" panose="020B0600070205080204" pitchFamily="34" charset="-128"/>
              </a:rPr>
              <a:t>effektivitet</a:t>
            </a:r>
            <a:r>
              <a:rPr lang="en-US" altLang="sv-SE" dirty="0">
                <a:ea typeface="ＭＳ Ｐゴシック" panose="020B0600070205080204" pitchFamily="34" charset="-128"/>
              </a:rPr>
              <a:t> – men </a:t>
            </a:r>
            <a:r>
              <a:rPr lang="en-US" altLang="sv-SE" dirty="0" err="1">
                <a:ea typeface="ＭＳ Ｐゴシック" panose="020B0600070205080204" pitchFamily="34" charset="-128"/>
              </a:rPr>
              <a:t>kan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hämma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lärandet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sv-SE" i="1" dirty="0" err="1">
                <a:ea typeface="ＭＳ Ｐゴシック" panose="020B0600070205080204" pitchFamily="34" charset="-128"/>
              </a:rPr>
              <a:t>Maktstrukturer</a:t>
            </a:r>
            <a:r>
              <a:rPr lang="en-US" altLang="sv-SE" i="1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kan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förhindra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lärande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då</a:t>
            </a:r>
            <a:r>
              <a:rPr lang="en-US" altLang="sv-SE" dirty="0">
                <a:ea typeface="ＭＳ Ｐゴシック" panose="020B0600070205080204" pitchFamily="34" charset="-128"/>
              </a:rPr>
              <a:t> man </a:t>
            </a:r>
            <a:r>
              <a:rPr lang="en-US" altLang="sv-SE" dirty="0" err="1">
                <a:ea typeface="ＭＳ Ｐゴシック" panose="020B0600070205080204" pitchFamily="34" charset="-128"/>
              </a:rPr>
              <a:t>inte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vill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förändra</a:t>
            </a:r>
            <a:r>
              <a:rPr lang="en-US" altLang="sv-SE" dirty="0">
                <a:ea typeface="ＭＳ Ｐゴシック" panose="020B0600070205080204" pitchFamily="34" charset="-128"/>
              </a:rPr>
              <a:t> den </a:t>
            </a:r>
            <a:r>
              <a:rPr lang="en-US" altLang="sv-SE" dirty="0" err="1">
                <a:ea typeface="ＭＳ Ｐゴシック" panose="020B0600070205080204" pitchFamily="34" charset="-128"/>
              </a:rPr>
              <a:t>existerande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ordningen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sv-SE" dirty="0">
                <a:ea typeface="ＭＳ Ｐゴシック" panose="020B0600070205080204" pitchFamily="34" charset="-128"/>
              </a:rPr>
              <a:t>Vi </a:t>
            </a:r>
            <a:r>
              <a:rPr lang="en-US" altLang="sv-SE" dirty="0" err="1">
                <a:ea typeface="ＭＳ Ｐゴシック" panose="020B0600070205080204" pitchFamily="34" charset="-128"/>
              </a:rPr>
              <a:t>lär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oss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bäst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genom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erfarenhet</a:t>
            </a:r>
            <a:r>
              <a:rPr lang="en-US" altLang="sv-SE" dirty="0">
                <a:ea typeface="ＭＳ Ｐゴシック" panose="020B0600070205080204" pitchFamily="34" charset="-128"/>
              </a:rPr>
              <a:t>, men </a:t>
            </a:r>
            <a:r>
              <a:rPr lang="en-US" altLang="sv-SE" dirty="0" err="1">
                <a:ea typeface="ＭＳ Ｐゴシック" panose="020B0600070205080204" pitchFamily="34" charset="-128"/>
              </a:rPr>
              <a:t>i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organisation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upplever</a:t>
            </a:r>
            <a:r>
              <a:rPr lang="en-US" altLang="sv-SE" dirty="0">
                <a:ea typeface="ＭＳ Ｐゴシック" panose="020B0600070205080204" pitchFamily="34" charset="-128"/>
              </a:rPr>
              <a:t> vi </a:t>
            </a:r>
            <a:r>
              <a:rPr lang="en-US" altLang="sv-SE" dirty="0" err="1">
                <a:ea typeface="ＭＳ Ｐゴシック" panose="020B0600070205080204" pitchFamily="34" charset="-128"/>
              </a:rPr>
              <a:t>sällan</a:t>
            </a:r>
            <a:r>
              <a:rPr lang="en-US" altLang="sv-SE" dirty="0">
                <a:ea typeface="ＭＳ Ｐゴシック" panose="020B0600070205080204" pitchFamily="34" charset="-128"/>
              </a:rPr>
              <a:t> de </a:t>
            </a:r>
            <a:r>
              <a:rPr lang="en-US" altLang="sv-SE" dirty="0" err="1">
                <a:ea typeface="ＭＳ Ｐゴシック" panose="020B0600070205080204" pitchFamily="34" charset="-128"/>
              </a:rPr>
              <a:t>direkta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följderna</a:t>
            </a:r>
            <a:r>
              <a:rPr lang="en-US" altLang="sv-SE" dirty="0">
                <a:ea typeface="ＭＳ Ｐゴシック" panose="020B0600070205080204" pitchFamily="34" charset="-128"/>
              </a:rPr>
              <a:t> av </a:t>
            </a:r>
            <a:r>
              <a:rPr lang="en-US" altLang="sv-SE" dirty="0" err="1">
                <a:ea typeface="ＭＳ Ｐゴシック" panose="020B0600070205080204" pitchFamily="34" charset="-128"/>
              </a:rPr>
              <a:t>våra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beslut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handlingar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B5D72F0-C3F2-7641-92F8-AAE016E3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1" y="77525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Föreläsningens innehåll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A919DD3C-DE20-BA45-BAAF-8CFACEA5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82" y="2511287"/>
            <a:ext cx="7134225" cy="22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Varför finns det organisationer?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Urval av organisationsteoretiska perspektiv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Lärande i organisationer</a:t>
            </a:r>
          </a:p>
        </p:txBody>
      </p:sp>
    </p:spTree>
    <p:extLst>
      <p:ext uri="{BB962C8B-B14F-4D97-AF65-F5344CB8AC3E}">
        <p14:creationId xmlns:p14="http://schemas.microsoft.com/office/powerpoint/2010/main" val="109160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2EC234-20C5-6371-94C9-396D71A5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Läs mer:  </a:t>
            </a:r>
            <a:r>
              <a:rPr lang="sv-SE" altLang="sv-SE" sz="2400" dirty="0" err="1">
                <a:latin typeface="+mn-lt"/>
              </a:rPr>
              <a:t>Bolman</a:t>
            </a:r>
            <a:r>
              <a:rPr lang="sv-SE" altLang="sv-SE" sz="2400" dirty="0">
                <a:latin typeface="+mn-lt"/>
              </a:rPr>
              <a:t> &amp; Deal, </a:t>
            </a:r>
            <a:r>
              <a:rPr lang="en-US" altLang="sv-SE" sz="2400" i="1" dirty="0">
                <a:latin typeface="+mn-lt"/>
              </a:rPr>
              <a:t>Nya </a:t>
            </a:r>
            <a:r>
              <a:rPr lang="en-US" altLang="sv-SE" sz="2400" i="1" dirty="0" err="1">
                <a:latin typeface="+mn-lt"/>
              </a:rPr>
              <a:t>perspektiv</a:t>
            </a:r>
            <a:r>
              <a:rPr lang="en-US" altLang="sv-SE" sz="2400" i="1" dirty="0">
                <a:latin typeface="+mn-lt"/>
              </a:rPr>
              <a:t> </a:t>
            </a:r>
            <a:r>
              <a:rPr lang="en-US" altLang="sv-SE" sz="2400" i="1" dirty="0" err="1">
                <a:latin typeface="+mn-lt"/>
              </a:rPr>
              <a:t>på</a:t>
            </a:r>
            <a:r>
              <a:rPr lang="en-US" altLang="sv-SE" sz="2400" i="1" dirty="0">
                <a:latin typeface="+mn-lt"/>
              </a:rPr>
              <a:t> </a:t>
            </a:r>
            <a:r>
              <a:rPr lang="en-US" altLang="sv-SE" sz="2400" i="1" dirty="0" err="1">
                <a:latin typeface="+mn-lt"/>
              </a:rPr>
              <a:t>organisation</a:t>
            </a:r>
            <a:r>
              <a:rPr lang="en-US" altLang="sv-SE" sz="2400" i="1" dirty="0">
                <a:latin typeface="+mn-lt"/>
              </a:rPr>
              <a:t> </a:t>
            </a:r>
            <a:r>
              <a:rPr lang="en-US" altLang="sv-SE" sz="2400" i="1" dirty="0" err="1">
                <a:latin typeface="+mn-lt"/>
              </a:rPr>
              <a:t>och</a:t>
            </a:r>
            <a:r>
              <a:rPr lang="en-US" altLang="sv-SE" sz="2400" i="1" dirty="0">
                <a:latin typeface="+mn-lt"/>
              </a:rPr>
              <a:t> </a:t>
            </a:r>
            <a:r>
              <a:rPr lang="en-US" altLang="sv-SE" sz="2400" i="1" dirty="0" err="1">
                <a:latin typeface="+mn-lt"/>
              </a:rPr>
              <a:t>ledarskap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21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31710AAB-4702-8D4B-B133-D56221432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381" y="901589"/>
            <a:ext cx="7242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Varför organisering?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6A942D2C-32FA-C146-882B-F9EB1D82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009" y="2458279"/>
            <a:ext cx="7242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Samordning (system)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Gemensamma värderingar/världsbild (kultur)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Ex. myndigheter, företag, föreningar (formella); nätverk (informella)</a:t>
            </a:r>
          </a:p>
        </p:txBody>
      </p:sp>
    </p:spTree>
    <p:extLst>
      <p:ext uri="{BB962C8B-B14F-4D97-AF65-F5344CB8AC3E}">
        <p14:creationId xmlns:p14="http://schemas.microsoft.com/office/powerpoint/2010/main" val="16858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48FD2A64-F301-DC4E-9F44-B26EF726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88" y="1041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Processer under efterkrigstiden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C2C14279-3BFF-FD42-BB07-AC3515B8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83" y="2445027"/>
            <a:ext cx="7254875" cy="25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j-lt"/>
              </a:rPr>
              <a:t>Militära</a:t>
            </a:r>
            <a:r>
              <a:rPr lang="en-US" altLang="sv-SE" sz="2600" dirty="0">
                <a:latin typeface="+mj-lt"/>
              </a:rPr>
              <a:t> </a:t>
            </a:r>
            <a:r>
              <a:rPr lang="en-US" altLang="sv-SE" sz="2600" dirty="0" err="1">
                <a:latin typeface="+mj-lt"/>
              </a:rPr>
              <a:t>organisationsnormer</a:t>
            </a:r>
            <a:r>
              <a:rPr lang="en-US" altLang="sv-SE" sz="2600" dirty="0">
                <a:latin typeface="+mj-lt"/>
              </a:rPr>
              <a:t> – </a:t>
            </a:r>
            <a:r>
              <a:rPr lang="en-US" altLang="sv-SE" sz="2600" dirty="0" err="1">
                <a:latin typeface="+mj-lt"/>
              </a:rPr>
              <a:t>nedtonas</a:t>
            </a:r>
            <a:endParaRPr lang="en-US" altLang="sv-SE" sz="2600" dirty="0">
              <a:latin typeface="+mj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j-lt"/>
              </a:rPr>
              <a:t>Ledarskap</a:t>
            </a:r>
            <a:r>
              <a:rPr lang="en-US" altLang="sv-SE" sz="2600" dirty="0">
                <a:latin typeface="+mj-lt"/>
              </a:rPr>
              <a:t>/</a:t>
            </a:r>
            <a:r>
              <a:rPr lang="en-US" altLang="sv-SE" sz="2600" dirty="0" err="1">
                <a:latin typeface="+mj-lt"/>
              </a:rPr>
              <a:t>organisation</a:t>
            </a:r>
            <a:r>
              <a:rPr lang="en-US" altLang="sv-SE" sz="2600" dirty="0">
                <a:latin typeface="+mj-lt"/>
              </a:rPr>
              <a:t>/management – </a:t>
            </a:r>
            <a:r>
              <a:rPr lang="en-US" altLang="sv-SE" sz="2600" dirty="0" err="1">
                <a:latin typeface="+mj-lt"/>
              </a:rPr>
              <a:t>blir</a:t>
            </a:r>
            <a:r>
              <a:rPr lang="en-US" altLang="sv-SE" sz="2600" dirty="0">
                <a:latin typeface="+mj-lt"/>
              </a:rPr>
              <a:t> till </a:t>
            </a:r>
            <a:r>
              <a:rPr lang="en-US" altLang="sv-SE" sz="2600" dirty="0" err="1">
                <a:latin typeface="+mj-lt"/>
              </a:rPr>
              <a:t>vetenskap</a:t>
            </a:r>
            <a:endParaRPr lang="en-US" altLang="sv-SE" sz="2600" dirty="0">
              <a:latin typeface="+mj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j-lt"/>
              </a:rPr>
              <a:t>Diskussion</a:t>
            </a:r>
            <a:r>
              <a:rPr lang="en-US" altLang="sv-SE" sz="2600" dirty="0">
                <a:latin typeface="+mj-lt"/>
              </a:rPr>
              <a:t> </a:t>
            </a:r>
            <a:r>
              <a:rPr lang="en-US" altLang="sv-SE" sz="2600" dirty="0" err="1">
                <a:latin typeface="+mj-lt"/>
              </a:rPr>
              <a:t>kring</a:t>
            </a:r>
            <a:r>
              <a:rPr lang="en-US" altLang="sv-SE" sz="2600" dirty="0">
                <a:latin typeface="+mj-lt"/>
              </a:rPr>
              <a:t> </a:t>
            </a:r>
            <a:r>
              <a:rPr lang="en-US" altLang="sv-SE" sz="2600" dirty="0" err="1">
                <a:latin typeface="+mj-lt"/>
              </a:rPr>
              <a:t>relationen</a:t>
            </a:r>
            <a:r>
              <a:rPr lang="en-US" altLang="sv-SE" sz="2600" dirty="0">
                <a:latin typeface="+mj-lt"/>
              </a:rPr>
              <a:t> </a:t>
            </a:r>
            <a:r>
              <a:rPr lang="en-US" altLang="sv-SE" sz="2600" dirty="0" err="1">
                <a:latin typeface="+mj-lt"/>
              </a:rPr>
              <a:t>individ</a:t>
            </a:r>
            <a:r>
              <a:rPr lang="en-US" altLang="sv-SE" sz="2600" dirty="0">
                <a:latin typeface="+mj-lt"/>
              </a:rPr>
              <a:t> - </a:t>
            </a:r>
            <a:r>
              <a:rPr lang="en-US" altLang="sv-SE" sz="2600" dirty="0" err="1">
                <a:latin typeface="+mj-lt"/>
              </a:rPr>
              <a:t>organisation</a:t>
            </a:r>
            <a:endParaRPr lang="en-US" altLang="sv-SE" sz="2600" dirty="0">
              <a:latin typeface="+mj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j-lt"/>
              </a:rPr>
              <a:t>Teknisk</a:t>
            </a:r>
            <a:r>
              <a:rPr lang="en-US" altLang="sv-SE" sz="2600" dirty="0">
                <a:latin typeface="+mj-lt"/>
              </a:rPr>
              <a:t> </a:t>
            </a:r>
            <a:r>
              <a:rPr lang="en-US" altLang="sv-SE" sz="2600" dirty="0" err="1">
                <a:latin typeface="+mj-lt"/>
              </a:rPr>
              <a:t>utveckling</a:t>
            </a:r>
            <a:endParaRPr lang="en-US" altLang="sv-SE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62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CA1DC5B7-93B7-2142-9BAA-F3D07E56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40" y="105575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Klassisk organisationsteori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6987F7D7-C8AE-4047-BBF4-0AD0FFFE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012" y="2654852"/>
            <a:ext cx="7119937" cy="25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Frederick Taylor: “Scientific management”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Max Weber: </a:t>
            </a:r>
            <a:r>
              <a:rPr lang="en-US" altLang="sv-SE" sz="2600" dirty="0" err="1">
                <a:latin typeface="+mn-lt"/>
              </a:rPr>
              <a:t>Byråkratin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Eldon Mayo: “Human Relations”</a:t>
            </a:r>
          </a:p>
        </p:txBody>
      </p:sp>
    </p:spTree>
    <p:extLst>
      <p:ext uri="{BB962C8B-B14F-4D97-AF65-F5344CB8AC3E}">
        <p14:creationId xmlns:p14="http://schemas.microsoft.com/office/powerpoint/2010/main" val="4232977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24" name="Picture 922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5" name="Rectangle 922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27" name="Picture 922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Bildobjekt 1" descr="En bild som visar bil, utomhus, skivbroms, redskap&#10;&#10;Automatiskt genererad beskrivning">
            <a:extLst>
              <a:ext uri="{FF2B5EF4-FFF2-40B4-BE49-F238E27FC236}">
                <a16:creationId xmlns:a16="http://schemas.microsoft.com/office/drawing/2014/main" id="{9B401DD5-56EC-BDFE-B4BE-CA101DCD9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15096" r="4753" b="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9235" name="Rectangle 9234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4E9FDF26-BF92-6042-9185-59976BE2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982132"/>
            <a:ext cx="9601196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sv-SE" sz="4400" b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Taylor - scientific manag.</a:t>
            </a:r>
          </a:p>
        </p:txBody>
      </p:sp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39" name="Group 9238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9240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241" name="Picture 9240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9242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9243" name="Picture 9242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9218" name="Text Box 2">
            <a:extLst>
              <a:ext uri="{FF2B5EF4-FFF2-40B4-BE49-F238E27FC236}">
                <a16:creationId xmlns:a16="http://schemas.microsoft.com/office/drawing/2014/main" id="{0CC93450-7139-BA4E-8E99-2F87689B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2556932"/>
            <a:ext cx="9601196" cy="331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Arbetsuppgifterna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skall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utformas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efter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vetenskapliga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metoder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tidsstudier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Arbetsuppgifter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och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ansvar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skall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delas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mellan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ledning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och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arbetare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på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ett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funktionellt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sätt</a:t>
            </a:r>
            <a:endParaRPr lang="en-US" altLang="sv-SE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i="1" dirty="0" err="1">
                <a:solidFill>
                  <a:schemeClr val="tx1"/>
                </a:solidFill>
                <a:latin typeface="+mn-lt"/>
                <a:ea typeface="+mn-ea"/>
              </a:rPr>
              <a:t>Mekanisk</a:t>
            </a:r>
            <a:r>
              <a:rPr lang="en-US" altLang="sv-SE" sz="2800" i="1" dirty="0">
                <a:solidFill>
                  <a:schemeClr val="tx1"/>
                </a:solidFill>
                <a:latin typeface="+mn-lt"/>
                <a:ea typeface="+mn-ea"/>
              </a:rPr>
              <a:t> syn </a:t>
            </a:r>
            <a:r>
              <a:rPr lang="en-US" altLang="sv-SE" sz="2800" i="1" dirty="0" err="1">
                <a:solidFill>
                  <a:schemeClr val="tx1"/>
                </a:solidFill>
                <a:latin typeface="+mn-lt"/>
                <a:ea typeface="+mn-ea"/>
              </a:rPr>
              <a:t>på</a:t>
            </a:r>
            <a:r>
              <a:rPr lang="en-US" altLang="sv-SE" sz="2800" i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i="1" dirty="0" err="1">
                <a:solidFill>
                  <a:schemeClr val="tx1"/>
                </a:solidFill>
                <a:latin typeface="+mn-lt"/>
                <a:ea typeface="+mn-ea"/>
              </a:rPr>
              <a:t>organisationen</a:t>
            </a:r>
            <a:endParaRPr lang="en-US" altLang="sv-SE" sz="28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773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248" name="Picture 1024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250" name="Picture 1024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51" name="Picture 1025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255" name="Rectangle 10254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1DEEE7A-4E6F-7238-83DC-A4F392E43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t="19072" r="1" b="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1298D1C7-17A7-E140-8C4E-CBFC7D13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745067"/>
            <a:ext cx="9601196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sv-SE" sz="4400" b="1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Weber - </a:t>
            </a:r>
            <a:r>
              <a:rPr lang="en-US" altLang="sv-SE" sz="4400" b="1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Byråkratin</a:t>
            </a:r>
            <a:endParaRPr lang="en-US" altLang="sv-SE" sz="4400" b="1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261" name="Straight Connector 10260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63" name="Group 10262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0264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265" name="Picture 10264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0266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0267" name="Picture 10266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10242" name="Text Box 2">
            <a:extLst>
              <a:ext uri="{FF2B5EF4-FFF2-40B4-BE49-F238E27FC236}">
                <a16:creationId xmlns:a16="http://schemas.microsoft.com/office/drawing/2014/main" id="{58C328C8-0CE6-CC42-B66E-8C6EA594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2556932"/>
            <a:ext cx="9601196" cy="331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Makt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=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tvång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till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lydnad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;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Auktoritet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=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frivillig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lydnad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skillnaden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mellan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chef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och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ledare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Hierarkisk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organisationsuppbyggnad</a:t>
            </a:r>
            <a:endParaRPr lang="en-US" altLang="sv-SE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Relationerna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i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organisationen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måste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vara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opersonliga</a:t>
            </a:r>
            <a:endParaRPr lang="en-US" altLang="sv-SE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Effektivitet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uppnås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genom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formella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regler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rapporter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och</a:t>
            </a:r>
            <a:r>
              <a:rPr lang="en-US" altLang="sv-SE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800" dirty="0" err="1">
                <a:solidFill>
                  <a:schemeClr val="tx1"/>
                </a:solidFill>
                <a:latin typeface="+mn-lt"/>
                <a:ea typeface="+mn-ea"/>
              </a:rPr>
              <a:t>kommunikationskanaler</a:t>
            </a:r>
            <a:endParaRPr lang="en-US" altLang="sv-SE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121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296" name="Picture 1229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297" name="Rectangle 1229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298" name="Picture 1229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299" name="Picture 1229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303" name="Rectangle 12302">
            <a:extLst>
              <a:ext uri="{FF2B5EF4-FFF2-40B4-BE49-F238E27FC236}">
                <a16:creationId xmlns:a16="http://schemas.microsoft.com/office/drawing/2014/main" id="{0B78BE18-6882-4FAA-BC8C-CA216E96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1A34F12D-8C0F-46CA-9F4A-D56193C3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Bildobjekt 1" descr="En bild som visar person, grupp, personer&#10;&#10;Automatiskt genererad beskrivning">
            <a:extLst>
              <a:ext uri="{FF2B5EF4-FFF2-40B4-BE49-F238E27FC236}">
                <a16:creationId xmlns:a16="http://schemas.microsoft.com/office/drawing/2014/main" id="{069A4746-0974-EDC5-88BC-F55D942904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t="6843" r="1" b="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2307" name="Rectangle 12306">
            <a:extLst>
              <a:ext uri="{FF2B5EF4-FFF2-40B4-BE49-F238E27FC236}">
                <a16:creationId xmlns:a16="http://schemas.microsoft.com/office/drawing/2014/main" id="{F3838012-22B6-4303-8F29-04E1419B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A37B265E-7AAB-0A4C-B221-30DBAFA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982132"/>
            <a:ext cx="9601196" cy="13038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sv-SE" sz="4400" b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Mayo - Human relations</a:t>
            </a:r>
          </a:p>
        </p:txBody>
      </p:sp>
      <p:cxnSp>
        <p:nvCxnSpPr>
          <p:cNvPr id="12309" name="Straight Connector 12308">
            <a:extLst>
              <a:ext uri="{FF2B5EF4-FFF2-40B4-BE49-F238E27FC236}">
                <a16:creationId xmlns:a16="http://schemas.microsoft.com/office/drawing/2014/main" id="{AB061FF5-9F81-427C-8DA5-39893955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11" name="Group 12310">
            <a:extLst>
              <a:ext uri="{FF2B5EF4-FFF2-40B4-BE49-F238E27FC236}">
                <a16:creationId xmlns:a16="http://schemas.microsoft.com/office/drawing/2014/main" id="{F03F5A17-2CE9-4ADD-9FAF-C1A0BB3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2312" name="Rounded Rectangle 20">
              <a:extLst>
                <a:ext uri="{FF2B5EF4-FFF2-40B4-BE49-F238E27FC236}">
                  <a16:creationId xmlns:a16="http://schemas.microsoft.com/office/drawing/2014/main" id="{4A88F887-B43E-4CD1-BCE2-739013C68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313" name="Picture 12312">
              <a:extLst>
                <a:ext uri="{FF2B5EF4-FFF2-40B4-BE49-F238E27FC236}">
                  <a16:creationId xmlns:a16="http://schemas.microsoft.com/office/drawing/2014/main" id="{2C9D3412-AB4A-4E20-9A79-B2C80D19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2314" name="Rounded Rectangle 22">
              <a:extLst>
                <a:ext uri="{FF2B5EF4-FFF2-40B4-BE49-F238E27FC236}">
                  <a16:creationId xmlns:a16="http://schemas.microsoft.com/office/drawing/2014/main" id="{A1D7D010-E182-46E6-9264-B39552853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2315" name="Picture 12314">
              <a:extLst>
                <a:ext uri="{FF2B5EF4-FFF2-40B4-BE49-F238E27FC236}">
                  <a16:creationId xmlns:a16="http://schemas.microsoft.com/office/drawing/2014/main" id="{F4783A7B-2E08-42E4-87EC-EE59B873D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12290" name="Text Box 2">
            <a:extLst>
              <a:ext uri="{FF2B5EF4-FFF2-40B4-BE49-F238E27FC236}">
                <a16:creationId xmlns:a16="http://schemas.microsoft.com/office/drawing/2014/main" id="{5F9B2383-0D6E-4E4B-BFD5-12467E3A9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56932"/>
            <a:ext cx="10008817" cy="331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Hawthornestudien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Själva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intresset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från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ledningens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sida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ökade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arbetarnas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motivation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Arbetsgruppens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värderingar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viktigare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för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produktiviteten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än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ekonomiska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incitament</a:t>
            </a:r>
            <a:endParaRPr lang="en-US" altLang="sv-SE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Vid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sidan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om den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formella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organisationen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existerar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en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informell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organisation</a:t>
            </a:r>
            <a:endParaRPr lang="en-US" altLang="sv-SE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Formell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ledare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anger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minimiprestationer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informell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ledare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maximiprestationer</a:t>
            </a:r>
            <a:endParaRPr lang="en-US" altLang="sv-SE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Arbetssociologi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och</a:t>
            </a:r>
            <a:r>
              <a:rPr lang="en-US" altLang="sv-SE" sz="24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sv-SE" sz="2400" dirty="0" err="1">
                <a:solidFill>
                  <a:schemeClr val="tx1"/>
                </a:solidFill>
                <a:latin typeface="+mn-lt"/>
                <a:ea typeface="+mn-ea"/>
              </a:rPr>
              <a:t>arbetspsykologi</a:t>
            </a:r>
            <a:endParaRPr lang="en-US" altLang="sv-SE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2828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8DDE7D9C-BFC9-5D49-9C7D-84D9EC76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69" y="74212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Nyare </a:t>
            </a:r>
            <a:r>
              <a:rPr lang="sv-SE" altLang="sv-SE" sz="2800" b="1" dirty="0" err="1">
                <a:solidFill>
                  <a:srgbClr val="990000"/>
                </a:solidFill>
                <a:latin typeface="+mj-lt"/>
              </a:rPr>
              <a:t>org.teorier</a:t>
            </a: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 – ”skolor”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8990C7B4-35C0-9241-B280-6E3E0202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7" y="1981200"/>
            <a:ext cx="71342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Beslutsskolan</a:t>
            </a:r>
            <a:endParaRPr lang="en-US" altLang="sv-SE" sz="2600" dirty="0"/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Kontingens</a:t>
            </a:r>
            <a:endParaRPr lang="en-US" altLang="sv-SE" sz="2600" dirty="0"/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Kultur</a:t>
            </a:r>
            <a:endParaRPr lang="en-US" altLang="sv-SE" sz="2600" dirty="0"/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Kunskapsorganisationen</a:t>
            </a:r>
            <a:endParaRPr lang="en-US" altLang="sv-SE" sz="2600" dirty="0"/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Projekt</a:t>
            </a:r>
            <a:endParaRPr lang="en-US" altLang="sv-SE" sz="2600" dirty="0"/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/>
              <a:t>Entreprenörskap</a:t>
            </a:r>
            <a:endParaRPr lang="en-US" altLang="sv-SE" sz="2600" dirty="0"/>
          </a:p>
          <a:p>
            <a:pPr marL="342891">
              <a:spcBef>
                <a:spcPts val="651"/>
              </a:spcBef>
            </a:pPr>
            <a:r>
              <a:rPr lang="en-US" altLang="sv-SE" sz="2600" dirty="0"/>
              <a:t>/</a:t>
            </a:r>
            <a:r>
              <a:rPr lang="en-US" altLang="sv-SE" sz="2600" dirty="0" err="1"/>
              <a:t>Både</a:t>
            </a:r>
            <a:r>
              <a:rPr lang="en-US" altLang="sv-SE" sz="2600" dirty="0"/>
              <a:t> </a:t>
            </a:r>
            <a:r>
              <a:rPr lang="en-US" altLang="sv-SE" sz="2600" dirty="0" err="1"/>
              <a:t>normativa</a:t>
            </a:r>
            <a:r>
              <a:rPr lang="en-US" altLang="sv-SE" sz="2600" dirty="0"/>
              <a:t> </a:t>
            </a:r>
            <a:r>
              <a:rPr lang="en-US" altLang="sv-SE" sz="2600" dirty="0" err="1"/>
              <a:t>och</a:t>
            </a:r>
            <a:r>
              <a:rPr lang="en-US" altLang="sv-SE" sz="2600" dirty="0"/>
              <a:t> </a:t>
            </a:r>
            <a:r>
              <a:rPr lang="en-US" altLang="sv-SE" sz="2600" dirty="0" err="1"/>
              <a:t>analytiska</a:t>
            </a:r>
            <a:r>
              <a:rPr lang="en-US" altLang="sv-SE" sz="2600" dirty="0"/>
              <a:t> </a:t>
            </a:r>
            <a:r>
              <a:rPr lang="en-US" altLang="sv-SE" sz="2600" dirty="0" err="1"/>
              <a:t>aspekter</a:t>
            </a:r>
            <a:r>
              <a:rPr lang="en-US" altLang="sv-SE" sz="2600" dirty="0"/>
              <a:t>/</a:t>
            </a:r>
          </a:p>
          <a:p>
            <a:pPr>
              <a:spcBef>
                <a:spcPts val="651"/>
              </a:spcBef>
            </a:pPr>
            <a:endParaRPr lang="en-US" altLang="sv-SE" sz="2600" dirty="0"/>
          </a:p>
          <a:p>
            <a:pPr>
              <a:spcBef>
                <a:spcPts val="651"/>
              </a:spcBef>
            </a:pPr>
            <a:endParaRPr lang="en-US" altLang="sv-SE" sz="2600" dirty="0"/>
          </a:p>
        </p:txBody>
      </p:sp>
    </p:spTree>
    <p:extLst>
      <p:ext uri="{BB962C8B-B14F-4D97-AF65-F5344CB8AC3E}">
        <p14:creationId xmlns:p14="http://schemas.microsoft.com/office/powerpoint/2010/main" val="171526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73</TotalTime>
  <Words>539</Words>
  <Application>Microsoft Macintosh PowerPoint</Application>
  <PresentationFormat>Bredbild</PresentationFormat>
  <Paragraphs>80</Paragraphs>
  <Slides>20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Organiskt</vt:lpstr>
      <vt:lpstr>Organisationer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Lärande sker även i sociala interaktioner som inte designats för lärande</vt:lpstr>
      <vt:lpstr>Varför viktigt med ”lärande org.”?</vt:lpstr>
      <vt:lpstr>Lärande kopplat till praktisk dimension/handling</vt:lpstr>
      <vt:lpstr>Kolbs lärcirkel –  hur erfarenhet och reflektion skapar lärande</vt:lpstr>
      <vt:lpstr>På organisationsnivå</vt:lpstr>
      <vt:lpstr>Öka en organisations förmåga till lärande</vt:lpstr>
      <vt:lpstr>Utmaningar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Organisationer</dc:title>
  <dc:creator>Fredrik Björk</dc:creator>
  <cp:lastModifiedBy>Fredrik Björk</cp:lastModifiedBy>
  <cp:revision>4</cp:revision>
  <dcterms:created xsi:type="dcterms:W3CDTF">2022-10-24T06:22:11Z</dcterms:created>
  <dcterms:modified xsi:type="dcterms:W3CDTF">2022-11-10T10:38:49Z</dcterms:modified>
</cp:coreProperties>
</file>