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/>
    <p:restoredTop sz="96327"/>
  </p:normalViewPr>
  <p:slideViewPr>
    <p:cSldViewPr snapToGrid="0">
      <p:cViewPr varScale="1">
        <p:scale>
          <a:sx n="146" d="100"/>
          <a:sy n="146" d="100"/>
        </p:scale>
        <p:origin x="2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32580-53BD-375D-D01B-BCD4B3C7C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väcka intresse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F33912-B6D5-9DB1-4A29-2DE6DF7B4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257587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782" y="968233"/>
            <a:ext cx="5253444" cy="966931"/>
          </a:xfrm>
          <a:prstGeom prst="rect">
            <a:avLst/>
          </a:prstGeom>
        </p:spPr>
        <p:txBody>
          <a:bodyPr vert="horz" wrap="square" lIns="0" tIns="287020" rIns="0" bIns="0" rtlCol="0" anchor="ctr">
            <a:spAutoFit/>
          </a:bodyPr>
          <a:lstStyle/>
          <a:p>
            <a:pPr marL="739775">
              <a:spcBef>
                <a:spcPts val="100"/>
              </a:spcBef>
            </a:pPr>
            <a:r>
              <a:rPr dirty="0"/>
              <a:t>Väcka</a:t>
            </a:r>
            <a:r>
              <a:rPr spc="-5" dirty="0"/>
              <a:t> </a:t>
            </a:r>
            <a:r>
              <a:rPr spc="-10" dirty="0"/>
              <a:t>intresse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819401" y="2365344"/>
            <a:ext cx="7317376" cy="3827330"/>
          </a:xfrm>
          <a:prstGeom prst="rect">
            <a:avLst/>
          </a:prstGeom>
        </p:spPr>
        <p:txBody>
          <a:bodyPr vert="horz" wrap="square" lIns="0" tIns="104775" rIns="0" bIns="0" rtlCol="0" anchor="t">
            <a:spAutoFit/>
          </a:bodyPr>
          <a:lstStyle/>
          <a:p>
            <a:pPr marL="357505" indent="-342265">
              <a:spcBef>
                <a:spcPts val="825"/>
              </a:spcBef>
              <a:tabLst>
                <a:tab pos="358140" algn="l"/>
                <a:tab pos="358775" algn="l"/>
              </a:tabLst>
            </a:pPr>
            <a:r>
              <a:rPr sz="2800" dirty="0" err="1"/>
              <a:t>Formen</a:t>
            </a:r>
            <a:r>
              <a:rPr sz="2800" spc="75" dirty="0"/>
              <a:t> </a:t>
            </a:r>
            <a:r>
              <a:rPr lang="sv-SE" sz="2800" spc="75" dirty="0"/>
              <a:t>viktig</a:t>
            </a:r>
          </a:p>
          <a:p>
            <a:pPr marL="357505" indent="-342265">
              <a:spcBef>
                <a:spcPts val="825"/>
              </a:spcBef>
              <a:tabLst>
                <a:tab pos="358140" algn="l"/>
                <a:tab pos="358775" algn="l"/>
              </a:tabLst>
            </a:pPr>
            <a:r>
              <a:rPr sz="2800" dirty="0" err="1"/>
              <a:t>Använd</a:t>
            </a:r>
            <a:r>
              <a:rPr sz="2800" spc="50" dirty="0"/>
              <a:t> </a:t>
            </a:r>
            <a:r>
              <a:rPr sz="2800" dirty="0" err="1"/>
              <a:t>gärna</a:t>
            </a:r>
            <a:r>
              <a:rPr sz="2800" spc="50" dirty="0"/>
              <a:t> </a:t>
            </a:r>
            <a:r>
              <a:rPr lang="sv-SE" sz="2800" i="1" spc="50" dirty="0"/>
              <a:t>något</a:t>
            </a:r>
            <a:r>
              <a:rPr lang="sv-SE" sz="2800" spc="50" dirty="0"/>
              <a:t> </a:t>
            </a:r>
            <a:r>
              <a:rPr sz="2800" dirty="0" err="1"/>
              <a:t>okonven</a:t>
            </a:r>
            <a:r>
              <a:rPr lang="sv-SE" sz="2800" dirty="0"/>
              <a:t>ti</a:t>
            </a:r>
            <a:r>
              <a:rPr sz="2800" dirty="0" err="1"/>
              <a:t>onella</a:t>
            </a:r>
            <a:r>
              <a:rPr sz="2800" spc="50" dirty="0"/>
              <a:t> </a:t>
            </a:r>
            <a:r>
              <a:rPr sz="2800" spc="-10" dirty="0"/>
              <a:t>metoder/ formspråk</a:t>
            </a:r>
          </a:p>
          <a:p>
            <a:pPr marL="357505" indent="-342265">
              <a:spcBef>
                <a:spcPts val="720"/>
              </a:spcBef>
              <a:tabLst>
                <a:tab pos="358140" algn="l"/>
                <a:tab pos="358775" algn="l"/>
              </a:tabLst>
            </a:pPr>
            <a:r>
              <a:rPr sz="2800" dirty="0"/>
              <a:t>S</a:t>
            </a:r>
            <a:r>
              <a:rPr lang="sv-SE" sz="2800" dirty="0"/>
              <a:t>ti</a:t>
            </a:r>
            <a:r>
              <a:rPr sz="2800" dirty="0" err="1"/>
              <a:t>cka</a:t>
            </a:r>
            <a:r>
              <a:rPr sz="2800" spc="170" dirty="0"/>
              <a:t> </a:t>
            </a:r>
            <a:r>
              <a:rPr sz="2800" spc="-25" dirty="0" err="1"/>
              <a:t>ut</a:t>
            </a:r>
            <a:r>
              <a:rPr lang="sv-SE" sz="2800" spc="-25" dirty="0"/>
              <a:t>/utmana</a:t>
            </a:r>
          </a:p>
          <a:p>
            <a:pPr marL="357505" indent="-342265">
              <a:spcBef>
                <a:spcPts val="720"/>
              </a:spcBef>
              <a:tabLst>
                <a:tab pos="358140" algn="l"/>
                <a:tab pos="358775" algn="l"/>
              </a:tabLst>
            </a:pPr>
            <a:r>
              <a:rPr lang="sv-SE" sz="2800" spc="-25" dirty="0"/>
              <a:t>Involvera, ställa frågor</a:t>
            </a:r>
            <a:endParaRPr sz="2800" spc="-25" dirty="0"/>
          </a:p>
          <a:p>
            <a:pPr marL="357505" marR="5080" indent="-342265">
              <a:spcBef>
                <a:spcPts val="860"/>
              </a:spcBef>
              <a:tabLst>
                <a:tab pos="358140" algn="l"/>
                <a:tab pos="358775" algn="l"/>
              </a:tabLst>
            </a:pPr>
            <a:r>
              <a:rPr lang="sv-SE" sz="2800" dirty="0"/>
              <a:t>Allt du säger </a:t>
            </a:r>
            <a:r>
              <a:rPr sz="2800" dirty="0" err="1"/>
              <a:t>måste</a:t>
            </a:r>
            <a:r>
              <a:rPr sz="2800" dirty="0"/>
              <a:t> vara</a:t>
            </a:r>
            <a:r>
              <a:rPr sz="2800" spc="-5" dirty="0"/>
              <a:t> </a:t>
            </a:r>
            <a:r>
              <a:rPr sz="2800" dirty="0"/>
              <a:t>något </a:t>
            </a:r>
            <a:r>
              <a:rPr sz="2800" i="1" dirty="0"/>
              <a:t>du</a:t>
            </a:r>
            <a:r>
              <a:rPr sz="2800" i="1" spc="-5" dirty="0"/>
              <a:t> </a:t>
            </a:r>
            <a:r>
              <a:rPr sz="2800" i="1" dirty="0"/>
              <a:t>kan stå</a:t>
            </a:r>
            <a:r>
              <a:rPr sz="2800" i="1" spc="-5" dirty="0"/>
              <a:t> </a:t>
            </a:r>
            <a:r>
              <a:rPr sz="2800" i="1" dirty="0"/>
              <a:t>för </a:t>
            </a:r>
            <a:r>
              <a:rPr sz="2800" spc="-25" dirty="0"/>
              <a:t>och </a:t>
            </a:r>
            <a:r>
              <a:rPr sz="2800" dirty="0"/>
              <a:t>som</a:t>
            </a:r>
            <a:r>
              <a:rPr sz="2800" spc="-15" dirty="0"/>
              <a:t> </a:t>
            </a:r>
            <a:r>
              <a:rPr sz="2800" dirty="0"/>
              <a:t>har </a:t>
            </a:r>
            <a:r>
              <a:rPr sz="2800" i="1" dirty="0"/>
              <a:t>täckning</a:t>
            </a:r>
            <a:r>
              <a:rPr sz="2800" spc="-5" dirty="0"/>
              <a:t> </a:t>
            </a:r>
            <a:r>
              <a:rPr sz="2800" dirty="0"/>
              <a:t>i </a:t>
            </a:r>
            <a:r>
              <a:rPr sz="2800" spc="-10" dirty="0"/>
              <a:t>projektet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2128290-6704-9E3A-47C7-5FD49244C8AA}"/>
              </a:ext>
            </a:extLst>
          </p:cNvPr>
          <p:cNvSpPr txBox="1"/>
          <p:nvPr/>
        </p:nvSpPr>
        <p:spPr>
          <a:xfrm>
            <a:off x="4234240" y="2542903"/>
            <a:ext cx="37235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dirty="0"/>
              <a:t>Varför? </a:t>
            </a:r>
          </a:p>
        </p:txBody>
      </p:sp>
    </p:spTree>
    <p:extLst>
      <p:ext uri="{BB962C8B-B14F-4D97-AF65-F5344CB8AC3E}">
        <p14:creationId xmlns:p14="http://schemas.microsoft.com/office/powerpoint/2010/main" val="340752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324" y="1309937"/>
            <a:ext cx="9601196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5080"/>
            <a:r>
              <a:rPr lang="sv-SE" sz="4000" dirty="0"/>
              <a:t>H</a:t>
            </a:r>
            <a:r>
              <a:rPr sz="4000" dirty="0" err="1"/>
              <a:t>os</a:t>
            </a:r>
            <a:r>
              <a:rPr sz="4000" spc="-10" dirty="0"/>
              <a:t> </a:t>
            </a:r>
            <a:r>
              <a:rPr sz="4000" spc="-20" dirty="0"/>
              <a:t>vem?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358113" y="2494921"/>
            <a:ext cx="5276215" cy="3547766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spcBef>
                <a:spcPts val="825"/>
              </a:spcBef>
              <a:tabLst>
                <a:tab pos="354965" algn="l"/>
                <a:tab pos="355600" algn="l"/>
              </a:tabLst>
            </a:pPr>
            <a:r>
              <a:rPr lang="sv-SE" sz="3200" spc="-10" dirty="0">
                <a:cs typeface="Calibri"/>
              </a:rPr>
              <a:t>Möjlig(a)</a:t>
            </a:r>
          </a:p>
          <a:p>
            <a:pPr marL="354965" indent="-342265"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 err="1">
                <a:cs typeface="Calibri"/>
              </a:rPr>
              <a:t>Finansiärer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v-SE" sz="3200" spc="-10" dirty="0">
                <a:cs typeface="Calibri"/>
              </a:rPr>
              <a:t>Partners</a:t>
            </a:r>
            <a:endParaRPr lang="sv-SE" sz="3200" dirty="0">
              <a:cs typeface="Calibri"/>
            </a:endParaRPr>
          </a:p>
          <a:p>
            <a:pPr marL="354965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 err="1">
                <a:cs typeface="Calibri"/>
              </a:rPr>
              <a:t>Sponsorer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cs typeface="Calibri"/>
              </a:rPr>
              <a:t>Media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cs typeface="Calibri"/>
              </a:rPr>
              <a:t>Målgrupp</a:t>
            </a:r>
            <a:endParaRPr sz="3200" dirty="0"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D6E14C-E141-F86E-5AD5-2BC65DE76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089" y="2910615"/>
            <a:ext cx="8047822" cy="1303337"/>
          </a:xfrm>
        </p:spPr>
        <p:txBody>
          <a:bodyPr/>
          <a:lstStyle/>
          <a:p>
            <a:r>
              <a:rPr lang="sv-SE" dirty="0"/>
              <a:t>Fokus idag – ’Det första intrycket’</a:t>
            </a:r>
          </a:p>
        </p:txBody>
      </p:sp>
    </p:spTree>
    <p:extLst>
      <p:ext uri="{BB962C8B-B14F-4D97-AF65-F5344CB8AC3E}">
        <p14:creationId xmlns:p14="http://schemas.microsoft.com/office/powerpoint/2010/main" val="149709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270" y="993846"/>
            <a:ext cx="9601196" cy="966931"/>
          </a:xfrm>
          <a:prstGeom prst="rect">
            <a:avLst/>
          </a:prstGeom>
        </p:spPr>
        <p:txBody>
          <a:bodyPr vert="horz" wrap="square" lIns="0" tIns="287020" rIns="0" bIns="0" rtlCol="0" anchor="ctr">
            <a:spAutoFit/>
          </a:bodyPr>
          <a:lstStyle/>
          <a:p>
            <a:pPr marL="344805">
              <a:spcBef>
                <a:spcPts val="100"/>
              </a:spcBef>
            </a:pPr>
            <a:r>
              <a:rPr spc="180" dirty="0">
                <a:cs typeface="Arial"/>
              </a:rPr>
              <a:t>”</a:t>
            </a:r>
            <a:r>
              <a:rPr spc="180" dirty="0"/>
              <a:t>Pitcha</a:t>
            </a:r>
            <a:r>
              <a:rPr spc="180" dirty="0">
                <a:cs typeface="Arial"/>
              </a:rPr>
              <a:t>”</a:t>
            </a:r>
            <a:r>
              <a:rPr spc="-225" dirty="0">
                <a:cs typeface="Arial"/>
              </a:rPr>
              <a:t> </a:t>
            </a:r>
            <a:r>
              <a:rPr dirty="0"/>
              <a:t>– </a:t>
            </a:r>
            <a:r>
              <a:rPr i="1" dirty="0"/>
              <a:t>sälja</a:t>
            </a:r>
            <a:r>
              <a:rPr i="1" spc="5" dirty="0"/>
              <a:t> </a:t>
            </a:r>
            <a:r>
              <a:rPr i="1" spc="-25"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0131" y="2455785"/>
            <a:ext cx="8062595" cy="340836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indent="-342265"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Calibri"/>
              </a:rPr>
              <a:t>Kort</a:t>
            </a:r>
            <a:r>
              <a:rPr sz="2800" spc="-10" dirty="0">
                <a:cs typeface="Calibri"/>
              </a:rPr>
              <a:t> </a:t>
            </a:r>
            <a:r>
              <a:rPr sz="2800" dirty="0">
                <a:cs typeface="Calibri"/>
              </a:rPr>
              <a:t>och</a:t>
            </a:r>
            <a:r>
              <a:rPr sz="2800" spc="-10" dirty="0">
                <a:cs typeface="Calibri"/>
              </a:rPr>
              <a:t> tydligt</a:t>
            </a:r>
            <a:endParaRPr sz="2800" dirty="0">
              <a:cs typeface="Calibri"/>
            </a:endParaRPr>
          </a:p>
          <a:p>
            <a:pPr marL="354965" marR="5080" indent="-342265">
              <a:lnSpc>
                <a:spcPct val="994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55" dirty="0">
                <a:cs typeface="Arial"/>
              </a:rPr>
              <a:t>”</a:t>
            </a:r>
            <a:r>
              <a:rPr sz="2800" spc="55" dirty="0">
                <a:cs typeface="Calibri"/>
              </a:rPr>
              <a:t>Elevator</a:t>
            </a:r>
            <a:r>
              <a:rPr sz="2800" spc="5" dirty="0">
                <a:cs typeface="Calibri"/>
              </a:rPr>
              <a:t> </a:t>
            </a:r>
            <a:r>
              <a:rPr sz="2800" spc="85" dirty="0">
                <a:cs typeface="Calibri"/>
              </a:rPr>
              <a:t>pitch</a:t>
            </a:r>
            <a:r>
              <a:rPr sz="2800" spc="85" dirty="0">
                <a:cs typeface="Arial"/>
              </a:rPr>
              <a:t>”</a:t>
            </a:r>
            <a:r>
              <a:rPr sz="2800" spc="-165" dirty="0">
                <a:cs typeface="Arial"/>
              </a:rPr>
              <a:t> </a:t>
            </a:r>
            <a:r>
              <a:rPr sz="2800" dirty="0">
                <a:cs typeface="Calibri"/>
              </a:rPr>
              <a:t>–</a:t>
            </a:r>
            <a:r>
              <a:rPr sz="2800" spc="5" dirty="0">
                <a:cs typeface="Calibri"/>
              </a:rPr>
              <a:t> </a:t>
            </a:r>
            <a:r>
              <a:rPr sz="2800" dirty="0">
                <a:cs typeface="Calibri"/>
              </a:rPr>
              <a:t>dvs</a:t>
            </a:r>
            <a:r>
              <a:rPr sz="2800" spc="5" dirty="0">
                <a:cs typeface="Calibri"/>
              </a:rPr>
              <a:t> </a:t>
            </a:r>
            <a:r>
              <a:rPr sz="2800" dirty="0">
                <a:cs typeface="Calibri"/>
              </a:rPr>
              <a:t>hela</a:t>
            </a:r>
            <a:r>
              <a:rPr sz="2800" spc="5" dirty="0">
                <a:cs typeface="Calibri"/>
              </a:rPr>
              <a:t> </a:t>
            </a:r>
            <a:r>
              <a:rPr sz="2800" dirty="0">
                <a:cs typeface="Calibri"/>
              </a:rPr>
              <a:t>konceptet</a:t>
            </a:r>
            <a:r>
              <a:rPr sz="2800" spc="10" dirty="0">
                <a:cs typeface="Calibri"/>
              </a:rPr>
              <a:t> </a:t>
            </a:r>
            <a:r>
              <a:rPr sz="2800" spc="-10" dirty="0">
                <a:cs typeface="Calibri"/>
              </a:rPr>
              <a:t>måste </a:t>
            </a:r>
            <a:r>
              <a:rPr sz="2800" dirty="0">
                <a:cs typeface="Calibri"/>
              </a:rPr>
              <a:t>vara</a:t>
            </a:r>
            <a:r>
              <a:rPr sz="2800" spc="15" dirty="0">
                <a:cs typeface="Calibri"/>
              </a:rPr>
              <a:t> </a:t>
            </a:r>
            <a:r>
              <a:rPr sz="2800" dirty="0">
                <a:cs typeface="Calibri"/>
              </a:rPr>
              <a:t>klart</a:t>
            </a:r>
            <a:r>
              <a:rPr sz="2800" spc="20" dirty="0">
                <a:cs typeface="Calibri"/>
              </a:rPr>
              <a:t> </a:t>
            </a:r>
            <a:r>
              <a:rPr sz="2800" dirty="0">
                <a:cs typeface="Calibri"/>
              </a:rPr>
              <a:t>under</a:t>
            </a:r>
            <a:r>
              <a:rPr sz="2800" spc="15" dirty="0">
                <a:cs typeface="Calibri"/>
              </a:rPr>
              <a:t> </a:t>
            </a:r>
            <a:r>
              <a:rPr sz="2800" dirty="0">
                <a:cs typeface="Calibri"/>
              </a:rPr>
              <a:t>den</a:t>
            </a:r>
            <a:r>
              <a:rPr sz="2800" spc="20" dirty="0">
                <a:cs typeface="Calibri"/>
              </a:rPr>
              <a:t> </a:t>
            </a:r>
            <a:r>
              <a:rPr lang="sv-SE" sz="2800" spc="85" dirty="0">
                <a:cs typeface="Calibri"/>
              </a:rPr>
              <a:t>ti</a:t>
            </a:r>
            <a:r>
              <a:rPr sz="2800" spc="85" dirty="0">
                <a:cs typeface="Calibri"/>
              </a:rPr>
              <a:t>d</a:t>
            </a:r>
            <a:r>
              <a:rPr sz="2800" spc="20" dirty="0">
                <a:cs typeface="Calibri"/>
              </a:rPr>
              <a:t> </a:t>
            </a:r>
            <a:r>
              <a:rPr lang="sv-SE" sz="2800" dirty="0">
                <a:cs typeface="Calibri"/>
              </a:rPr>
              <a:t>en </a:t>
            </a:r>
            <a:r>
              <a:rPr lang="sv-SE" sz="2800" dirty="0" err="1">
                <a:cs typeface="Calibri"/>
              </a:rPr>
              <a:t>hisstur</a:t>
            </a:r>
            <a:r>
              <a:rPr lang="sv-SE" sz="2800" dirty="0">
                <a:cs typeface="Calibri"/>
              </a:rPr>
              <a:t> tar (ca 2 min)</a:t>
            </a:r>
            <a:endParaRPr sz="2800" dirty="0">
              <a:cs typeface="Calibri"/>
            </a:endParaRPr>
          </a:p>
          <a:p>
            <a:pPr marL="354965" marR="1350645" indent="-342265"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v-SE" sz="2800" dirty="0">
                <a:cs typeface="Calibri"/>
              </a:rPr>
              <a:t>Dock</a:t>
            </a:r>
            <a:r>
              <a:rPr sz="2800" spc="20" dirty="0">
                <a:cs typeface="Calibri"/>
              </a:rPr>
              <a:t> </a:t>
            </a:r>
            <a:r>
              <a:rPr sz="2800" dirty="0">
                <a:cs typeface="Calibri"/>
              </a:rPr>
              <a:t>–</a:t>
            </a:r>
            <a:r>
              <a:rPr sz="2800" spc="20" dirty="0">
                <a:cs typeface="Calibri"/>
              </a:rPr>
              <a:t> </a:t>
            </a:r>
            <a:r>
              <a:rPr sz="2800" dirty="0">
                <a:cs typeface="Calibri"/>
              </a:rPr>
              <a:t>behöver</a:t>
            </a:r>
            <a:r>
              <a:rPr sz="2800" spc="20" dirty="0">
                <a:cs typeface="Calibri"/>
              </a:rPr>
              <a:t> </a:t>
            </a:r>
            <a:r>
              <a:rPr sz="2800" dirty="0" err="1">
                <a:cs typeface="Calibri"/>
              </a:rPr>
              <a:t>inte</a:t>
            </a:r>
            <a:r>
              <a:rPr sz="2800" spc="25" dirty="0">
                <a:cs typeface="Calibri"/>
              </a:rPr>
              <a:t> </a:t>
            </a:r>
            <a:r>
              <a:rPr sz="2800" dirty="0">
                <a:cs typeface="Calibri"/>
              </a:rPr>
              <a:t>all</a:t>
            </a:r>
            <a:r>
              <a:rPr lang="sv-SE" sz="2800" dirty="0">
                <a:cs typeface="Calibri"/>
              </a:rPr>
              <a:t>ti</a:t>
            </a:r>
            <a:r>
              <a:rPr sz="2800" dirty="0">
                <a:cs typeface="Calibri"/>
              </a:rPr>
              <a:t>d</a:t>
            </a:r>
            <a:r>
              <a:rPr sz="2800" spc="20" dirty="0">
                <a:cs typeface="Calibri"/>
              </a:rPr>
              <a:t> </a:t>
            </a:r>
            <a:r>
              <a:rPr sz="2800" dirty="0">
                <a:cs typeface="Calibri"/>
              </a:rPr>
              <a:t>vara</a:t>
            </a:r>
            <a:r>
              <a:rPr sz="2800" spc="25" dirty="0">
                <a:cs typeface="Calibri"/>
              </a:rPr>
              <a:t> </a:t>
            </a:r>
            <a:r>
              <a:rPr sz="2800" dirty="0" err="1">
                <a:cs typeface="Calibri"/>
              </a:rPr>
              <a:t>så</a:t>
            </a:r>
            <a:r>
              <a:rPr sz="2800" spc="25" dirty="0">
                <a:cs typeface="Calibri"/>
              </a:rPr>
              <a:t> </a:t>
            </a:r>
            <a:r>
              <a:rPr sz="2800" spc="-10" dirty="0" err="1">
                <a:cs typeface="Calibri"/>
              </a:rPr>
              <a:t>kort</a:t>
            </a:r>
            <a:r>
              <a:rPr lang="sv-SE" sz="2800" spc="-10" dirty="0">
                <a:cs typeface="Calibri"/>
              </a:rPr>
              <a:t> &amp; </a:t>
            </a:r>
            <a:r>
              <a:rPr sz="2800" spc="-10" dirty="0" err="1">
                <a:cs typeface="Calibri"/>
              </a:rPr>
              <a:t>intensivt</a:t>
            </a:r>
            <a:endParaRPr sz="2800" dirty="0">
              <a:cs typeface="Calibri"/>
            </a:endParaRPr>
          </a:p>
          <a:p>
            <a:pPr marL="354965" marR="512445" indent="-342265"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v-SE" sz="2800" dirty="0">
                <a:cs typeface="Calibri"/>
              </a:rPr>
              <a:t>Fungerar </a:t>
            </a:r>
            <a:r>
              <a:rPr sz="2800" dirty="0">
                <a:cs typeface="Calibri"/>
              </a:rPr>
              <a:t>lite som</a:t>
            </a:r>
            <a:r>
              <a:rPr sz="2800" spc="-5" dirty="0">
                <a:cs typeface="Calibri"/>
              </a:rPr>
              <a:t> </a:t>
            </a:r>
            <a:r>
              <a:rPr sz="2800" dirty="0">
                <a:cs typeface="Calibri"/>
              </a:rPr>
              <a:t>första</a:t>
            </a:r>
            <a:r>
              <a:rPr sz="2800" spc="-5" dirty="0">
                <a:cs typeface="Calibri"/>
              </a:rPr>
              <a:t> </a:t>
            </a:r>
            <a:r>
              <a:rPr sz="2800" dirty="0">
                <a:cs typeface="Calibri"/>
              </a:rPr>
              <a:t>meningen</a:t>
            </a:r>
            <a:r>
              <a:rPr sz="2800" spc="-5" dirty="0">
                <a:cs typeface="Calibri"/>
              </a:rPr>
              <a:t> </a:t>
            </a:r>
            <a:r>
              <a:rPr sz="2800" dirty="0">
                <a:cs typeface="Calibri"/>
              </a:rPr>
              <a:t>i </a:t>
            </a:r>
            <a:r>
              <a:rPr sz="2800" spc="-25" dirty="0">
                <a:cs typeface="Calibri"/>
              </a:rPr>
              <a:t>en </a:t>
            </a:r>
            <a:r>
              <a:rPr sz="2800" dirty="0">
                <a:cs typeface="Calibri"/>
              </a:rPr>
              <a:t>roman</a:t>
            </a:r>
            <a:r>
              <a:rPr sz="2800" spc="-5" dirty="0">
                <a:cs typeface="Calibri"/>
              </a:rPr>
              <a:t> </a:t>
            </a:r>
            <a:r>
              <a:rPr sz="2800" dirty="0">
                <a:cs typeface="Calibri"/>
              </a:rPr>
              <a:t>–</a:t>
            </a:r>
            <a:r>
              <a:rPr sz="2800" spc="-10" dirty="0">
                <a:cs typeface="Calibri"/>
              </a:rPr>
              <a:t> </a:t>
            </a:r>
            <a:r>
              <a:rPr sz="2800" dirty="0">
                <a:cs typeface="Calibri"/>
              </a:rPr>
              <a:t>skall </a:t>
            </a:r>
            <a:r>
              <a:rPr sz="2800" dirty="0" err="1">
                <a:cs typeface="Calibri"/>
              </a:rPr>
              <a:t>locka</a:t>
            </a:r>
            <a:r>
              <a:rPr sz="2800" spc="-5" dirty="0">
                <a:cs typeface="Calibri"/>
              </a:rPr>
              <a:t> </a:t>
            </a:r>
            <a:r>
              <a:rPr lang="sv-SE" sz="2800" spc="55" dirty="0">
                <a:cs typeface="Calibri"/>
              </a:rPr>
              <a:t>ti</a:t>
            </a:r>
            <a:r>
              <a:rPr sz="2800" spc="55" dirty="0" err="1">
                <a:cs typeface="Calibri"/>
              </a:rPr>
              <a:t>ll</a:t>
            </a:r>
            <a:r>
              <a:rPr sz="2800" spc="-5" dirty="0">
                <a:cs typeface="Calibri"/>
              </a:rPr>
              <a:t> </a:t>
            </a:r>
            <a:r>
              <a:rPr sz="2800" dirty="0" err="1">
                <a:cs typeface="Calibri"/>
              </a:rPr>
              <a:t>vidare</a:t>
            </a:r>
            <a:r>
              <a:rPr sz="2800" dirty="0">
                <a:cs typeface="Calibri"/>
              </a:rPr>
              <a:t> </a:t>
            </a:r>
            <a:r>
              <a:rPr sz="2800" spc="-10" dirty="0" err="1">
                <a:cs typeface="Calibri"/>
              </a:rPr>
              <a:t>läsnin</a:t>
            </a:r>
            <a:r>
              <a:rPr lang="sv-SE" sz="2800" spc="-10" dirty="0">
                <a:cs typeface="Calibri"/>
              </a:rPr>
              <a:t>g</a:t>
            </a:r>
            <a:endParaRPr sz="2800" dirty="0"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F6709B-34F1-EF80-CB3A-1E2C5C67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Muntligt, visuellt, skriftligt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C2847-3D1D-4177-41A1-84B10E52C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Beroende på sammanhanget </a:t>
            </a:r>
          </a:p>
          <a:p>
            <a:r>
              <a:rPr lang="sv-SE" dirty="0"/>
              <a:t>Kombinera? </a:t>
            </a:r>
          </a:p>
          <a:p>
            <a:r>
              <a:rPr lang="sv-SE" dirty="0"/>
              <a:t>Styrkor och svagheter med de olika formerna</a:t>
            </a:r>
          </a:p>
        </p:txBody>
      </p:sp>
    </p:spTree>
    <p:extLst>
      <p:ext uri="{BB962C8B-B14F-4D97-AF65-F5344CB8AC3E}">
        <p14:creationId xmlns:p14="http://schemas.microsoft.com/office/powerpoint/2010/main" val="125120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3482" y="1054807"/>
            <a:ext cx="9601196" cy="966931"/>
          </a:xfrm>
          <a:prstGeom prst="rect">
            <a:avLst/>
          </a:prstGeom>
        </p:spPr>
        <p:txBody>
          <a:bodyPr vert="horz" wrap="square" lIns="0" tIns="287020" rIns="0" bIns="0" rtlCol="0" anchor="ctr">
            <a:spAutoFit/>
          </a:bodyPr>
          <a:lstStyle/>
          <a:p>
            <a:pPr marL="17780">
              <a:spcBef>
                <a:spcPts val="100"/>
              </a:spcBef>
            </a:pPr>
            <a:r>
              <a:rPr dirty="0"/>
              <a:t>Vad</a:t>
            </a:r>
            <a:r>
              <a:rPr spc="-15" dirty="0"/>
              <a:t> </a:t>
            </a:r>
            <a:r>
              <a:rPr dirty="0"/>
              <a:t>kan </a:t>
            </a:r>
            <a:r>
              <a:rPr dirty="0" err="1"/>
              <a:t>vara</a:t>
            </a:r>
            <a:r>
              <a:rPr dirty="0"/>
              <a:t> </a:t>
            </a:r>
            <a:r>
              <a:rPr spc="-10" dirty="0" err="1"/>
              <a:t>vik</a:t>
            </a:r>
            <a:r>
              <a:rPr lang="sv-SE" spc="-10" dirty="0"/>
              <a:t>ti</a:t>
            </a:r>
            <a:r>
              <a:rPr spc="-10" dirty="0" err="1"/>
              <a:t>gt</a:t>
            </a:r>
            <a:r>
              <a:rPr spc="-1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6486" y="2603155"/>
            <a:ext cx="6312535" cy="345799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indent="-342265"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Förbereda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sig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–</a:t>
            </a:r>
            <a:r>
              <a:rPr sz="3200" spc="-10" dirty="0">
                <a:cs typeface="Calibri"/>
              </a:rPr>
              <a:t> </a:t>
            </a:r>
            <a:r>
              <a:rPr sz="3200" dirty="0" err="1">
                <a:cs typeface="Calibri"/>
              </a:rPr>
              <a:t>skaﬀa</a:t>
            </a:r>
            <a:r>
              <a:rPr sz="3200" dirty="0">
                <a:cs typeface="Calibri"/>
              </a:rPr>
              <a:t> </a:t>
            </a:r>
            <a:r>
              <a:rPr sz="3200" spc="-10" dirty="0" err="1">
                <a:cs typeface="Calibri"/>
              </a:rPr>
              <a:t>kunskap</a:t>
            </a:r>
            <a:br>
              <a:rPr lang="sv-SE" sz="3200" spc="-10" dirty="0">
                <a:cs typeface="Calibri"/>
              </a:rPr>
            </a:br>
            <a:r>
              <a:rPr lang="sv-SE" sz="2400" spc="-10" dirty="0">
                <a:cs typeface="Calibri"/>
              </a:rPr>
              <a:t>(för att kunna svara på besvärliga frågor)</a:t>
            </a:r>
            <a:endParaRPr sz="2400" dirty="0">
              <a:cs typeface="Calibri"/>
            </a:endParaRPr>
          </a:p>
          <a:p>
            <a:pPr marL="354965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145" dirty="0">
                <a:cs typeface="Calibri"/>
              </a:rPr>
              <a:t>Fly</a:t>
            </a:r>
            <a:r>
              <a:rPr lang="sv-SE" sz="3200" i="1" spc="145" dirty="0" err="1">
                <a:cs typeface="Calibri"/>
              </a:rPr>
              <a:t>tt</a:t>
            </a:r>
            <a:r>
              <a:rPr sz="3200" i="1" spc="145" dirty="0">
                <a:cs typeface="Calibri"/>
              </a:rPr>
              <a:t>a</a:t>
            </a:r>
            <a:r>
              <a:rPr sz="3200" i="1" dirty="0">
                <a:cs typeface="Calibri"/>
              </a:rPr>
              <a:t> </a:t>
            </a:r>
            <a:r>
              <a:rPr sz="3200" i="1" dirty="0" err="1">
                <a:cs typeface="Calibri"/>
              </a:rPr>
              <a:t>fokus</a:t>
            </a:r>
            <a:r>
              <a:rPr sz="3200" i="1" spc="5" dirty="0">
                <a:cs typeface="Calibri"/>
              </a:rPr>
              <a:t> </a:t>
            </a:r>
            <a:r>
              <a:rPr lang="sv-SE" sz="3200" i="1" spc="55" dirty="0">
                <a:cs typeface="Calibri"/>
              </a:rPr>
              <a:t>ti</a:t>
            </a:r>
            <a:r>
              <a:rPr sz="3200" i="1" spc="55" dirty="0" err="1">
                <a:cs typeface="Calibri"/>
              </a:rPr>
              <a:t>ll</a:t>
            </a:r>
            <a:r>
              <a:rPr sz="3200" i="1" spc="5" dirty="0">
                <a:cs typeface="Calibri"/>
              </a:rPr>
              <a:t> </a:t>
            </a:r>
            <a:r>
              <a:rPr sz="3200" i="1" spc="60" dirty="0">
                <a:cs typeface="Calibri"/>
              </a:rPr>
              <a:t>m</a:t>
            </a:r>
            <a:r>
              <a:rPr lang="sv-SE" sz="3200" i="1" spc="60" dirty="0" err="1">
                <a:cs typeface="Calibri"/>
              </a:rPr>
              <a:t>ott</a:t>
            </a:r>
            <a:r>
              <a:rPr sz="3200" i="1" spc="60" dirty="0" err="1">
                <a:cs typeface="Calibri"/>
              </a:rPr>
              <a:t>agaren</a:t>
            </a:r>
            <a:endParaRPr sz="3200" i="1" dirty="0">
              <a:cs typeface="Calibri"/>
            </a:endParaRPr>
          </a:p>
          <a:p>
            <a:pPr marL="354965" indent="-342265"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Vad</a:t>
            </a:r>
            <a:r>
              <a:rPr sz="3200" spc="5" dirty="0">
                <a:cs typeface="Calibri"/>
              </a:rPr>
              <a:t> </a:t>
            </a:r>
            <a:r>
              <a:rPr sz="3200" dirty="0" err="1">
                <a:cs typeface="Calibri"/>
              </a:rPr>
              <a:t>är</a:t>
            </a:r>
            <a:r>
              <a:rPr sz="3200" spc="10" dirty="0">
                <a:cs typeface="Calibri"/>
              </a:rPr>
              <a:t> </a:t>
            </a:r>
            <a:r>
              <a:rPr sz="3200" spc="70" dirty="0" err="1">
                <a:cs typeface="Calibri"/>
              </a:rPr>
              <a:t>mo</a:t>
            </a:r>
            <a:r>
              <a:rPr lang="sv-SE" sz="3200" spc="70" dirty="0" err="1">
                <a:cs typeface="Calibri"/>
              </a:rPr>
              <a:t>tt</a:t>
            </a:r>
            <a:r>
              <a:rPr sz="3200" spc="70" dirty="0" err="1">
                <a:cs typeface="Calibri"/>
              </a:rPr>
              <a:t>agarens</a:t>
            </a:r>
            <a:r>
              <a:rPr sz="3200" spc="5" dirty="0">
                <a:cs typeface="Calibri"/>
              </a:rPr>
              <a:t> </a:t>
            </a:r>
            <a:r>
              <a:rPr sz="3200" spc="-10" dirty="0" err="1">
                <a:cs typeface="Calibri"/>
              </a:rPr>
              <a:t>drivkra</a:t>
            </a:r>
            <a:r>
              <a:rPr lang="sv-SE" sz="3200" spc="-10" dirty="0" err="1">
                <a:cs typeface="Calibri"/>
              </a:rPr>
              <a:t>ft</a:t>
            </a:r>
            <a:r>
              <a:rPr sz="3200" spc="-10" dirty="0">
                <a:cs typeface="Calibri"/>
              </a:rPr>
              <a:t>?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Varför</a:t>
            </a:r>
            <a:r>
              <a:rPr sz="3200" spc="-15" dirty="0">
                <a:cs typeface="Calibri"/>
              </a:rPr>
              <a:t> </a:t>
            </a:r>
            <a:r>
              <a:rPr sz="3200" dirty="0">
                <a:cs typeface="Calibri"/>
              </a:rPr>
              <a:t>skall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denne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vara </a:t>
            </a:r>
            <a:r>
              <a:rPr sz="3200" spc="-10" dirty="0">
                <a:cs typeface="Calibri"/>
              </a:rPr>
              <a:t>intresserad?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Vad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skall/kan denne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bidra </a:t>
            </a:r>
            <a:r>
              <a:rPr sz="3200" spc="-20" dirty="0">
                <a:cs typeface="Calibri"/>
              </a:rPr>
              <a:t>med?</a:t>
            </a:r>
            <a:endParaRPr sz="3200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6309" y="1272520"/>
            <a:ext cx="4206240" cy="966931"/>
          </a:xfrm>
          <a:prstGeom prst="rect">
            <a:avLst/>
          </a:prstGeom>
        </p:spPr>
        <p:txBody>
          <a:bodyPr vert="horz" wrap="square" lIns="0" tIns="287020" rIns="0" bIns="0" rtlCol="0" anchor="ctr">
            <a:spAutoFit/>
          </a:bodyPr>
          <a:lstStyle/>
          <a:p>
            <a:pPr marL="1177925" algn="l">
              <a:spcBef>
                <a:spcPts val="100"/>
              </a:spcBef>
            </a:pPr>
            <a:r>
              <a:rPr spc="-10" dirty="0"/>
              <a:t>Budskapet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8911" y="3012513"/>
            <a:ext cx="7795895" cy="17703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indent="-342265"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Främst:</a:t>
            </a:r>
            <a:r>
              <a:rPr sz="3200" spc="-10" dirty="0">
                <a:cs typeface="Calibri"/>
              </a:rPr>
              <a:t> </a:t>
            </a:r>
            <a:r>
              <a:rPr sz="3200" dirty="0">
                <a:cs typeface="Calibri"/>
              </a:rPr>
              <a:t>Visionen,</a:t>
            </a:r>
            <a:r>
              <a:rPr sz="3200" spc="-5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resultatet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Sekundärt:</a:t>
            </a:r>
            <a:r>
              <a:rPr sz="3200" spc="-15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Problemet/möjligheten</a:t>
            </a:r>
            <a:endParaRPr sz="3200" dirty="0">
              <a:cs typeface="Calibri"/>
            </a:endParaRPr>
          </a:p>
          <a:p>
            <a:pPr marL="354965" indent="-342265"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v-SE" sz="3200" dirty="0">
                <a:cs typeface="Calibri"/>
              </a:rPr>
              <a:t>H</a:t>
            </a:r>
            <a:r>
              <a:rPr sz="3200" dirty="0" err="1">
                <a:cs typeface="Calibri"/>
              </a:rPr>
              <a:t>ur</a:t>
            </a:r>
            <a:r>
              <a:rPr sz="3200" spc="-5" dirty="0">
                <a:cs typeface="Calibri"/>
              </a:rPr>
              <a:t> </a:t>
            </a:r>
            <a:r>
              <a:rPr sz="3200" dirty="0" err="1">
                <a:cs typeface="Calibri"/>
              </a:rPr>
              <a:t>känt</a:t>
            </a:r>
            <a:r>
              <a:rPr sz="3200" spc="-5" dirty="0">
                <a:cs typeface="Calibri"/>
              </a:rPr>
              <a:t> </a:t>
            </a:r>
            <a:r>
              <a:rPr lang="sv-SE" sz="3200" spc="-5" dirty="0">
                <a:cs typeface="Calibri"/>
              </a:rPr>
              <a:t>är </a:t>
            </a:r>
            <a:r>
              <a:rPr sz="3200" dirty="0" err="1">
                <a:cs typeface="Calibri"/>
              </a:rPr>
              <a:t>problemet</a:t>
            </a:r>
            <a:r>
              <a:rPr sz="3200" dirty="0">
                <a:cs typeface="Calibri"/>
              </a:rPr>
              <a:t>/</a:t>
            </a:r>
            <a:r>
              <a:rPr sz="3200" dirty="0" err="1">
                <a:cs typeface="Calibri"/>
              </a:rPr>
              <a:t>möjligheten</a:t>
            </a:r>
            <a:r>
              <a:rPr sz="3200" spc="-5" dirty="0">
                <a:cs typeface="Calibri"/>
              </a:rPr>
              <a:t> </a:t>
            </a:r>
            <a:endParaRPr sz="3200" dirty="0"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554" y="1185437"/>
            <a:ext cx="3921031" cy="966931"/>
          </a:xfrm>
          <a:prstGeom prst="rect">
            <a:avLst/>
          </a:prstGeom>
        </p:spPr>
        <p:txBody>
          <a:bodyPr vert="horz" wrap="square" lIns="0" tIns="287020" rIns="0" bIns="0" rtlCol="0" anchor="ctr">
            <a:spAutoFit/>
          </a:bodyPr>
          <a:lstStyle/>
          <a:p>
            <a:pPr marL="1675764" algn="l">
              <a:spcBef>
                <a:spcPts val="100"/>
              </a:spcBef>
            </a:pPr>
            <a:r>
              <a:rPr dirty="0"/>
              <a:t>Steg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6328" y="3048284"/>
            <a:ext cx="6938645" cy="2747547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4965" indent="-342265"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cs typeface="Calibri"/>
              </a:rPr>
              <a:t>Tydliggöra</a:t>
            </a:r>
            <a:r>
              <a:rPr sz="3200" spc="-5" dirty="0">
                <a:cs typeface="Calibri"/>
              </a:rPr>
              <a:t> </a:t>
            </a:r>
            <a:r>
              <a:rPr sz="3200" dirty="0" err="1">
                <a:cs typeface="Calibri"/>
              </a:rPr>
              <a:t>hur</a:t>
            </a:r>
            <a:r>
              <a:rPr lang="sv-SE" sz="3200" dirty="0">
                <a:cs typeface="Calibri"/>
              </a:rPr>
              <a:t> (att </a:t>
            </a:r>
            <a:r>
              <a:rPr sz="3200" dirty="0">
                <a:cs typeface="Calibri"/>
              </a:rPr>
              <a:t>det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är </a:t>
            </a:r>
            <a:r>
              <a:rPr sz="3200" spc="-10" dirty="0">
                <a:cs typeface="Calibri"/>
              </a:rPr>
              <a:t>möjligt)</a:t>
            </a:r>
            <a:endParaRPr sz="3200" dirty="0">
              <a:cs typeface="Calibri"/>
            </a:endParaRPr>
          </a:p>
          <a:p>
            <a:pPr marL="354965" marR="5080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cs typeface="Calibri"/>
              </a:rPr>
              <a:t>Vem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(varför just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du har</a:t>
            </a:r>
            <a:r>
              <a:rPr sz="3200" spc="-5" dirty="0">
                <a:cs typeface="Calibri"/>
              </a:rPr>
              <a:t> </a:t>
            </a:r>
            <a:r>
              <a:rPr sz="3200" dirty="0">
                <a:cs typeface="Calibri"/>
              </a:rPr>
              <a:t>den </a:t>
            </a:r>
            <a:r>
              <a:rPr sz="3200" spc="-10" dirty="0">
                <a:cs typeface="Calibri"/>
              </a:rPr>
              <a:t>nödvändiga </a:t>
            </a:r>
            <a:r>
              <a:rPr sz="3200" spc="-10" dirty="0" err="1">
                <a:cs typeface="Calibri"/>
              </a:rPr>
              <a:t>kompetensen</a:t>
            </a:r>
            <a:r>
              <a:rPr sz="3200" spc="-10" dirty="0">
                <a:cs typeface="Calibri"/>
              </a:rPr>
              <a:t>)</a:t>
            </a:r>
            <a:endParaRPr lang="sv-SE" sz="3200" spc="-10" dirty="0">
              <a:cs typeface="Calibri"/>
            </a:endParaRPr>
          </a:p>
          <a:p>
            <a:pPr marL="354965" marR="5080" indent="-342265"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v-SE" sz="3200" spc="-10" dirty="0">
                <a:cs typeface="Calibri"/>
              </a:rPr>
              <a:t>Hur går man vidare, var kan man hitta fördjupad information?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18</TotalTime>
  <Words>246</Words>
  <Application>Microsoft Macintosh PowerPoint</Application>
  <PresentationFormat>Bredbild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Organiskt</vt:lpstr>
      <vt:lpstr>Att väcka intresse</vt:lpstr>
      <vt:lpstr>PowerPoint-presentation</vt:lpstr>
      <vt:lpstr>Hos vem?</vt:lpstr>
      <vt:lpstr>Fokus idag – ’Det första intrycket’</vt:lpstr>
      <vt:lpstr>”Pitcha” – sälja in</vt:lpstr>
      <vt:lpstr>Muntligt, visuellt, skriftligt</vt:lpstr>
      <vt:lpstr>Vad kan vara viktigt?</vt:lpstr>
      <vt:lpstr>Budskapet</vt:lpstr>
      <vt:lpstr>Steg 2</vt:lpstr>
      <vt:lpstr>Väcka intresse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väcka intresse</dc:title>
  <dc:creator>Fredrik Björk</dc:creator>
  <cp:lastModifiedBy>Fredrik Björk</cp:lastModifiedBy>
  <cp:revision>4</cp:revision>
  <dcterms:created xsi:type="dcterms:W3CDTF">2023-01-15T15:58:23Z</dcterms:created>
  <dcterms:modified xsi:type="dcterms:W3CDTF">2023-01-23T07:32:34Z</dcterms:modified>
</cp:coreProperties>
</file>