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86" r:id="rId4"/>
    <p:sldId id="283" r:id="rId5"/>
    <p:sldId id="299" r:id="rId6"/>
    <p:sldId id="287" r:id="rId7"/>
    <p:sldId id="263" r:id="rId8"/>
    <p:sldId id="266" r:id="rId9"/>
    <p:sldId id="284" r:id="rId10"/>
    <p:sldId id="290" r:id="rId11"/>
    <p:sldId id="291" r:id="rId12"/>
    <p:sldId id="292" r:id="rId13"/>
    <p:sldId id="293" r:id="rId14"/>
    <p:sldId id="288" r:id="rId15"/>
    <p:sldId id="264" r:id="rId16"/>
    <p:sldId id="294" r:id="rId17"/>
    <p:sldId id="274" r:id="rId18"/>
    <p:sldId id="280" r:id="rId19"/>
    <p:sldId id="295" r:id="rId20"/>
    <p:sldId id="296" r:id="rId21"/>
    <p:sldId id="297" r:id="rId22"/>
    <p:sldId id="29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65766-6657-CE4C-8AC3-4BDE4DB3B782}" type="datetimeFigureOut">
              <a:rPr lang="sv-SE" smtClean="0"/>
              <a:t>2023-04-19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DC2F5-3586-1F4F-8538-B7225CBF7EB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1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3E73B65-90F4-1245-B79F-F3D6F0D8BB5C}" type="slidenum">
              <a:rPr lang="sv-SE" sz="1200"/>
              <a:pPr/>
              <a:t>3</a:t>
            </a:fld>
            <a:endParaRPr lang="sv-SE" sz="120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816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8E23EABE-16F9-8446-88D7-FB8F445718DD}" type="slidenum">
              <a:rPr lang="sv-SE" sz="1200"/>
              <a:pPr/>
              <a:t>16</a:t>
            </a:fld>
            <a:endParaRPr lang="sv-SE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8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947531BF-C777-714A-85B9-402C2DA2CA86}" type="slidenum">
              <a:rPr lang="sv-SE" sz="1200"/>
              <a:pPr/>
              <a:t>4</a:t>
            </a:fld>
            <a:endParaRPr lang="sv-SE" sz="1200"/>
          </a:p>
        </p:txBody>
      </p:sp>
      <p:sp>
        <p:nvSpPr>
          <p:cNvPr id="18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EB04E7D6-0041-6944-8BCE-259C149B6150}" type="slidenum">
              <a:rPr lang="sv-SE" sz="1200"/>
              <a:pPr/>
              <a:t>6</a:t>
            </a:fld>
            <a:endParaRPr lang="sv-SE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52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33510052-B64E-164C-AED5-5A451C0B3073}" type="slidenum">
              <a:rPr lang="sv-SE" sz="1200"/>
              <a:pPr/>
              <a:t>9</a:t>
            </a:fld>
            <a:endParaRPr lang="sv-SE" sz="1200"/>
          </a:p>
        </p:txBody>
      </p:sp>
      <p:sp>
        <p:nvSpPr>
          <p:cNvPr id="2048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13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2BC866E-D786-DA4E-96BC-817070E7FC44}" type="slidenum">
              <a:rPr lang="sv-SE" sz="1200"/>
              <a:pPr/>
              <a:t>10</a:t>
            </a:fld>
            <a:endParaRPr lang="sv-SE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892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6939F6E7-8311-3A48-AEF0-2D99E5EA3947}" type="slidenum">
              <a:rPr lang="sv-SE" sz="1200"/>
              <a:pPr/>
              <a:t>11</a:t>
            </a:fld>
            <a:endParaRPr lang="sv-SE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05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488BB00D-F059-5541-A037-60E28F8FBDB1}" type="slidenum">
              <a:rPr lang="sv-SE" sz="1200"/>
              <a:pPr/>
              <a:t>12</a:t>
            </a:fld>
            <a:endParaRPr lang="sv-SE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344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07BA4D-ACE1-7648-AE54-CB33C79F215B}" type="slidenum">
              <a:rPr lang="sv-SE" sz="1200"/>
              <a:pPr/>
              <a:t>13</a:t>
            </a:fld>
            <a:endParaRPr lang="sv-SE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9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67527EB-96AD-8E48-B410-3CE182E87B5C}" type="slidenum">
              <a:rPr lang="sv-SE" sz="1200"/>
              <a:pPr/>
              <a:t>14</a:t>
            </a:fld>
            <a:endParaRPr lang="sv-SE" sz="12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sv-SE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51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ABFC7E-6826-6D7B-F721-4BF8B93DBB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Utvärdering – del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7D0D61F-72D0-B8F0-AF52-A7B12B9C4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Fredrik Björk</a:t>
            </a:r>
          </a:p>
        </p:txBody>
      </p:sp>
    </p:spTree>
    <p:extLst>
      <p:ext uri="{BB962C8B-B14F-4D97-AF65-F5344CB8AC3E}">
        <p14:creationId xmlns:p14="http://schemas.microsoft.com/office/powerpoint/2010/main" val="131295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6000" y="975693"/>
            <a:ext cx="8640000" cy="1143000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Syften med utvärderingar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653208" y="3109221"/>
            <a:ext cx="7134917" cy="234736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dirty="0">
                <a:ea typeface="ＭＳ Ｐゴシック" charset="0"/>
                <a:cs typeface="ＭＳ Ｐゴシック" charset="0"/>
              </a:rPr>
              <a:t>Kontrollera och ge beslutsunderlag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Har man gjort det man skall?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Har man följt riktlinjerna?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Behövs det kompletterande åtgärder?</a:t>
            </a:r>
            <a:endParaRPr lang="sv-SE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5364" name="Picture 4" descr="Guardia Civil, Sp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756" y="2683494"/>
            <a:ext cx="4038600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4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Syften med utvärdering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1941445" y="2556932"/>
            <a:ext cx="5671929" cy="3318936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Kunskapsutveckling/kritisk granskning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Vad kan man lära?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Vems intressen tillgodoses?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Vem gynnas/missgynnas?</a:t>
            </a:r>
            <a:endParaRPr lang="sv-SE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17412" name="Picture 4" descr="deg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4" y="2852532"/>
            <a:ext cx="282416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Syften med utvärderingar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405270" y="2978426"/>
            <a:ext cx="7696200" cy="2667000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Påverka/utveckla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Fungerar åtgärderna som tänkt?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Kan arbetet förbättras?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Kan pilotmodeller användas i större skala?</a:t>
            </a:r>
            <a:endParaRPr lang="sv-SE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9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Syften med utvärdering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020958" y="2716815"/>
            <a:ext cx="5502964" cy="3318936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Legitimitet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Myndighetsansvar - demokrati och insyn</a:t>
            </a:r>
          </a:p>
          <a:p>
            <a:pPr eaLnBrk="1" hangingPunct="1">
              <a:buFont typeface="Times" charset="0"/>
              <a:buNone/>
            </a:pPr>
            <a:r>
              <a:rPr lang="sv-SE" i="1" dirty="0" err="1">
                <a:ea typeface="ＭＳ Ｐゴシック" charset="0"/>
                <a:cs typeface="ＭＳ Ｐゴシック" charset="0"/>
              </a:rPr>
              <a:t>Rutiniserade</a:t>
            </a:r>
            <a:r>
              <a:rPr lang="sv-SE" i="1" dirty="0">
                <a:ea typeface="ＭＳ Ｐゴシック" charset="0"/>
                <a:cs typeface="ＭＳ Ｐゴシック" charset="0"/>
              </a:rPr>
              <a:t> undersökningar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Används resurserna på bästa sätt?</a:t>
            </a:r>
            <a:endParaRPr lang="sv-SE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1508" name="Picture 4" descr="BYGGSKJE_223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760" y="2876699"/>
            <a:ext cx="2999169" cy="2999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23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/>
              <a:t>Tidslinje</a:t>
            </a:r>
          </a:p>
        </p:txBody>
      </p:sp>
      <p:sp>
        <p:nvSpPr>
          <p:cNvPr id="37890" name="Line 3"/>
          <p:cNvSpPr>
            <a:spLocks noChangeShapeType="1"/>
          </p:cNvSpPr>
          <p:nvPr/>
        </p:nvSpPr>
        <p:spPr bwMode="auto">
          <a:xfrm flipV="1">
            <a:off x="2514600" y="3352800"/>
            <a:ext cx="480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5257800" y="2440634"/>
            <a:ext cx="1077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i="1"/>
              <a:t>Projekt</a:t>
            </a:r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819400" y="2971801"/>
            <a:ext cx="3733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b="1">
                <a:solidFill>
                  <a:schemeClr val="hlink"/>
                </a:solidFill>
              </a:rPr>
              <a:t>Process</a:t>
            </a:r>
            <a:r>
              <a:rPr lang="sv-SE"/>
              <a:t> (inre dimensioner)</a:t>
            </a:r>
          </a:p>
        </p:txBody>
      </p:sp>
      <p:sp>
        <p:nvSpPr>
          <p:cNvPr id="37893" name="Text Box 6"/>
          <p:cNvSpPr txBox="1">
            <a:spLocks noChangeArrowheads="1"/>
          </p:cNvSpPr>
          <p:nvPr/>
        </p:nvSpPr>
        <p:spPr bwMode="auto">
          <a:xfrm>
            <a:off x="7162800" y="3505202"/>
            <a:ext cx="1447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v-SE" b="1">
                <a:solidFill>
                  <a:schemeClr val="hlink"/>
                </a:solidFill>
              </a:rPr>
              <a:t>Produkt </a:t>
            </a:r>
            <a:r>
              <a:rPr lang="sv-SE"/>
              <a:t>(Mål)</a:t>
            </a:r>
          </a:p>
        </p:txBody>
      </p:sp>
      <p:sp>
        <p:nvSpPr>
          <p:cNvPr id="37894" name="Text Box 7"/>
          <p:cNvSpPr txBox="1">
            <a:spLocks noChangeArrowheads="1"/>
          </p:cNvSpPr>
          <p:nvPr/>
        </p:nvSpPr>
        <p:spPr bwMode="auto">
          <a:xfrm>
            <a:off x="8763002" y="3505201"/>
            <a:ext cx="12779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b="1">
                <a:solidFill>
                  <a:schemeClr val="hlink"/>
                </a:solidFill>
              </a:rPr>
              <a:t>Effekter</a:t>
            </a:r>
            <a:endParaRPr lang="sv-SE"/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3124201" y="5257801"/>
            <a:ext cx="62248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sv-SE" b="1">
                <a:solidFill>
                  <a:schemeClr val="hlink"/>
                </a:solidFill>
              </a:rPr>
              <a:t>Intressenter/Brukare</a:t>
            </a:r>
            <a:r>
              <a:rPr lang="sv-SE"/>
              <a:t> (Relationellt/kontextuellt)</a:t>
            </a:r>
          </a:p>
        </p:txBody>
      </p:sp>
      <p:sp>
        <p:nvSpPr>
          <p:cNvPr id="37896" name="Oval 9"/>
          <p:cNvSpPr>
            <a:spLocks noChangeArrowheads="1"/>
          </p:cNvSpPr>
          <p:nvPr/>
        </p:nvSpPr>
        <p:spPr bwMode="auto">
          <a:xfrm>
            <a:off x="7467600" y="3048000"/>
            <a:ext cx="3810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897" name="AutoShape 10"/>
          <p:cNvSpPr>
            <a:spLocks noChangeArrowheads="1"/>
          </p:cNvSpPr>
          <p:nvPr/>
        </p:nvSpPr>
        <p:spPr bwMode="auto">
          <a:xfrm>
            <a:off x="9067800" y="3048000"/>
            <a:ext cx="381000" cy="3810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898" name="Oval 12"/>
          <p:cNvSpPr>
            <a:spLocks noChangeArrowheads="1"/>
          </p:cNvSpPr>
          <p:nvPr/>
        </p:nvSpPr>
        <p:spPr bwMode="auto">
          <a:xfrm>
            <a:off x="3810000" y="50292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899" name="Oval 13"/>
          <p:cNvSpPr>
            <a:spLocks noChangeArrowheads="1"/>
          </p:cNvSpPr>
          <p:nvPr/>
        </p:nvSpPr>
        <p:spPr bwMode="auto">
          <a:xfrm>
            <a:off x="5257800" y="49530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37900" name="Oval 14"/>
          <p:cNvSpPr>
            <a:spLocks noChangeArrowheads="1"/>
          </p:cNvSpPr>
          <p:nvPr/>
        </p:nvSpPr>
        <p:spPr bwMode="auto">
          <a:xfrm>
            <a:off x="6400800" y="4800600"/>
            <a:ext cx="5334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cxnSp>
        <p:nvCxnSpPr>
          <p:cNvPr id="37901" name="Straight Arrow Connector 16"/>
          <p:cNvCxnSpPr>
            <a:cxnSpLocks noChangeShapeType="1"/>
          </p:cNvCxnSpPr>
          <p:nvPr/>
        </p:nvCxnSpPr>
        <p:spPr bwMode="auto">
          <a:xfrm rot="16200000" flipV="1">
            <a:off x="3733800" y="4495800"/>
            <a:ext cx="5334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02" name="Straight Arrow Connector 17"/>
          <p:cNvCxnSpPr>
            <a:cxnSpLocks noChangeShapeType="1"/>
          </p:cNvCxnSpPr>
          <p:nvPr/>
        </p:nvCxnSpPr>
        <p:spPr bwMode="auto">
          <a:xfrm rot="16200000" flipV="1">
            <a:off x="4819651" y="4248151"/>
            <a:ext cx="990600" cy="1143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03" name="Straight Arrow Connector 18"/>
          <p:cNvCxnSpPr>
            <a:cxnSpLocks noChangeShapeType="1"/>
          </p:cNvCxnSpPr>
          <p:nvPr/>
        </p:nvCxnSpPr>
        <p:spPr bwMode="auto">
          <a:xfrm rot="16200000" flipV="1">
            <a:off x="5905500" y="4000500"/>
            <a:ext cx="10668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904" name="Straight Arrow Connector 22"/>
          <p:cNvCxnSpPr>
            <a:cxnSpLocks noChangeShapeType="1"/>
          </p:cNvCxnSpPr>
          <p:nvPr/>
        </p:nvCxnSpPr>
        <p:spPr bwMode="auto">
          <a:xfrm flipV="1">
            <a:off x="8077200" y="3201989"/>
            <a:ext cx="762000" cy="746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30554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2043569" y="582752"/>
            <a:ext cx="8229600" cy="1143000"/>
          </a:xfrm>
        </p:spPr>
        <p:txBody>
          <a:bodyPr/>
          <a:lstStyle/>
          <a:p>
            <a:r>
              <a:rPr lang="sv-SE" dirty="0"/>
              <a:t>Formativ vs </a:t>
            </a:r>
            <a:r>
              <a:rPr lang="sv-SE" dirty="0" err="1"/>
              <a:t>summativ</a:t>
            </a:r>
            <a:r>
              <a:rPr lang="sv-SE" dirty="0"/>
              <a:t> utvärdering</a:t>
            </a:r>
          </a:p>
        </p:txBody>
      </p:sp>
      <p:sp>
        <p:nvSpPr>
          <p:cNvPr id="4" name="Rektangel 3"/>
          <p:cNvSpPr/>
          <p:nvPr/>
        </p:nvSpPr>
        <p:spPr>
          <a:xfrm>
            <a:off x="6858860" y="2259882"/>
            <a:ext cx="3414309" cy="33485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rgbClr val="000000"/>
                </a:solidFill>
              </a:rPr>
              <a:t>Bedömning/värdering</a:t>
            </a:r>
          </a:p>
          <a:p>
            <a:pPr algn="ctr"/>
            <a:r>
              <a:rPr lang="sv-SE" sz="2400" dirty="0">
                <a:solidFill>
                  <a:srgbClr val="000000"/>
                </a:solidFill>
              </a:rPr>
              <a:t>Fokus på utfall</a:t>
            </a:r>
          </a:p>
        </p:txBody>
      </p:sp>
      <p:sp>
        <p:nvSpPr>
          <p:cNvPr id="5" name="Höger 4"/>
          <p:cNvSpPr/>
          <p:nvPr/>
        </p:nvSpPr>
        <p:spPr>
          <a:xfrm>
            <a:off x="2200266" y="1995953"/>
            <a:ext cx="4255516" cy="3826955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>
                <a:solidFill>
                  <a:srgbClr val="000000"/>
                </a:solidFill>
              </a:rPr>
              <a:t>Förbättring/utveckling</a:t>
            </a:r>
          </a:p>
          <a:p>
            <a:pPr algn="ctr"/>
            <a:r>
              <a:rPr lang="sv-SE" sz="2400" dirty="0">
                <a:solidFill>
                  <a:srgbClr val="000000"/>
                </a:solidFill>
              </a:rPr>
              <a:t>Fokus på processen</a:t>
            </a:r>
          </a:p>
        </p:txBody>
      </p:sp>
    </p:spTree>
    <p:extLst>
      <p:ext uri="{BB962C8B-B14F-4D97-AF65-F5344CB8AC3E}">
        <p14:creationId xmlns:p14="http://schemas.microsoft.com/office/powerpoint/2010/main" val="109629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Olika kunskapsperspektiv i utvärderingar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2362200" y="2963703"/>
            <a:ext cx="5410200" cy="2912165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Tekniskt (mätbarhet)</a:t>
            </a: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Kulturellt (sammanhang/förståelse)</a:t>
            </a:r>
          </a:p>
          <a:p>
            <a:pPr eaLnBrk="1" hangingPunct="1"/>
            <a:r>
              <a:rPr lang="sv-SE" dirty="0">
                <a:ea typeface="ＭＳ Ｐゴシック" charset="0"/>
                <a:cs typeface="ＭＳ Ｐゴシック" charset="0"/>
              </a:rPr>
              <a:t>Politiskt (makt/värderingar)</a:t>
            </a:r>
          </a:p>
          <a:p>
            <a:pPr eaLnBrk="1" hangingPunct="1">
              <a:buFont typeface="Times" charset="0"/>
              <a:buNone/>
            </a:pPr>
            <a:r>
              <a:rPr lang="sv-SE" i="1" dirty="0">
                <a:ea typeface="ＭＳ Ｐゴシック" charset="0"/>
                <a:cs typeface="ＭＳ Ｐゴシック" charset="0"/>
              </a:rPr>
              <a:t>Kopplade till olika typer av utvärderingar och olika syften</a:t>
            </a:r>
            <a:endParaRPr lang="sv-SE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7652" name="Picture 4" descr="philosophy-professor-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767" y="2749484"/>
            <a:ext cx="2483831" cy="2759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54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140480" y="1093305"/>
            <a:ext cx="8640000" cy="1143000"/>
          </a:xfrm>
        </p:spPr>
        <p:txBody>
          <a:bodyPr>
            <a:normAutofit/>
          </a:bodyPr>
          <a:lstStyle/>
          <a:p>
            <a:r>
              <a:rPr lang="sv-SE" dirty="0"/>
              <a:t>Organisatoriskt lärande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13466" y="2554358"/>
            <a:ext cx="8365067" cy="3886199"/>
          </a:xfrm>
        </p:spPr>
        <p:txBody>
          <a:bodyPr>
            <a:normAutofit lnSpcReduction="10000"/>
          </a:bodyPr>
          <a:lstStyle/>
          <a:p>
            <a:r>
              <a:rPr lang="sv-SE" i="1" dirty="0"/>
              <a:t>Ett sätt att strategiskt förnya en verksamhet</a:t>
            </a:r>
          </a:p>
          <a:p>
            <a:r>
              <a:rPr lang="sv-SE" dirty="0"/>
              <a:t>Lärande på olika organisatoriska nivåer</a:t>
            </a:r>
          </a:p>
          <a:p>
            <a:r>
              <a:rPr lang="sv-SE" i="1" dirty="0"/>
              <a:t>Individ, grupp och organisation</a:t>
            </a:r>
            <a:endParaRPr lang="sv-SE" dirty="0"/>
          </a:p>
          <a:p>
            <a:r>
              <a:rPr lang="sv-SE" dirty="0"/>
              <a:t>Lärande i icke-formella organisationer – ”nätverkslärande”</a:t>
            </a:r>
          </a:p>
          <a:p>
            <a:r>
              <a:rPr lang="sv-SE" dirty="0"/>
              <a:t>”</a:t>
            </a:r>
            <a:r>
              <a:rPr lang="sv-SE" dirty="0" err="1"/>
              <a:t>Communities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practice</a:t>
            </a:r>
            <a:r>
              <a:rPr lang="sv-SE" dirty="0"/>
              <a:t>”</a:t>
            </a:r>
          </a:p>
          <a:p>
            <a:r>
              <a:rPr lang="sv-SE" i="1" dirty="0"/>
              <a:t>Hur / vem bygger kunskap utifrån projekt som inriktas mot samhällsförändring?</a:t>
            </a:r>
          </a:p>
          <a:p>
            <a:r>
              <a:rPr lang="sv-SE" i="1" dirty="0"/>
              <a:t>Särskilda utmaningar med samverkansprojekt</a:t>
            </a:r>
            <a:r>
              <a:rPr lang="sv-SE" dirty="0"/>
              <a:t>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9131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Skärmavbild 2015-04-26 kl. 16.56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8800" y="771767"/>
            <a:ext cx="5614400" cy="531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idx="4294967295"/>
          </p:nvPr>
        </p:nvSpPr>
        <p:spPr>
          <a:xfrm>
            <a:off x="1610140" y="438909"/>
            <a:ext cx="8639175" cy="1143000"/>
          </a:xfrm>
        </p:spPr>
        <p:txBody>
          <a:bodyPr/>
          <a:lstStyle/>
          <a:p>
            <a:r>
              <a:rPr lang="sv-SE" dirty="0"/>
              <a:t>Utvärderarrollen?</a:t>
            </a:r>
          </a:p>
        </p:txBody>
      </p:sp>
      <p:pic>
        <p:nvPicPr>
          <p:cNvPr id="4" name="Platshållare för innehåll 3" descr="11Atlas_Dobrych_Praktyk_Cogito_ver052009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752" r="-85752"/>
          <a:stretch>
            <a:fillRect/>
          </a:stretch>
        </p:blipFill>
        <p:spPr>
          <a:xfrm>
            <a:off x="1433307" y="1886193"/>
            <a:ext cx="8428382" cy="4393750"/>
          </a:xfrm>
        </p:spPr>
      </p:pic>
    </p:spTree>
    <p:extLst>
      <p:ext uri="{BB962C8B-B14F-4D97-AF65-F5344CB8AC3E}">
        <p14:creationId xmlns:p14="http://schemas.microsoft.com/office/powerpoint/2010/main" val="419728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Dagens föreläsning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Vad är utvärdering?</a:t>
            </a:r>
          </a:p>
          <a:p>
            <a:r>
              <a:rPr lang="sv-SE" dirty="0"/>
              <a:t>Kort historisk bakgrund</a:t>
            </a:r>
          </a:p>
          <a:p>
            <a:r>
              <a:rPr lang="sv-SE" dirty="0"/>
              <a:t>Användning av utvärderingar</a:t>
            </a:r>
          </a:p>
          <a:p>
            <a:r>
              <a:rPr lang="sv-SE" dirty="0"/>
              <a:t>Utvärdering och lärande</a:t>
            </a:r>
          </a:p>
          <a:p>
            <a:r>
              <a:rPr lang="sv-SE" dirty="0"/>
              <a:t>Utvärderarrollen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2587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Utvärderarrollen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797977" y="2546166"/>
            <a:ext cx="5664705" cy="3840000"/>
          </a:xfrm>
        </p:spPr>
        <p:txBody>
          <a:bodyPr>
            <a:normAutofit/>
          </a:bodyPr>
          <a:lstStyle/>
          <a:p>
            <a:r>
              <a:rPr lang="sv-SE" dirty="0"/>
              <a:t>Expert</a:t>
            </a:r>
          </a:p>
          <a:p>
            <a:r>
              <a:rPr lang="sv-SE" dirty="0"/>
              <a:t>Forskare</a:t>
            </a:r>
          </a:p>
          <a:p>
            <a:r>
              <a:rPr lang="sv-SE" dirty="0" err="1"/>
              <a:t>Facilitator</a:t>
            </a:r>
            <a:endParaRPr lang="sv-SE" dirty="0"/>
          </a:p>
          <a:p>
            <a:r>
              <a:rPr lang="sv-SE" dirty="0"/>
              <a:t>’Kritisk vän’</a:t>
            </a:r>
          </a:p>
          <a:p>
            <a:r>
              <a:rPr lang="sv-SE" dirty="0"/>
              <a:t>Koordinator</a:t>
            </a:r>
          </a:p>
          <a:p>
            <a:r>
              <a:rPr lang="sv-SE" dirty="0"/>
              <a:t>Förhandlare</a:t>
            </a:r>
          </a:p>
          <a:p>
            <a:r>
              <a:rPr lang="sv-SE" dirty="0"/>
              <a:t>Befriare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666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Dimensioner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917621" y="3030565"/>
            <a:ext cx="8229600" cy="2845303"/>
          </a:xfrm>
        </p:spPr>
        <p:txBody>
          <a:bodyPr/>
          <a:lstStyle/>
          <a:p>
            <a:r>
              <a:rPr lang="sv-SE" dirty="0"/>
              <a:t>Närhet</a:t>
            </a:r>
          </a:p>
          <a:p>
            <a:r>
              <a:rPr lang="sv-SE" dirty="0"/>
              <a:t>Aktörssyn</a:t>
            </a:r>
          </a:p>
          <a:p>
            <a:r>
              <a:rPr lang="sv-SE" dirty="0"/>
              <a:t>Kunskapssyn</a:t>
            </a:r>
          </a:p>
          <a:p>
            <a:r>
              <a:rPr lang="sv-SE" dirty="0"/>
              <a:t>Aktivt deltagande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97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92966" y="1000195"/>
            <a:ext cx="8433176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Ansvar och uppdrag – i förhållande till?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00001" y="2629650"/>
            <a:ext cx="4911671" cy="3840000"/>
          </a:xfrm>
        </p:spPr>
        <p:txBody>
          <a:bodyPr>
            <a:normAutofit/>
          </a:bodyPr>
          <a:lstStyle/>
          <a:p>
            <a:r>
              <a:rPr lang="sv-SE" dirty="0"/>
              <a:t>”Projektet”</a:t>
            </a:r>
          </a:p>
          <a:p>
            <a:r>
              <a:rPr lang="sv-SE" dirty="0"/>
              <a:t>Projektägaren</a:t>
            </a:r>
          </a:p>
          <a:p>
            <a:r>
              <a:rPr lang="sv-SE" dirty="0"/>
              <a:t>Finansiären</a:t>
            </a:r>
          </a:p>
          <a:p>
            <a:r>
              <a:rPr lang="sv-SE" dirty="0"/>
              <a:t>Projektgruppen</a:t>
            </a:r>
          </a:p>
          <a:p>
            <a:r>
              <a:rPr lang="sv-SE" dirty="0"/>
              <a:t>”Målgrupp”</a:t>
            </a:r>
          </a:p>
          <a:p>
            <a:r>
              <a:rPr lang="sv-SE" dirty="0"/>
              <a:t>Medborgare</a:t>
            </a:r>
          </a:p>
          <a:p>
            <a:r>
              <a:rPr lang="sv-SE" dirty="0"/>
              <a:t>Vetenskaplig hederlighet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62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/>
              <a:t>Vad betyder begreppen?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1">
              <a:lumMod val="85000"/>
              <a:alpha val="56000"/>
            </a:schemeClr>
          </a:solidFill>
        </p:spPr>
        <p:txBody>
          <a:bodyPr/>
          <a:lstStyle/>
          <a:p>
            <a:pPr eaLnBrk="1" hangingPunct="1"/>
            <a:r>
              <a:rPr lang="sv-SE" dirty="0">
                <a:solidFill>
                  <a:schemeClr val="hlink"/>
                </a:solidFill>
              </a:rPr>
              <a:t>Otydlig definition – begreppet används också vardagligt</a:t>
            </a:r>
          </a:p>
          <a:p>
            <a:pPr eaLnBrk="1" hangingPunct="1"/>
            <a:r>
              <a:rPr lang="sv-SE" dirty="0">
                <a:solidFill>
                  <a:schemeClr val="hlink"/>
                </a:solidFill>
              </a:rPr>
              <a:t>Utvärdering</a:t>
            </a:r>
            <a:r>
              <a:rPr lang="sv-SE" dirty="0"/>
              <a:t> - systematisk granskning och värdering av en verksamhet; bygger på vetenskaplig grund</a:t>
            </a:r>
          </a:p>
          <a:p>
            <a:pPr eaLnBrk="1" hangingPunct="1"/>
            <a:r>
              <a:rPr lang="sv-SE" dirty="0">
                <a:solidFill>
                  <a:schemeClr val="hlink"/>
                </a:solidFill>
              </a:rPr>
              <a:t>Uppföljning</a:t>
            </a:r>
            <a:r>
              <a:rPr lang="sv-SE" dirty="0"/>
              <a:t> - enklare reflektion utan krav på vetenskaplighet</a:t>
            </a:r>
          </a:p>
          <a:p>
            <a:pPr eaLnBrk="1" hangingPunct="1"/>
            <a:r>
              <a:rPr lang="sv-SE" dirty="0">
                <a:solidFill>
                  <a:schemeClr val="hlink"/>
                </a:solidFill>
              </a:rPr>
              <a:t>Evaluering</a:t>
            </a:r>
            <a:r>
              <a:rPr lang="sv-SE" dirty="0"/>
              <a:t> = Utvärdering</a:t>
            </a:r>
          </a:p>
        </p:txBody>
      </p:sp>
    </p:spTree>
    <p:extLst>
      <p:ext uri="{BB962C8B-B14F-4D97-AF65-F5344CB8AC3E}">
        <p14:creationId xmlns:p14="http://schemas.microsoft.com/office/powerpoint/2010/main" val="4778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dirty="0"/>
              <a:t>Utvärdering - viktigt i projektsammanhang?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v-SE" dirty="0"/>
              <a:t>Många (främst offentligt finansierade) verksamheter som bedrivs i projektform utvärderas</a:t>
            </a:r>
          </a:p>
          <a:p>
            <a:pPr eaLnBrk="1" hangingPunct="1"/>
            <a:r>
              <a:rPr lang="sv-SE" dirty="0"/>
              <a:t>Stora resurser läggs varje år på utvärderingar</a:t>
            </a:r>
          </a:p>
          <a:p>
            <a:pPr eaLnBrk="1" hangingPunct="1"/>
            <a:r>
              <a:rPr lang="sv-SE" dirty="0"/>
              <a:t>Många projektbeställare ställer krav på utvärderingar av verksamheten</a:t>
            </a:r>
          </a:p>
          <a:p>
            <a:r>
              <a:rPr lang="is-IS" dirty="0"/>
              <a:t>… samtidigt </a:t>
            </a:r>
            <a:r>
              <a:rPr lang="sv-SE" dirty="0"/>
              <a:t>står det mycket lite om utvärdering i projektledningslitteratur</a:t>
            </a:r>
          </a:p>
          <a:p>
            <a:pPr eaLnBrk="1" hangingPunct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6704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4622023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07577" y="602601"/>
            <a:ext cx="6023295" cy="1143000"/>
          </a:xfrm>
          <a:solidFill>
            <a:schemeClr val="bg1">
              <a:lumMod val="85000"/>
              <a:alpha val="75000"/>
            </a:schemeClr>
          </a:solidFill>
        </p:spPr>
        <p:txBody>
          <a:bodyPr/>
          <a:lstStyle/>
          <a:p>
            <a:r>
              <a:rPr lang="sv-SE" dirty="0"/>
              <a:t>Mätningens dilemma</a:t>
            </a:r>
            <a:r>
              <a:rPr lang="is-IS" dirty="0"/>
              <a:t>….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708400" y="2977281"/>
            <a:ext cx="6502400" cy="3606799"/>
          </a:xfrm>
        </p:spPr>
        <p:txBody>
          <a:bodyPr>
            <a:normAutofit fontScale="70000" lnSpcReduction="20000"/>
          </a:bodyPr>
          <a:lstStyle/>
          <a:p>
            <a:r>
              <a:rPr lang="sv-SE" dirty="0"/>
              <a:t>Alice: -Kan du säga mig vilken väg jag skall ta?</a:t>
            </a:r>
          </a:p>
          <a:p>
            <a:r>
              <a:rPr lang="sv-SE" dirty="0"/>
              <a:t>Katten: - Det beror på vart du ska gå.</a:t>
            </a:r>
          </a:p>
          <a:p>
            <a:r>
              <a:rPr lang="sv-SE" dirty="0"/>
              <a:t>Alice: - Det vet jag inte …</a:t>
            </a:r>
          </a:p>
          <a:p>
            <a:r>
              <a:rPr lang="sv-SE" dirty="0"/>
              <a:t>Katten: - Då spelar det ingen roll vilken väg du tar.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Projektledaren: - Kan du säga mig vad jag ska mäta?</a:t>
            </a:r>
          </a:p>
          <a:p>
            <a:r>
              <a:rPr lang="sv-SE" dirty="0"/>
              <a:t>Utvärderaren: - Det beror på vad du vill uppnå.</a:t>
            </a:r>
          </a:p>
          <a:p>
            <a:r>
              <a:rPr lang="sv-SE" dirty="0"/>
              <a:t>Projektledaren: - Det vet jag inte …</a:t>
            </a:r>
          </a:p>
          <a:p>
            <a:r>
              <a:rPr lang="sv-SE" dirty="0"/>
              <a:t>Utvärderaren: - Då spelar det ingen roll vad du mäter.</a:t>
            </a:r>
          </a:p>
        </p:txBody>
      </p:sp>
    </p:spTree>
    <p:extLst>
      <p:ext uri="{BB962C8B-B14F-4D97-AF65-F5344CB8AC3E}">
        <p14:creationId xmlns:p14="http://schemas.microsoft.com/office/powerpoint/2010/main" val="39084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1106558" y="922498"/>
            <a:ext cx="9601196" cy="1303867"/>
          </a:xfrm>
        </p:spPr>
        <p:txBody>
          <a:bodyPr/>
          <a:lstStyle/>
          <a:p>
            <a:pPr eaLnBrk="1" hangingPunct="1"/>
            <a:r>
              <a:rPr lang="sv-SE" dirty="0"/>
              <a:t>Utvärderingarnas historia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905000" y="2782956"/>
            <a:ext cx="4191000" cy="2643441"/>
          </a:xfrm>
        </p:spPr>
        <p:txBody>
          <a:bodyPr/>
          <a:lstStyle/>
          <a:p>
            <a:pPr eaLnBrk="1" hangingPunct="1"/>
            <a:r>
              <a:rPr lang="sv-SE" dirty="0"/>
              <a:t>Komplex historia</a:t>
            </a:r>
          </a:p>
          <a:p>
            <a:pPr eaLnBrk="1" hangingPunct="1"/>
            <a:r>
              <a:rPr lang="sv-SE" dirty="0"/>
              <a:t>Startpunkt i Sverige - </a:t>
            </a:r>
            <a:r>
              <a:rPr lang="ja-JP" altLang="sv-SE" dirty="0">
                <a:solidFill>
                  <a:schemeClr val="hlink"/>
                </a:solidFill>
              </a:rPr>
              <a:t>”</a:t>
            </a:r>
            <a:r>
              <a:rPr lang="sv-SE" altLang="ja-JP" dirty="0">
                <a:solidFill>
                  <a:schemeClr val="hlink"/>
                </a:solidFill>
              </a:rPr>
              <a:t>Folkhemmet</a:t>
            </a:r>
            <a:r>
              <a:rPr lang="ja-JP" altLang="sv-SE" dirty="0">
                <a:solidFill>
                  <a:schemeClr val="hlink"/>
                </a:solidFill>
              </a:rPr>
              <a:t>”</a:t>
            </a:r>
            <a:r>
              <a:rPr lang="sv-SE" altLang="ja-JP" dirty="0">
                <a:solidFill>
                  <a:schemeClr val="hlink"/>
                </a:solidFill>
              </a:rPr>
              <a:t> 1930-talet;</a:t>
            </a:r>
            <a:r>
              <a:rPr lang="sv-SE" altLang="ja-JP" dirty="0"/>
              <a:t> politiska beslut skall bygga på vetenskaplig kunskap</a:t>
            </a:r>
          </a:p>
          <a:p>
            <a:pPr eaLnBrk="1" hangingPunct="1"/>
            <a:endParaRPr lang="sv-SE" dirty="0"/>
          </a:p>
        </p:txBody>
      </p:sp>
      <p:pic>
        <p:nvPicPr>
          <p:cNvPr id="27651" name="Picture 4" descr="myr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754" y="2753139"/>
            <a:ext cx="4513649" cy="300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64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13026" y="945185"/>
            <a:ext cx="8640000" cy="1143000"/>
          </a:xfrm>
        </p:spPr>
        <p:txBody>
          <a:bodyPr>
            <a:normAutofit fontScale="90000"/>
          </a:bodyPr>
          <a:lstStyle/>
          <a:p>
            <a:r>
              <a:rPr lang="sv-SE" dirty="0"/>
              <a:t>Fyra generationer 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Guba</a:t>
            </a:r>
            <a:r>
              <a:rPr lang="sv-SE" dirty="0"/>
              <a:t> &amp; Lincoln 1989)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614718" y="2614961"/>
            <a:ext cx="8962563" cy="3746083"/>
          </a:xfrm>
        </p:spPr>
        <p:txBody>
          <a:bodyPr>
            <a:normAutofit/>
          </a:bodyPr>
          <a:lstStyle/>
          <a:p>
            <a:r>
              <a:rPr lang="sv-SE" dirty="0"/>
              <a:t>1: </a:t>
            </a:r>
            <a:r>
              <a:rPr lang="sv-SE" i="1" dirty="0"/>
              <a:t>Kontroll/mätande</a:t>
            </a:r>
            <a:r>
              <a:rPr lang="sv-SE" dirty="0"/>
              <a:t> – ”ingenjören”</a:t>
            </a:r>
            <a:br>
              <a:rPr lang="sv-SE" dirty="0"/>
            </a:br>
            <a:r>
              <a:rPr lang="sv-SE" dirty="0"/>
              <a:t>(framväxande av samhällsvetenskaperna)</a:t>
            </a:r>
          </a:p>
          <a:p>
            <a:r>
              <a:rPr lang="sv-SE" dirty="0"/>
              <a:t>2: </a:t>
            </a:r>
            <a:r>
              <a:rPr lang="sv-SE" i="1" dirty="0"/>
              <a:t>Beskrivande</a:t>
            </a:r>
            <a:r>
              <a:rPr lang="sv-SE" dirty="0"/>
              <a:t> – söker efter mönster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fr</a:t>
            </a:r>
            <a:r>
              <a:rPr lang="sv-SE" dirty="0"/>
              <a:t> 1940-t)</a:t>
            </a:r>
          </a:p>
          <a:p>
            <a:r>
              <a:rPr lang="sv-SE" dirty="0"/>
              <a:t>3: </a:t>
            </a:r>
            <a:r>
              <a:rPr lang="sv-SE" i="1" dirty="0"/>
              <a:t>Bedömningar</a:t>
            </a:r>
            <a:r>
              <a:rPr lang="sv-SE" dirty="0"/>
              <a:t> – utvärderaren som expert 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fr</a:t>
            </a:r>
            <a:r>
              <a:rPr lang="sv-SE" dirty="0"/>
              <a:t> 1960-t, oberoende och kritisk)</a:t>
            </a:r>
          </a:p>
          <a:p>
            <a:r>
              <a:rPr lang="sv-SE" dirty="0"/>
              <a:t>4: </a:t>
            </a:r>
            <a:r>
              <a:rPr lang="sv-SE" i="1" dirty="0"/>
              <a:t>Dialog </a:t>
            </a:r>
            <a:r>
              <a:rPr lang="sv-SE" dirty="0"/>
              <a:t>– konstruktivistiskt</a:t>
            </a:r>
            <a:br>
              <a:rPr lang="sv-SE" dirty="0"/>
            </a:br>
            <a:r>
              <a:rPr lang="sv-SE" dirty="0"/>
              <a:t>(</a:t>
            </a:r>
            <a:r>
              <a:rPr lang="sv-SE" dirty="0" err="1"/>
              <a:t>fr</a:t>
            </a:r>
            <a:r>
              <a:rPr lang="sv-SE" dirty="0"/>
              <a:t> 2000-t, reaktion på ”expertrollen”)</a:t>
            </a:r>
          </a:p>
        </p:txBody>
      </p:sp>
    </p:spTree>
    <p:extLst>
      <p:ext uri="{BB962C8B-B14F-4D97-AF65-F5344CB8AC3E}">
        <p14:creationId xmlns:p14="http://schemas.microsoft.com/office/powerpoint/2010/main" val="1674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Användning av utvärderingar?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81200" y="2835443"/>
            <a:ext cx="4074708" cy="2771105"/>
          </a:xfrm>
        </p:spPr>
        <p:txBody>
          <a:bodyPr>
            <a:normAutofit/>
          </a:bodyPr>
          <a:lstStyle/>
          <a:p>
            <a:r>
              <a:rPr lang="sv-SE" dirty="0"/>
              <a:t>Många olika aktörer har anledning att använda utvärderingar – gör det på olika sätt</a:t>
            </a:r>
          </a:p>
        </p:txBody>
      </p:sp>
      <p:pic>
        <p:nvPicPr>
          <p:cNvPr id="4" name="Bildobjekt 3" descr="frukostmingel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947" y="2726110"/>
            <a:ext cx="3765427" cy="241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8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8739" y="1012478"/>
            <a:ext cx="86400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v-SE" sz="4000" dirty="0"/>
              <a:t>Många utvärderingar är ett rent slöseri….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1838739" y="2994648"/>
            <a:ext cx="5655365" cy="2438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sv-SE" dirty="0"/>
              <a:t>Ingen läser dem</a:t>
            </a:r>
          </a:p>
          <a:p>
            <a:pPr eaLnBrk="1" hangingPunct="1"/>
            <a:r>
              <a:rPr lang="sv-SE" dirty="0"/>
              <a:t>Resultaten är otydliga och svåra att dra några slutsatser av</a:t>
            </a:r>
          </a:p>
          <a:p>
            <a:pPr eaLnBrk="1" hangingPunct="1"/>
            <a:r>
              <a:rPr lang="sv-SE" dirty="0"/>
              <a:t>Ingen känner till att de existerar eller vad de innehåller</a:t>
            </a:r>
          </a:p>
          <a:p>
            <a:pPr eaLnBrk="1" hangingPunct="1"/>
            <a:r>
              <a:rPr lang="sv-SE" dirty="0"/>
              <a:t>Ingen är egentligen intresserad….</a:t>
            </a:r>
          </a:p>
        </p:txBody>
      </p:sp>
      <p:pic>
        <p:nvPicPr>
          <p:cNvPr id="19459" name="Picture 4" descr="_1919576_junkmail-eyewire3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17" y="3200400"/>
            <a:ext cx="3124200" cy="187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86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t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Organiskt</Template>
  <TotalTime>6</TotalTime>
  <Words>578</Words>
  <Application>Microsoft Macintosh PowerPoint</Application>
  <PresentationFormat>Bredbild</PresentationFormat>
  <Paragraphs>120</Paragraphs>
  <Slides>22</Slides>
  <Notes>10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7" baseType="lpstr">
      <vt:lpstr>Arial</vt:lpstr>
      <vt:lpstr>Calibri</vt:lpstr>
      <vt:lpstr>Garamond</vt:lpstr>
      <vt:lpstr>Times</vt:lpstr>
      <vt:lpstr>Organiskt</vt:lpstr>
      <vt:lpstr>Utvärdering – del 1</vt:lpstr>
      <vt:lpstr>Dagens föreläsning</vt:lpstr>
      <vt:lpstr>Vad betyder begreppen?</vt:lpstr>
      <vt:lpstr>Utvärdering - viktigt i projektsammanhang?</vt:lpstr>
      <vt:lpstr>Mätningens dilemma….</vt:lpstr>
      <vt:lpstr>Utvärderingarnas historia</vt:lpstr>
      <vt:lpstr>Fyra generationer  (Guba &amp; Lincoln 1989)</vt:lpstr>
      <vt:lpstr>Användning av utvärderingar?</vt:lpstr>
      <vt:lpstr>Många utvärderingar är ett rent slöseri….</vt:lpstr>
      <vt:lpstr>Syften med utvärderingar</vt:lpstr>
      <vt:lpstr>Syften med utvärdering</vt:lpstr>
      <vt:lpstr>Syften med utvärderingar</vt:lpstr>
      <vt:lpstr>Syften med utvärdering</vt:lpstr>
      <vt:lpstr>Tidslinje</vt:lpstr>
      <vt:lpstr>Formativ vs summativ utvärdering</vt:lpstr>
      <vt:lpstr>Olika kunskapsperspektiv i utvärderingar</vt:lpstr>
      <vt:lpstr>Organisatoriskt lärande</vt:lpstr>
      <vt:lpstr>PowerPoint-presentation</vt:lpstr>
      <vt:lpstr>Utvärderarrollen?</vt:lpstr>
      <vt:lpstr>Utvärderarrollen</vt:lpstr>
      <vt:lpstr>Dimensioner</vt:lpstr>
      <vt:lpstr>Ansvar och uppdrag – i förhållande till?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Utvärdering – del 1</dc:title>
  <dc:creator>Fredrik Björk</dc:creator>
  <cp:lastModifiedBy>Fredrik Björk</cp:lastModifiedBy>
  <cp:revision>1</cp:revision>
  <dcterms:created xsi:type="dcterms:W3CDTF">2023-04-19T06:32:22Z</dcterms:created>
  <dcterms:modified xsi:type="dcterms:W3CDTF">2023-04-19T06:39:06Z</dcterms:modified>
</cp:coreProperties>
</file>