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4" r:id="rId4"/>
    <p:sldId id="283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88" r:id="rId13"/>
    <p:sldId id="284" r:id="rId14"/>
    <p:sldId id="285" r:id="rId15"/>
    <p:sldId id="286" r:id="rId16"/>
    <p:sldId id="287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6692-B75B-6A49-B0EF-D83E8F327FBC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C994-E4E8-8D4C-AC43-35AC1F91B5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F7ACDBB-9ADF-E545-8B74-62F6EDD1A2D9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3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EB09768-B6A4-974D-B9E1-8C6FF70CFFB1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3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067D04-AE6F-994F-BD04-02258D59CEE2}" type="slidenum">
              <a:rPr lang="sv-SE" sz="1200"/>
              <a:pPr/>
              <a:t>14</a:t>
            </a:fld>
            <a:endParaRPr lang="sv-S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0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43676D-4FF3-6941-B9F1-6FE8F84BCAEC}" type="slidenum">
              <a:rPr lang="sv-SE" sz="1200"/>
              <a:pPr/>
              <a:t>15</a:t>
            </a:fld>
            <a:endParaRPr lang="sv-SE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4021700-B8F5-BF43-B9FE-87BAA108C12A}" type="slidenum">
              <a:rPr lang="sv-SE" sz="1200"/>
              <a:pPr/>
              <a:t>16</a:t>
            </a:fld>
            <a:endParaRPr lang="sv-SE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9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2DD99-3B9A-3E0A-BE06-51D60A1B9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Utvärdering del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292BD03-55CC-E43D-0228-576479DDE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37297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326219" y="861316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Lärande utvärdering genom följeforskning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509320" y="2817115"/>
            <a:ext cx="5124389" cy="2997277"/>
          </a:xfrm>
        </p:spPr>
        <p:txBody>
          <a:bodyPr>
            <a:normAutofit/>
          </a:bodyPr>
          <a:lstStyle/>
          <a:p>
            <a:r>
              <a:rPr lang="sv-SE" i="1" dirty="0" err="1"/>
              <a:t>Developmental</a:t>
            </a:r>
            <a:r>
              <a:rPr lang="sv-SE" i="1" dirty="0"/>
              <a:t> </a:t>
            </a:r>
            <a:r>
              <a:rPr lang="sv-SE" i="1" dirty="0" err="1"/>
              <a:t>evaluation</a:t>
            </a:r>
            <a:r>
              <a:rPr lang="sv-SE" i="1" dirty="0"/>
              <a:t> </a:t>
            </a:r>
            <a:r>
              <a:rPr lang="sv-SE" dirty="0"/>
              <a:t>(</a:t>
            </a:r>
            <a:r>
              <a:rPr lang="sv-SE" dirty="0" err="1"/>
              <a:t>Scriven</a:t>
            </a:r>
            <a:r>
              <a:rPr lang="sv-SE" dirty="0"/>
              <a:t>)</a:t>
            </a:r>
          </a:p>
          <a:p>
            <a:r>
              <a:rPr lang="sv-SE" dirty="0"/>
              <a:t>Utvärdering som del av programmet</a:t>
            </a:r>
          </a:p>
          <a:p>
            <a:r>
              <a:rPr lang="sv-SE" dirty="0"/>
              <a:t>Utvärderaren som del av teamet</a:t>
            </a:r>
          </a:p>
          <a:p>
            <a:r>
              <a:rPr lang="sv-SE" dirty="0"/>
              <a:t>Kontinuerlig datainsamling </a:t>
            </a:r>
          </a:p>
          <a:p>
            <a:r>
              <a:rPr lang="sv-SE" dirty="0"/>
              <a:t>Kontinuerlig reflektion – genom exempelvis seminarier</a:t>
            </a:r>
          </a:p>
          <a:p>
            <a:endParaRPr lang="sv-SE" dirty="0"/>
          </a:p>
        </p:txBody>
      </p:sp>
      <p:pic>
        <p:nvPicPr>
          <p:cNvPr id="10" name="Bildobjekt 9" descr="Skärmavbild 2015-04-26 kl. 16.3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8876">
            <a:off x="7365578" y="3495764"/>
            <a:ext cx="2744655" cy="1053572"/>
          </a:xfrm>
          <a:prstGeom prst="rect">
            <a:avLst/>
          </a:prstGeom>
        </p:spPr>
      </p:pic>
      <p:sp>
        <p:nvSpPr>
          <p:cNvPr id="11" name="Ellips 10"/>
          <p:cNvSpPr/>
          <p:nvPr/>
        </p:nvSpPr>
        <p:spPr>
          <a:xfrm>
            <a:off x="5938844" y="4853685"/>
            <a:ext cx="2184400" cy="12662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rgbClr val="953735"/>
                </a:solidFill>
              </a:rPr>
              <a:t>Resultat/</a:t>
            </a:r>
            <a:br>
              <a:rPr lang="sv-SE" sz="2000" b="1" dirty="0">
                <a:solidFill>
                  <a:srgbClr val="953735"/>
                </a:solidFill>
              </a:rPr>
            </a:br>
            <a:r>
              <a:rPr lang="sv-SE" sz="2000" b="1" dirty="0">
                <a:solidFill>
                  <a:srgbClr val="953735"/>
                </a:solidFill>
              </a:rPr>
              <a:t>effekter</a:t>
            </a:r>
          </a:p>
        </p:txBody>
      </p:sp>
    </p:spTree>
    <p:extLst>
      <p:ext uri="{BB962C8B-B14F-4D97-AF65-F5344CB8AC3E}">
        <p14:creationId xmlns:p14="http://schemas.microsoft.com/office/powerpoint/2010/main" val="30595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70800" y="995754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Participativa</a:t>
            </a:r>
            <a:r>
              <a:rPr lang="sv-SE" dirty="0"/>
              <a:t> ansatser/</a:t>
            </a:r>
            <a:br>
              <a:rPr lang="sv-SE" dirty="0"/>
            </a:br>
            <a:r>
              <a:rPr lang="sv-SE" dirty="0"/>
              <a:t>intressentutvärdering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81616" y="2657403"/>
            <a:ext cx="8229600" cy="372980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Vem är intressenten – varför skall denne involveras?</a:t>
            </a:r>
          </a:p>
          <a:p>
            <a:r>
              <a:rPr lang="sv-SE" dirty="0"/>
              <a:t>”</a:t>
            </a:r>
            <a:r>
              <a:rPr lang="sv-SE" dirty="0" err="1"/>
              <a:t>Primary</a:t>
            </a:r>
            <a:r>
              <a:rPr lang="sv-SE" dirty="0"/>
              <a:t> </a:t>
            </a:r>
            <a:r>
              <a:rPr lang="sv-SE" dirty="0" err="1"/>
              <a:t>users</a:t>
            </a:r>
            <a:r>
              <a:rPr lang="sv-SE" dirty="0"/>
              <a:t>” vs målgrupp/klienter?</a:t>
            </a:r>
          </a:p>
          <a:p>
            <a:r>
              <a:rPr lang="sv-SE" dirty="0"/>
              <a:t>Involveras i:</a:t>
            </a:r>
          </a:p>
          <a:p>
            <a:pPr lvl="1"/>
            <a:r>
              <a:rPr lang="sv-SE" dirty="0"/>
              <a:t>Problemformulering</a:t>
            </a:r>
          </a:p>
          <a:p>
            <a:pPr lvl="1"/>
            <a:r>
              <a:rPr lang="sv-SE" dirty="0"/>
              <a:t>Aktivitetsplanering</a:t>
            </a:r>
          </a:p>
          <a:p>
            <a:pPr lvl="1"/>
            <a:r>
              <a:rPr lang="sv-SE" dirty="0"/>
              <a:t>Datainsamling</a:t>
            </a:r>
          </a:p>
          <a:p>
            <a:pPr lvl="1"/>
            <a:r>
              <a:rPr lang="sv-SE" dirty="0"/>
              <a:t>Tolkning av resultat</a:t>
            </a:r>
          </a:p>
          <a:p>
            <a:pPr lvl="1"/>
            <a:r>
              <a:rPr lang="sv-SE" dirty="0"/>
              <a:t>Kommunikation/rapportering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45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Självutvärdering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0483" y="2676202"/>
            <a:ext cx="7451034" cy="331893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Självutvärdering (intern utvärdering)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800" i="1" dirty="0">
                <a:ea typeface="ＭＳ Ｐゴシック" charset="0"/>
                <a:cs typeface="ＭＳ Ｐゴシック" charset="0"/>
              </a:rPr>
              <a:t>Positivt:</a:t>
            </a:r>
            <a:endParaRPr lang="sv-SE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Väl insatt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Billigt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v-SE" sz="2800" i="1" dirty="0">
                <a:ea typeface="ＭＳ Ｐゴシック" charset="0"/>
                <a:cs typeface="ＭＳ Ｐゴシック" charset="0"/>
              </a:rPr>
              <a:t>Negativt: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Svårt att skilja på roller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Brist på kompetens inom utvärderingsarbete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Risk för nedtoning av misslyckanden</a:t>
            </a:r>
          </a:p>
        </p:txBody>
      </p:sp>
    </p:spTree>
    <p:extLst>
      <p:ext uri="{BB962C8B-B14F-4D97-AF65-F5344CB8AC3E}">
        <p14:creationId xmlns:p14="http://schemas.microsoft.com/office/powerpoint/2010/main" val="25915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000" y="593588"/>
            <a:ext cx="8640000" cy="11430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Metoder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623460" y="2510893"/>
            <a:ext cx="8640000" cy="3840000"/>
          </a:xfrm>
        </p:spPr>
        <p:txBody>
          <a:bodyPr>
            <a:noAutofit/>
          </a:bodyPr>
          <a:lstStyle/>
          <a:p>
            <a:pPr eaLnBrk="1" hangingPunct="1"/>
            <a:r>
              <a:rPr lang="sv-SE" sz="1867" dirty="0">
                <a:ea typeface="ＭＳ Ｐゴシック" charset="0"/>
                <a:cs typeface="ＭＳ Ｐゴシック" charset="0"/>
              </a:rPr>
              <a:t>Data, statistik, dokumentation etc.</a:t>
            </a:r>
          </a:p>
          <a:p>
            <a:pPr eaLnBrk="1" hangingPunct="1"/>
            <a:r>
              <a:rPr lang="sv-SE" sz="1867" dirty="0">
                <a:ea typeface="ＭＳ Ｐゴシック" charset="0"/>
                <a:cs typeface="ＭＳ Ｐゴシック" charset="0"/>
              </a:rPr>
              <a:t>Enkäter </a:t>
            </a:r>
            <a:r>
              <a:rPr lang="en-US" sz="1867" dirty="0">
                <a:ea typeface="ＭＳ Ｐゴシック" charset="0"/>
                <a:cs typeface="ＭＳ Ｐゴシック" charset="0"/>
              </a:rPr>
              <a:t>–</a:t>
            </a:r>
            <a:r>
              <a:rPr lang="sv-SE" sz="1867" dirty="0">
                <a:ea typeface="ＭＳ Ｐゴシック" charset="0"/>
                <a:cs typeface="ＭＳ Ｐゴシック" charset="0"/>
              </a:rPr>
              <a:t> Intervjuer </a:t>
            </a:r>
          </a:p>
          <a:p>
            <a:pPr eaLnBrk="1" hangingPunct="1"/>
            <a:r>
              <a:rPr lang="sv-SE" sz="1867" dirty="0">
                <a:ea typeface="ＭＳ Ｐゴシック" charset="0"/>
                <a:cs typeface="ＭＳ Ｐゴシック" charset="0"/>
              </a:rPr>
              <a:t>Observationer</a:t>
            </a:r>
          </a:p>
          <a:p>
            <a:pPr eaLnBrk="1" hangingPunct="1"/>
            <a:endParaRPr lang="sv-SE" sz="1867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sv-SE" sz="1867" i="1" dirty="0"/>
              <a:t>”Everything </a:t>
            </a:r>
            <a:r>
              <a:rPr lang="sv-SE" sz="1867" i="1" dirty="0" err="1"/>
              <a:t>that</a:t>
            </a:r>
            <a:r>
              <a:rPr lang="sv-SE" sz="1867" i="1" dirty="0"/>
              <a:t> </a:t>
            </a:r>
            <a:r>
              <a:rPr lang="sv-SE" sz="1867" i="1" dirty="0" err="1"/>
              <a:t>can</a:t>
            </a:r>
            <a:r>
              <a:rPr lang="sv-SE" sz="1867" i="1" dirty="0"/>
              <a:t> be </a:t>
            </a:r>
            <a:r>
              <a:rPr lang="sv-SE" sz="1867" i="1" dirty="0" err="1"/>
              <a:t>counted</a:t>
            </a:r>
            <a:r>
              <a:rPr lang="sv-SE" sz="1867" i="1" dirty="0"/>
              <a:t> </a:t>
            </a:r>
            <a:r>
              <a:rPr lang="sv-SE" sz="1867" i="1" dirty="0" err="1"/>
              <a:t>does</a:t>
            </a:r>
            <a:r>
              <a:rPr lang="sv-SE" sz="1867" i="1" dirty="0"/>
              <a:t> not </a:t>
            </a:r>
            <a:r>
              <a:rPr lang="sv-SE" sz="1867" i="1" dirty="0" err="1"/>
              <a:t>necessarily</a:t>
            </a:r>
            <a:endParaRPr lang="sv-SE" sz="1867" i="1" dirty="0"/>
          </a:p>
          <a:p>
            <a:pPr marL="0" indent="0">
              <a:buNone/>
            </a:pPr>
            <a:r>
              <a:rPr lang="sv-SE" sz="1867" i="1" dirty="0" err="1"/>
              <a:t>count</a:t>
            </a:r>
            <a:r>
              <a:rPr lang="sv-SE" sz="1867" i="1" dirty="0"/>
              <a:t>; </a:t>
            </a:r>
            <a:r>
              <a:rPr lang="sv-SE" sz="1867" i="1" dirty="0" err="1"/>
              <a:t>everything</a:t>
            </a:r>
            <a:r>
              <a:rPr lang="sv-SE" sz="1867" i="1" dirty="0"/>
              <a:t> </a:t>
            </a:r>
            <a:r>
              <a:rPr lang="sv-SE" sz="1867" i="1" dirty="0" err="1"/>
              <a:t>that</a:t>
            </a:r>
            <a:r>
              <a:rPr lang="sv-SE" sz="1867" i="1" dirty="0"/>
              <a:t> </a:t>
            </a:r>
            <a:r>
              <a:rPr lang="sv-SE" sz="1867" i="1" dirty="0" err="1"/>
              <a:t>counts</a:t>
            </a:r>
            <a:r>
              <a:rPr lang="sv-SE" sz="1867" i="1" dirty="0"/>
              <a:t> </a:t>
            </a:r>
            <a:r>
              <a:rPr lang="sv-SE" sz="1867" i="1" dirty="0" err="1"/>
              <a:t>cannot</a:t>
            </a:r>
            <a:r>
              <a:rPr lang="sv-SE" sz="1867" i="1" dirty="0"/>
              <a:t> </a:t>
            </a:r>
            <a:r>
              <a:rPr lang="sv-SE" sz="1867" i="1" dirty="0" err="1"/>
              <a:t>necessarily</a:t>
            </a:r>
            <a:r>
              <a:rPr lang="sv-SE" sz="1867" i="1" dirty="0"/>
              <a:t> be </a:t>
            </a:r>
            <a:r>
              <a:rPr lang="sv-SE" sz="1867" i="1" dirty="0" err="1"/>
              <a:t>Counted</a:t>
            </a:r>
            <a:r>
              <a:rPr lang="sv-SE" sz="1867" i="1" dirty="0"/>
              <a:t>”</a:t>
            </a:r>
          </a:p>
          <a:p>
            <a:pPr marL="0" indent="0">
              <a:buNone/>
            </a:pPr>
            <a:endParaRPr lang="sv-SE" sz="1867" i="1" dirty="0"/>
          </a:p>
          <a:p>
            <a:pPr marL="0" indent="0">
              <a:buNone/>
            </a:pPr>
            <a:r>
              <a:rPr lang="sv-SE" sz="1867" i="1" dirty="0"/>
              <a:t>Albert Einstein</a:t>
            </a:r>
            <a:endParaRPr lang="sv-SE" sz="1867" i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9700" name="Picture 4" descr="Statistics at Play 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64" y="2653264"/>
            <a:ext cx="29352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032" y="883985"/>
            <a:ext cx="8640000" cy="11430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Bedömning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73357" y="2853454"/>
            <a:ext cx="5777947" cy="3120561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Utvärdera VAD?</a:t>
            </a:r>
          </a:p>
          <a:p>
            <a:pPr eaLnBrk="1" hangingPunct="1"/>
            <a:r>
              <a:rPr lang="sv-SE" i="1" dirty="0">
                <a:ea typeface="ＭＳ Ｐゴシック" charset="0"/>
                <a:cs typeface="ＭＳ Ｐゴシック" charset="0"/>
              </a:rPr>
              <a:t>Lärande, personlig utveckling, nöjdhet</a:t>
            </a:r>
            <a:r>
              <a:rPr lang="is-IS" i="1" dirty="0">
                <a:ea typeface="ＭＳ Ｐゴシック" charset="0"/>
                <a:cs typeface="ＭＳ Ｐゴシック" charset="0"/>
              </a:rPr>
              <a:t>….</a:t>
            </a:r>
          </a:p>
          <a:p>
            <a:pPr eaLnBrk="1" hangingPunct="1"/>
            <a:r>
              <a:rPr lang="is-IS" dirty="0">
                <a:ea typeface="ＭＳ Ｐゴシック" charset="0"/>
                <a:cs typeface="ＭＳ Ｐゴシック" charset="0"/>
              </a:rPr>
              <a:t>Det som skall utvärderas måste utvärderas i </a:t>
            </a:r>
            <a:r>
              <a:rPr lang="is-IS" i="1" dirty="0">
                <a:ea typeface="ＭＳ Ｐゴシック" charset="0"/>
                <a:cs typeface="ＭＳ Ｐゴシック" charset="0"/>
              </a:rPr>
              <a:t>relation</a:t>
            </a:r>
            <a:r>
              <a:rPr lang="is-IS" dirty="0">
                <a:ea typeface="ＭＳ Ｐゴシック" charset="0"/>
                <a:cs typeface="ＭＳ Ｐゴシック" charset="0"/>
              </a:rPr>
              <a:t> till något</a:t>
            </a:r>
            <a:endParaRPr lang="sv-SE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Vilka värdekriterier och referenspunkter?</a:t>
            </a:r>
          </a:p>
        </p:txBody>
      </p:sp>
      <p:pic>
        <p:nvPicPr>
          <p:cNvPr id="33796" name="Picture 5" descr="fr-scales-Jus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45" y="3021496"/>
            <a:ext cx="2106881" cy="24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4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Värdekriterier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Traditionellt: 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Målen 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ea typeface="ＭＳ Ｐゴシック" charset="0"/>
                <a:cs typeface="ＭＳ Ｐゴシック" charset="0"/>
              </a:rPr>
              <a:t>Alt: 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Teoretiska utgångspunkter (forskning/erfarenheter…</a:t>
            </a:r>
            <a:r>
              <a:rPr lang="ja-JP" altLang="sv-SE" sz="280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vad utmärker en god…</a:t>
            </a:r>
            <a:r>
              <a:rPr lang="ja-JP" altLang="sv-SE" sz="280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sz="2800" i="1" dirty="0">
                <a:ea typeface="ＭＳ Ｐゴシック" charset="0"/>
                <a:cs typeface="ＭＳ Ｐゴシック" charset="0"/>
              </a:rPr>
              <a:t>Jämförelse: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Definierad referenspunkt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Jämförelse med likartade objekt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Förändring över tid (före-efter)</a:t>
            </a:r>
          </a:p>
        </p:txBody>
      </p:sp>
    </p:spTree>
    <p:extLst>
      <p:ext uri="{BB962C8B-B14F-4D97-AF65-F5344CB8AC3E}">
        <p14:creationId xmlns:p14="http://schemas.microsoft.com/office/powerpoint/2010/main" val="17428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Utvärderingens praktik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sv-SE" sz="2500" i="1" dirty="0">
                <a:ea typeface="ＭＳ Ｐゴシック" charset="0"/>
                <a:cs typeface="ＭＳ Ｐゴシック" charset="0"/>
              </a:rPr>
              <a:t>Utvärdering bör planeras tidigt i projektet - inte i efterhand</a:t>
            </a: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Missar viktiga undersökningstillfällen</a:t>
            </a:r>
            <a:endParaRPr lang="sv-SE" sz="25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Resurssvårigheter</a:t>
            </a:r>
          </a:p>
          <a:p>
            <a:pPr eaLnBrk="1" hangingPunct="1"/>
            <a:r>
              <a:rPr lang="sv-SE" sz="2500" dirty="0">
                <a:solidFill>
                  <a:schemeClr val="hlink"/>
                </a:solidFill>
                <a:ea typeface="ＭＳ Ｐゴシック" charset="0"/>
                <a:cs typeface="ＭＳ Ｐゴシック" charset="0"/>
              </a:rPr>
              <a:t>Efterhandskonstruktion</a:t>
            </a:r>
            <a:endParaRPr lang="sv-SE" sz="25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08777" y="686404"/>
            <a:ext cx="8640000" cy="1143000"/>
          </a:xfrm>
        </p:spPr>
        <p:txBody>
          <a:bodyPr>
            <a:noAutofit/>
          </a:bodyPr>
          <a:lstStyle/>
          <a:p>
            <a:r>
              <a:rPr lang="sv-SE" sz="3200" dirty="0"/>
              <a:t>Utvärderingar viktiga! </a:t>
            </a:r>
          </a:p>
        </p:txBody>
      </p:sp>
      <p:pic>
        <p:nvPicPr>
          <p:cNvPr id="4" name="Platshållare för innehåll 3" descr="berlininbjudan_f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4" r="-16984"/>
          <a:stretch>
            <a:fillRect/>
          </a:stretch>
        </p:blipFill>
        <p:spPr>
          <a:xfrm>
            <a:off x="223926" y="1626358"/>
            <a:ext cx="7904296" cy="4347059"/>
          </a:xfrm>
        </p:spPr>
      </p:pic>
      <p:sp>
        <p:nvSpPr>
          <p:cNvPr id="3" name="textruta 2"/>
          <p:cNvSpPr txBox="1"/>
          <p:nvPr/>
        </p:nvSpPr>
        <p:spPr>
          <a:xfrm>
            <a:off x="7161329" y="2631662"/>
            <a:ext cx="3928533" cy="2523768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sv-SE" sz="2800" dirty="0">
                <a:ea typeface="ＭＳ Ｐゴシック" charset="0"/>
                <a:cs typeface="ＭＳ Ｐゴシック" charset="0"/>
              </a:rPr>
              <a:t>Demokratisk insyn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>
                <a:ea typeface="ＭＳ Ｐゴシック" charset="0"/>
                <a:cs typeface="ＭＳ Ｐゴシック" charset="0"/>
              </a:rPr>
              <a:t>Ifrågasätta /identifiera värdekriterier i projekt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>
                <a:ea typeface="ＭＳ Ｐゴシック" charset="0"/>
                <a:cs typeface="ＭＳ Ｐゴシック" charset="0"/>
              </a:rPr>
              <a:t>Påverka och förbättra verksamheter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76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föreläsning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Olika utvärderingsmodeller</a:t>
            </a:r>
          </a:p>
          <a:p>
            <a:pPr lvl="1"/>
            <a:r>
              <a:rPr lang="sv-SE" dirty="0" err="1"/>
              <a:t>Summativ</a:t>
            </a:r>
            <a:r>
              <a:rPr lang="sv-SE" dirty="0"/>
              <a:t> och formativ utvärdering</a:t>
            </a:r>
          </a:p>
          <a:p>
            <a:pPr lvl="1"/>
            <a:r>
              <a:rPr lang="sv-SE" dirty="0"/>
              <a:t>Mål/effektutvärdering</a:t>
            </a:r>
          </a:p>
          <a:p>
            <a:pPr lvl="1"/>
            <a:r>
              <a:rPr lang="sv-SE" dirty="0"/>
              <a:t>Programteori (</a:t>
            </a:r>
            <a:r>
              <a:rPr lang="sv-SE" dirty="0" err="1"/>
              <a:t>ToC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Lärande utvärdering/följeforskning</a:t>
            </a:r>
          </a:p>
          <a:p>
            <a:pPr lvl="1"/>
            <a:r>
              <a:rPr lang="sv-SE" dirty="0" err="1"/>
              <a:t>Participatory</a:t>
            </a:r>
            <a:r>
              <a:rPr lang="sv-SE" dirty="0"/>
              <a:t> </a:t>
            </a:r>
            <a:r>
              <a:rPr lang="sv-SE" dirty="0" err="1"/>
              <a:t>evaluation</a:t>
            </a:r>
            <a:r>
              <a:rPr lang="sv-SE" dirty="0"/>
              <a:t>/intressentutvärdering</a:t>
            </a:r>
          </a:p>
          <a:p>
            <a:pPr lvl="1"/>
            <a:r>
              <a:rPr lang="sv-SE" dirty="0"/>
              <a:t>Självutvärdering</a:t>
            </a:r>
          </a:p>
          <a:p>
            <a:r>
              <a:rPr lang="sv-SE" dirty="0"/>
              <a:t>Metoder</a:t>
            </a:r>
          </a:p>
          <a:p>
            <a:r>
              <a:rPr lang="sv-SE" dirty="0"/>
              <a:t>Sammanfattning och slutsatser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2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043569" y="668287"/>
            <a:ext cx="8229600" cy="1143000"/>
          </a:xfrm>
        </p:spPr>
        <p:txBody>
          <a:bodyPr/>
          <a:lstStyle/>
          <a:p>
            <a:r>
              <a:rPr lang="sv-SE" dirty="0"/>
              <a:t>Formativ vs </a:t>
            </a:r>
            <a:r>
              <a:rPr lang="sv-SE" dirty="0" err="1"/>
              <a:t>summativ</a:t>
            </a:r>
            <a:r>
              <a:rPr lang="sv-SE" dirty="0"/>
              <a:t> utvärdering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6858860" y="2259882"/>
            <a:ext cx="3414309" cy="334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rgbClr val="000000"/>
                </a:solidFill>
              </a:rPr>
              <a:t>Bedömning/värdering</a:t>
            </a:r>
          </a:p>
          <a:p>
            <a:pPr algn="ctr"/>
            <a:r>
              <a:rPr lang="sv-SE" sz="2400" dirty="0">
                <a:solidFill>
                  <a:srgbClr val="000000"/>
                </a:solidFill>
              </a:rPr>
              <a:t>Fokus på utfall</a:t>
            </a:r>
          </a:p>
        </p:txBody>
      </p:sp>
      <p:sp>
        <p:nvSpPr>
          <p:cNvPr id="5" name="Höger 4"/>
          <p:cNvSpPr/>
          <p:nvPr/>
        </p:nvSpPr>
        <p:spPr>
          <a:xfrm>
            <a:off x="2200266" y="1995953"/>
            <a:ext cx="4255516" cy="382695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rgbClr val="000000"/>
                </a:solidFill>
              </a:rPr>
              <a:t>Förbättring/utveckling</a:t>
            </a:r>
          </a:p>
          <a:p>
            <a:pPr algn="ctr"/>
            <a:r>
              <a:rPr lang="sv-SE" sz="2400" dirty="0">
                <a:solidFill>
                  <a:srgbClr val="000000"/>
                </a:solidFill>
              </a:rPr>
              <a:t>Fokus på processen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200266" y="2075216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Generella ansatser</a:t>
            </a:r>
          </a:p>
        </p:txBody>
      </p:sp>
    </p:spTree>
    <p:extLst>
      <p:ext uri="{BB962C8B-B14F-4D97-AF65-F5344CB8AC3E}">
        <p14:creationId xmlns:p14="http://schemas.microsoft.com/office/powerpoint/2010/main" val="2397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Systemperspektiv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ea typeface="ＭＳ Ｐゴシック" charset="0"/>
                <a:cs typeface="ＭＳ Ｐゴシック" charset="0"/>
              </a:rPr>
              <a:t>Projektet i förhållande till sin kontext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ea typeface="ＭＳ Ｐゴシック" charset="0"/>
                <a:cs typeface="ＭＳ Ｐゴシック" charset="0"/>
              </a:rPr>
              <a:t>Samhällsprocesser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ea typeface="ＭＳ Ｐゴシック" charset="0"/>
                <a:cs typeface="ＭＳ Ｐゴシック" charset="0"/>
              </a:rPr>
              <a:t>Betydelsefulla händelser i närmiljön</a:t>
            </a:r>
          </a:p>
          <a:p>
            <a:pPr eaLnBrk="1" hangingPunct="1">
              <a:buFont typeface="Times" charset="0"/>
              <a:buNone/>
            </a:pPr>
            <a:r>
              <a:rPr lang="sv-SE" i="1">
                <a:ea typeface="ＭＳ Ｐゴシック" charset="0"/>
                <a:cs typeface="ＭＳ Ｐゴシック" charset="0"/>
              </a:rPr>
              <a:t>Andra nätverk/system</a:t>
            </a:r>
          </a:p>
          <a:p>
            <a:pPr eaLnBrk="1" hangingPunct="1"/>
            <a:r>
              <a:rPr lang="sv-SE" i="1">
                <a:ea typeface="ＭＳ Ｐゴシック" charset="0"/>
                <a:cs typeface="ＭＳ Ｐゴシック" charset="0"/>
              </a:rPr>
              <a:t>De enskilda individerna underordnad roll</a:t>
            </a:r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kärmavbild 2015-04-26 kl. 15.2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43" y="1560463"/>
            <a:ext cx="8507255" cy="3173744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Mål/effektutvärdering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893023" y="4305325"/>
            <a:ext cx="649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2">
                    <a:lumMod val="75000"/>
                  </a:schemeClr>
                </a:solidFill>
              </a:rPr>
              <a:t>Men…..</a:t>
            </a:r>
          </a:p>
          <a:p>
            <a:pPr marL="285744" indent="-285744">
              <a:buFont typeface="Arial"/>
              <a:buChar char="•"/>
            </a:pPr>
            <a:r>
              <a:rPr lang="sv-SE" sz="3200" b="1" dirty="0">
                <a:solidFill>
                  <a:schemeClr val="accent2">
                    <a:lumMod val="75000"/>
                  </a:schemeClr>
                </a:solidFill>
              </a:rPr>
              <a:t>Varför har vi fått dessa resultat?</a:t>
            </a:r>
          </a:p>
          <a:p>
            <a:pPr marL="285744" indent="-285744">
              <a:buFont typeface="Arial"/>
              <a:buChar char="•"/>
            </a:pPr>
            <a:r>
              <a:rPr lang="sv-SE" sz="3200" b="1" dirty="0">
                <a:solidFill>
                  <a:schemeClr val="accent2">
                    <a:lumMod val="75000"/>
                  </a:schemeClr>
                </a:solidFill>
              </a:rPr>
              <a:t>Vad kan vi lära av projektet? </a:t>
            </a:r>
          </a:p>
        </p:txBody>
      </p:sp>
    </p:spTree>
    <p:extLst>
      <p:ext uri="{BB962C8B-B14F-4D97-AF65-F5344CB8AC3E}">
        <p14:creationId xmlns:p14="http://schemas.microsoft.com/office/powerpoint/2010/main" val="29366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41103" y="2655775"/>
            <a:ext cx="4123563" cy="34145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/>
              <a:t>THE BLACK BOX</a:t>
            </a:r>
          </a:p>
        </p:txBody>
      </p:sp>
      <p:sp>
        <p:nvSpPr>
          <p:cNvPr id="4" name="Höger 3"/>
          <p:cNvSpPr/>
          <p:nvPr/>
        </p:nvSpPr>
        <p:spPr>
          <a:xfrm>
            <a:off x="1886528" y="2944445"/>
            <a:ext cx="1715403" cy="283722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953735"/>
                </a:solidFill>
              </a:rPr>
              <a:t>INPUT:</a:t>
            </a:r>
            <a:br>
              <a:rPr lang="sv-SE" dirty="0">
                <a:solidFill>
                  <a:srgbClr val="953735"/>
                </a:solidFill>
              </a:rPr>
            </a:br>
            <a:r>
              <a:rPr lang="sv-SE" dirty="0">
                <a:solidFill>
                  <a:srgbClr val="953735"/>
                </a:solidFill>
              </a:rPr>
              <a:t>resurser, aktiviteter</a:t>
            </a:r>
          </a:p>
        </p:txBody>
      </p:sp>
      <p:sp>
        <p:nvSpPr>
          <p:cNvPr id="5" name="Höger 4"/>
          <p:cNvSpPr/>
          <p:nvPr/>
        </p:nvSpPr>
        <p:spPr>
          <a:xfrm>
            <a:off x="8003838" y="2934286"/>
            <a:ext cx="1815055" cy="283722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953735"/>
                </a:solidFill>
              </a:rPr>
              <a:t>OUTPUT:</a:t>
            </a:r>
          </a:p>
          <a:p>
            <a:pPr algn="ctr"/>
            <a:r>
              <a:rPr lang="sv-SE" dirty="0">
                <a:solidFill>
                  <a:srgbClr val="953735"/>
                </a:solidFill>
              </a:rPr>
              <a:t>Resultat, effekter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744230" y="787658"/>
            <a:ext cx="6614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Organisering och planering av projekt och andra initiativ är baserade på föreställningar, erfarenheter, personliga intressen, tillgängliga resurser osv </a:t>
            </a:r>
            <a:r>
              <a:rPr lang="sv-SE" sz="2400" i="1" dirty="0"/>
              <a:t>– Vad hittar man när den ”svarta lådan” öppnas?</a:t>
            </a:r>
          </a:p>
        </p:txBody>
      </p:sp>
    </p:spTree>
    <p:extLst>
      <p:ext uri="{BB962C8B-B14F-4D97-AF65-F5344CB8AC3E}">
        <p14:creationId xmlns:p14="http://schemas.microsoft.com/office/powerpoint/2010/main" val="2348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5-04-26 kl. 15.4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5" y="313083"/>
            <a:ext cx="2768443" cy="6231834"/>
          </a:xfrm>
          <a:prstGeom prst="rect">
            <a:avLst/>
          </a:prstGeom>
        </p:spPr>
      </p:pic>
      <p:cxnSp>
        <p:nvCxnSpPr>
          <p:cNvPr id="4" name="Rak 3"/>
          <p:cNvCxnSpPr/>
          <p:nvPr/>
        </p:nvCxnSpPr>
        <p:spPr>
          <a:xfrm>
            <a:off x="1524000" y="5839331"/>
            <a:ext cx="914400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5232400" y="2523067"/>
            <a:ext cx="4148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sv-SE" sz="2800" dirty="0"/>
              <a:t>Vision 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/>
              <a:t>Långsiktiga effekter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/>
              <a:t>Kortsiktiga effekter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/>
              <a:t>Resultat (output)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/>
              <a:t>Aktiviteter</a:t>
            </a:r>
          </a:p>
          <a:p>
            <a:pPr marL="285744" indent="-285744">
              <a:buFont typeface="Arial"/>
              <a:buChar char="•"/>
            </a:pPr>
            <a:r>
              <a:rPr lang="sv-SE" sz="2800" dirty="0"/>
              <a:t>Resurser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550674" y="541868"/>
            <a:ext cx="54862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latin typeface="+mj-lt"/>
              </a:rPr>
              <a:t>Teoribaserad utvärdering/</a:t>
            </a:r>
            <a:br>
              <a:rPr lang="sv-SE" sz="3200" b="1" dirty="0">
                <a:latin typeface="+mj-lt"/>
              </a:rPr>
            </a:br>
            <a:r>
              <a:rPr lang="sv-SE" sz="3200" b="1" dirty="0">
                <a:latin typeface="+mj-lt"/>
              </a:rPr>
              <a:t>programteori/förändringsteori</a:t>
            </a:r>
          </a:p>
        </p:txBody>
      </p:sp>
    </p:spTree>
    <p:extLst>
      <p:ext uri="{BB962C8B-B14F-4D97-AF65-F5344CB8AC3E}">
        <p14:creationId xmlns:p14="http://schemas.microsoft.com/office/powerpoint/2010/main" val="10301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text ned 1"/>
          <p:cNvSpPr>
            <a:spLocks/>
          </p:cNvSpPr>
          <p:nvPr/>
        </p:nvSpPr>
        <p:spPr>
          <a:xfrm>
            <a:off x="3746713" y="2503489"/>
            <a:ext cx="1689100" cy="567055"/>
          </a:xfrm>
          <a:prstGeom prst="downArrowCallo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FRÄMJANDE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3" name="Bildtext ned 2"/>
          <p:cNvSpPr>
            <a:spLocks noChangeArrowheads="1"/>
          </p:cNvSpPr>
          <p:nvPr/>
        </p:nvSpPr>
        <p:spPr bwMode="auto">
          <a:xfrm flipV="1">
            <a:off x="3746713" y="3929381"/>
            <a:ext cx="1595755" cy="576580"/>
          </a:xfrm>
          <a:prstGeom prst="downArrowCallout">
            <a:avLst>
              <a:gd name="adj1" fmla="val 69191"/>
              <a:gd name="adj2" fmla="val 69191"/>
              <a:gd name="adj3" fmla="val 25000"/>
              <a:gd name="adj4" fmla="val 6497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HINDRANDE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4" name="Ellips 3"/>
          <p:cNvSpPr>
            <a:spLocks noChangeArrowheads="1"/>
          </p:cNvSpPr>
          <p:nvPr/>
        </p:nvSpPr>
        <p:spPr bwMode="auto">
          <a:xfrm>
            <a:off x="6663267" y="1130300"/>
            <a:ext cx="2286000" cy="1153160"/>
          </a:xfrm>
          <a:prstGeom prst="ellipse">
            <a:avLst/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UTMANINGAR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pic>
        <p:nvPicPr>
          <p:cNvPr id="5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3251201"/>
            <a:ext cx="7289800" cy="4749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pp 5"/>
          <p:cNvSpPr/>
          <p:nvPr/>
        </p:nvSpPr>
        <p:spPr>
          <a:xfrm>
            <a:off x="8085667" y="2374900"/>
            <a:ext cx="482600" cy="660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2108201" y="1181101"/>
            <a:ext cx="323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varje steg finns inbyggda antaganden – som måste identifieras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160933" y="1844366"/>
            <a:ext cx="1507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Är det rimligt att tänka sig att programmet kan bemöta utmaningarna?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552488" y="4148669"/>
            <a:ext cx="132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Går det att genomföra aktiviteterna med dessa resurser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604933" y="4148668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Kommer aktiviteterna att leda till dessa resultat?</a:t>
            </a:r>
          </a:p>
        </p:txBody>
      </p:sp>
    </p:spTree>
    <p:extLst>
      <p:ext uri="{BB962C8B-B14F-4D97-AF65-F5344CB8AC3E}">
        <p14:creationId xmlns:p14="http://schemas.microsoft.com/office/powerpoint/2010/main" val="21620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Programteori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Bidrar till att identifiera misslyckande i:</a:t>
            </a:r>
          </a:p>
          <a:p>
            <a:pPr lvl="1"/>
            <a:r>
              <a:rPr lang="sv-SE" dirty="0"/>
              <a:t>Projektets logik</a:t>
            </a:r>
          </a:p>
          <a:p>
            <a:pPr lvl="1"/>
            <a:r>
              <a:rPr lang="sv-SE" dirty="0"/>
              <a:t>Implementering</a:t>
            </a:r>
          </a:p>
          <a:p>
            <a:r>
              <a:rPr lang="sv-SE" dirty="0"/>
              <a:t>Viktigt att fråga om man </a:t>
            </a:r>
            <a:r>
              <a:rPr lang="sv-SE" i="1" dirty="0"/>
              <a:t>gör</a:t>
            </a:r>
            <a:r>
              <a:rPr lang="sv-SE" dirty="0"/>
              <a:t> på rätt sätt – teorin kan vara riktig, men implementeringen felaktig </a:t>
            </a:r>
          </a:p>
          <a:p>
            <a:r>
              <a:rPr lang="sv-SE" dirty="0"/>
              <a:t>Också viktigt att inkludera ett </a:t>
            </a:r>
            <a:r>
              <a:rPr lang="sv-SE" i="1" dirty="0"/>
              <a:t>processperspektiv</a:t>
            </a:r>
            <a:r>
              <a:rPr lang="sv-SE" dirty="0"/>
              <a:t> i utvärderingen</a:t>
            </a:r>
          </a:p>
        </p:txBody>
      </p:sp>
    </p:spTree>
    <p:extLst>
      <p:ext uri="{BB962C8B-B14F-4D97-AF65-F5344CB8AC3E}">
        <p14:creationId xmlns:p14="http://schemas.microsoft.com/office/powerpoint/2010/main" val="32833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5</TotalTime>
  <Words>459</Words>
  <Application>Microsoft Macintosh PowerPoint</Application>
  <PresentationFormat>Bredbild</PresentationFormat>
  <Paragraphs>113</Paragraphs>
  <Slides>17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Garamond</vt:lpstr>
      <vt:lpstr>Times</vt:lpstr>
      <vt:lpstr>Organiskt</vt:lpstr>
      <vt:lpstr>Utvärdering del 2</vt:lpstr>
      <vt:lpstr>Dagens föreläsning</vt:lpstr>
      <vt:lpstr>Formativ vs summativ utvärdering</vt:lpstr>
      <vt:lpstr>Systemperspektiv</vt:lpstr>
      <vt:lpstr>Mål/effektutvärdering</vt:lpstr>
      <vt:lpstr>PowerPoint-presentation</vt:lpstr>
      <vt:lpstr>PowerPoint-presentation</vt:lpstr>
      <vt:lpstr>PowerPoint-presentation</vt:lpstr>
      <vt:lpstr>Programteori</vt:lpstr>
      <vt:lpstr>Lärande utvärdering genom följeforskning</vt:lpstr>
      <vt:lpstr>Participativa ansatser/ intressentutvärdering</vt:lpstr>
      <vt:lpstr>Självutvärdering</vt:lpstr>
      <vt:lpstr>Metoder</vt:lpstr>
      <vt:lpstr>Bedömning</vt:lpstr>
      <vt:lpstr>Värdekriterier</vt:lpstr>
      <vt:lpstr>Utvärderingens praktik</vt:lpstr>
      <vt:lpstr>Utvärderingar viktiga!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del 2</dc:title>
  <dc:creator>Fredrik Björk</dc:creator>
  <cp:lastModifiedBy>Fredrik Björk</cp:lastModifiedBy>
  <cp:revision>2</cp:revision>
  <dcterms:created xsi:type="dcterms:W3CDTF">2023-04-19T07:37:03Z</dcterms:created>
  <dcterms:modified xsi:type="dcterms:W3CDTF">2023-04-19T07:42:42Z</dcterms:modified>
</cp:coreProperties>
</file>