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8" r:id="rId4"/>
    <p:sldId id="286" r:id="rId5"/>
    <p:sldId id="285" r:id="rId6"/>
    <p:sldId id="290" r:id="rId7"/>
    <p:sldId id="303" r:id="rId8"/>
    <p:sldId id="269" r:id="rId9"/>
    <p:sldId id="281" r:id="rId10"/>
    <p:sldId id="293" r:id="rId11"/>
    <p:sldId id="276" r:id="rId12"/>
    <p:sldId id="272" r:id="rId13"/>
    <p:sldId id="275" r:id="rId14"/>
    <p:sldId id="289" r:id="rId15"/>
    <p:sldId id="262" r:id="rId16"/>
    <p:sldId id="294" r:id="rId17"/>
    <p:sldId id="295" r:id="rId18"/>
    <p:sldId id="264" r:id="rId19"/>
    <p:sldId id="302" r:id="rId20"/>
    <p:sldId id="278" r:id="rId21"/>
    <p:sldId id="292" r:id="rId22"/>
    <p:sldId id="291" r:id="rId23"/>
    <p:sldId id="30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3"/>
    <p:restoredTop sz="96240"/>
  </p:normalViewPr>
  <p:slideViewPr>
    <p:cSldViewPr snapToGrid="0">
      <p:cViewPr varScale="1">
        <p:scale>
          <a:sx n="133" d="100"/>
          <a:sy n="133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EF06-231E-D34B-959D-F9204587CA10}" type="datetimeFigureOut">
              <a:rPr lang="sv-SE" smtClean="0"/>
              <a:t>2022-11-10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D74FD-1F00-574D-94EA-45F426B274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966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593FCABC-9029-164C-AF4D-515E001A0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33ADCE9-BDA9-224A-B55D-18A6DB3D2B90}" type="slidenum">
              <a:rPr lang="sv-SE" altLang="sv-SE" sz="1200"/>
              <a:pPr/>
              <a:t>2</a:t>
            </a:fld>
            <a:endParaRPr lang="sv-SE" altLang="sv-SE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7E82470-5AB5-E245-A7A6-08FBBB2F1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9179EC5-E43F-DB40-885A-97EBC5766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11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0E825781-04D0-144D-BFDE-940FACF97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D4DDBE1-32D0-B74C-9D47-F9B771D43F40}" type="slidenum">
              <a:rPr lang="sv-SE" altLang="sv-SE" sz="1200"/>
              <a:pPr/>
              <a:t>3</a:t>
            </a:fld>
            <a:endParaRPr lang="sv-SE" altLang="sv-SE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41CC39A-34E2-F14A-9511-ACB6B9AB3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7BA40BE-DAE4-FF4B-A5E5-38145BE3D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43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49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281AC9E-1F9B-904B-AC40-989FC580B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B5E6866-BAE3-A54E-9933-2518E6D8BBC5}" type="slidenum">
              <a:rPr lang="sv-SE" altLang="sv-SE" sz="1200"/>
              <a:pPr/>
              <a:t>15</a:t>
            </a:fld>
            <a:endParaRPr lang="sv-SE" altLang="sv-SE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7A1D5C9-D662-F941-A3C1-2D873F8914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97A2ADF-CDE4-6143-91FF-8A4927439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451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www.sagepub.com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/sites/default/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upm-binaries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/59330_Chapter_7.pdf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9DECF046-9BD1-F44A-BF07-EFD17C6AAE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BD8E35C-15EB-034C-8EC5-9C566EC133C0}" type="slidenum">
              <a:rPr lang="sv-SE" altLang="sv-SE" sz="1200"/>
              <a:pPr/>
              <a:t>18</a:t>
            </a:fld>
            <a:endParaRPr lang="sv-SE" altLang="sv-SE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7395A66-CC8A-D648-8E9A-C5A593E03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3BAF60D-4957-7949-89CD-22595A98C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97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www.fabriciusresurs.se</a:t>
            </a:r>
            <a:r>
              <a:rPr lang="sv-SE" dirty="0"/>
              <a:t>/</a:t>
            </a:r>
            <a:r>
              <a:rPr lang="sv-SE" dirty="0" err="1"/>
              <a:t>bocker</a:t>
            </a:r>
            <a:r>
              <a:rPr lang="sv-SE" dirty="0"/>
              <a:t>/teori-u-introduktion-och-perspektiv/</a:t>
            </a:r>
          </a:p>
          <a:p>
            <a:endParaRPr lang="sv-SE" dirty="0"/>
          </a:p>
          <a:p>
            <a:r>
              <a:rPr lang="sv-SE" dirty="0"/>
              <a:t>Kort sammanfattning av </a:t>
            </a:r>
            <a:r>
              <a:rPr lang="sv-SE" dirty="0" err="1"/>
              <a:t>Theory</a:t>
            </a:r>
            <a:r>
              <a:rPr lang="sv-SE" dirty="0"/>
              <a:t> U med Otto </a:t>
            </a:r>
            <a:r>
              <a:rPr lang="sv-SE" dirty="0" err="1"/>
              <a:t>Scharmer</a:t>
            </a:r>
            <a:r>
              <a:rPr lang="sv-SE" dirty="0"/>
              <a:t>: </a:t>
            </a:r>
            <a:r>
              <a:rPr lang="sv-SE" dirty="0" err="1"/>
              <a:t>https</a:t>
            </a:r>
            <a:r>
              <a:rPr lang="sv-SE" dirty="0"/>
              <a:t>://</a:t>
            </a:r>
            <a:r>
              <a:rPr lang="sv-SE" dirty="0" err="1"/>
              <a:t>youtu.be</a:t>
            </a:r>
            <a:r>
              <a:rPr lang="sv-SE" dirty="0"/>
              <a:t>/wtpztsl96tM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3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125" y="791971"/>
            <a:ext cx="8640000" cy="4859523"/>
          </a:xfrm>
        </p:spPr>
        <p:txBody>
          <a:bodyPr anchor="ctr" anchorCtr="0"/>
          <a:lstStyle>
            <a:lvl1pPr marL="0" indent="0" algn="ctr">
              <a:spcBef>
                <a:spcPts val="1600"/>
              </a:spcBef>
              <a:buNone/>
              <a:defRPr sz="3733" b="1">
                <a:solidFill>
                  <a:schemeClr val="bg1"/>
                </a:solidFill>
              </a:defRPr>
            </a:lvl1pPr>
            <a:lvl2pPr marL="0" indent="0" algn="ctr">
              <a:spcBef>
                <a:spcPts val="16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6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6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6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10127821" y="6037453"/>
            <a:ext cx="1662688" cy="5472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33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35692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667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1" r:id="rId18"/>
    <p:sldLayoutId id="2147483672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n i en folkmassa">
            <a:extLst>
              <a:ext uri="{FF2B5EF4-FFF2-40B4-BE49-F238E27FC236}">
                <a16:creationId xmlns:a16="http://schemas.microsoft.com/office/drawing/2014/main" id="{478C4C50-A293-785E-B928-38133D717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734" b="172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4DCD703-8625-6940-F48D-898D132B8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sv-SE" sz="6600" dirty="0">
                <a:solidFill>
                  <a:srgbClr val="FFFFFF"/>
                </a:solidFill>
              </a:rPr>
              <a:t>Ledarskap !?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F8CFEB8-1595-79BE-937A-E9A904858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Fredrik Björk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923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8462BAA-5995-CB4D-AE45-BFC634FBD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Ledning som </a:t>
            </a:r>
            <a:r>
              <a:rPr lang="sv-SE" dirty="0" err="1"/>
              <a:t>gruppdynamisk</a:t>
            </a:r>
            <a:r>
              <a:rPr lang="sv-SE" dirty="0"/>
              <a:t> process</a:t>
            </a:r>
          </a:p>
        </p:txBody>
      </p:sp>
      <p:sp>
        <p:nvSpPr>
          <p:cNvPr id="5" name="Platshållare för onlinebild 4">
            <a:extLst>
              <a:ext uri="{FF2B5EF4-FFF2-40B4-BE49-F238E27FC236}">
                <a16:creationId xmlns:a16="http://schemas.microsoft.com/office/drawing/2014/main" id="{FAEA9563-23FF-AE4F-9042-69E8C20BF394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190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1D6D622-6FD0-5345-9619-0AC2AEE36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694" y="1008678"/>
            <a:ext cx="936584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Ledning/ledarskap som social/</a:t>
            </a:r>
            <a:r>
              <a:rPr lang="sv-SE" altLang="sv-SE" dirty="0" err="1">
                <a:ea typeface="ＭＳ Ｐゴシック" panose="020B0600070205080204" pitchFamily="34" charset="-128"/>
              </a:rPr>
              <a:t>gruppdynamisk</a:t>
            </a:r>
            <a:r>
              <a:rPr lang="sv-SE" altLang="sv-SE" dirty="0">
                <a:ea typeface="ＭＳ Ｐゴシック" panose="020B0600070205080204" pitchFamily="34" charset="-128"/>
              </a:rPr>
              <a:t> process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8DCB6EE-451E-D544-9DEC-41E106868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77878" y="2533419"/>
            <a:ext cx="7239000" cy="3549748"/>
          </a:xfrm>
        </p:spPr>
        <p:txBody>
          <a:bodyPr>
            <a:normAutofit/>
          </a:bodyPr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Ledningen av gruppen bygger på en gemensam överenskommelse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Viktigt att se ledningen av teamet som en angelägenhet för HELA teamet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Att göra sig </a:t>
            </a:r>
            <a:r>
              <a:rPr lang="sv-SE" altLang="sv-SE" i="1" dirty="0" err="1">
                <a:ea typeface="ＭＳ Ｐゴシック" panose="020B0600070205080204" pitchFamily="34" charset="-128"/>
              </a:rPr>
              <a:t>ledningsbar</a:t>
            </a:r>
            <a:endParaRPr lang="sv-SE" altLang="sv-SE" i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Kan jag lösa uppgiften?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Vill jag lösa uppgiften?</a:t>
            </a:r>
          </a:p>
        </p:txBody>
      </p:sp>
    </p:spTree>
    <p:extLst>
      <p:ext uri="{BB962C8B-B14F-4D97-AF65-F5344CB8AC3E}">
        <p14:creationId xmlns:p14="http://schemas.microsoft.com/office/powerpoint/2010/main" val="32059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974325B-39F9-A249-A7B0-C6676A065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2800" y="754671"/>
            <a:ext cx="8640000" cy="1143000"/>
          </a:xfrm>
        </p:spPr>
        <p:txBody>
          <a:bodyPr/>
          <a:lstStyle/>
          <a:p>
            <a:pPr eaLnBrk="1" hangingPunct="1"/>
            <a:r>
              <a:rPr lang="sv-SE" altLang="sv-SE" dirty="0" err="1">
                <a:ea typeface="ＭＳ Ｐゴシック" panose="020B0600070205080204" pitchFamily="34" charset="-128"/>
              </a:rPr>
              <a:t>Reflexivitet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EBFE00C5-C329-D045-ADAF-EC9C9FFA8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71904" y="2768927"/>
            <a:ext cx="7239000" cy="279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sv-SE" sz="2800" dirty="0">
                <a:ea typeface="ＭＳ Ｐゴシック" panose="020B0600070205080204" pitchFamily="34" charset="-128"/>
              </a:rPr>
              <a:t>Graden av social </a:t>
            </a:r>
            <a:r>
              <a:rPr lang="sv-SE" altLang="sv-SE" sz="2800" dirty="0" err="1">
                <a:ea typeface="ＭＳ Ｐゴシック" panose="020B0600070205080204" pitchFamily="34" charset="-128"/>
              </a:rPr>
              <a:t>reflexivitet</a:t>
            </a:r>
            <a:r>
              <a:rPr lang="sv-SE" altLang="sv-SE" sz="2800" dirty="0">
                <a:ea typeface="ＭＳ Ｐゴシック" panose="020B0600070205080204" pitchFamily="34" charset="-128"/>
              </a:rPr>
              <a:t> resp. </a:t>
            </a:r>
            <a:r>
              <a:rPr lang="sv-SE" altLang="sv-SE" sz="2800" dirty="0" err="1">
                <a:ea typeface="ＭＳ Ｐゴシック" panose="020B0600070205080204" pitchFamily="34" charset="-128"/>
              </a:rPr>
              <a:t>uppgiftsreflexivitet</a:t>
            </a:r>
            <a:endParaRPr lang="sv-SE" altLang="sv-SE" sz="28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v-SE" altLang="sv-SE" sz="2400" dirty="0">
                <a:ea typeface="ＭＳ Ｐゴシック" panose="020B0600070205080204" pitchFamily="34" charset="-128"/>
              </a:rPr>
              <a:t>Reflektera över socialt klimat, konflikthantering och stöd för gruppen/teamet  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2400" dirty="0">
                <a:ea typeface="ＭＳ Ｐゴシック" panose="020B0600070205080204" pitchFamily="34" charset="-128"/>
              </a:rPr>
              <a:t>Reflektera över uppgiften, strategier, processer och arbetsmetoder</a:t>
            </a:r>
          </a:p>
        </p:txBody>
      </p:sp>
    </p:spTree>
    <p:extLst>
      <p:ext uri="{BB962C8B-B14F-4D97-AF65-F5344CB8AC3E}">
        <p14:creationId xmlns:p14="http://schemas.microsoft.com/office/powerpoint/2010/main" val="5178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76AD011-48C5-314A-A41F-2384EC743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4705" y="1164051"/>
            <a:ext cx="8640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Hur bygger man effektiva arbetsgrupper?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1E220488-BB4D-0C4C-8F16-17E830FFA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2678410"/>
            <a:ext cx="7162800" cy="334700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Arbetsgruppen skall ha intressanta – och utmanande arbetsuppgifter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Individerna ska känna sig betydelsefulla för verksamhetens resultat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Individerna ska ha intressanta arbetsuppgifter 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Klara målsättningar för arbetsgruppen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Feedback</a:t>
            </a:r>
            <a:endParaRPr lang="sv-SE" altLang="sv-SE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altLang="sv-SE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5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4E65652D-3E99-A340-BBBC-B2509B7A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821" y="841532"/>
            <a:ext cx="8640000" cy="4859523"/>
          </a:xfrm>
        </p:spPr>
        <p:txBody>
          <a:bodyPr/>
          <a:lstStyle/>
          <a:p>
            <a:r>
              <a:rPr lang="sv-SE" dirty="0"/>
              <a:t>Ledarskapsstilar</a:t>
            </a:r>
          </a:p>
        </p:txBody>
      </p:sp>
      <p:sp>
        <p:nvSpPr>
          <p:cNvPr id="9" name="Platshållare för onlinebild 8">
            <a:extLst>
              <a:ext uri="{FF2B5EF4-FFF2-40B4-BE49-F238E27FC236}">
                <a16:creationId xmlns:a16="http://schemas.microsoft.com/office/drawing/2014/main" id="{9B6D4889-9457-CD42-A353-53F2157183C3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52299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AED1D366-2750-7F4A-9A04-20F42CF2B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2761" y="973154"/>
            <a:ext cx="8640000" cy="1143000"/>
          </a:xfrm>
        </p:spPr>
        <p:txBody>
          <a:bodyPr>
            <a:normAutofit fontScale="90000"/>
          </a:bodyPr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Klassiska ledarskapsstilar</a:t>
            </a:r>
            <a:br>
              <a:rPr lang="sv-SE" altLang="sv-SE" dirty="0">
                <a:ea typeface="ＭＳ Ｐゴシック" panose="020B0600070205080204" pitchFamily="34" charset="-128"/>
              </a:rPr>
            </a:br>
            <a:r>
              <a:rPr lang="sv-SE" altLang="sv-SE" dirty="0">
                <a:ea typeface="ＭＳ Ｐゴシック" panose="020B0600070205080204" pitchFamily="34" charset="-128"/>
              </a:rPr>
              <a:t>(</a:t>
            </a:r>
            <a:r>
              <a:rPr lang="sv-SE" altLang="sv-SE" i="1" dirty="0">
                <a:ea typeface="ＭＳ Ｐゴシック" panose="020B0600070205080204" pitchFamily="34" charset="-128"/>
              </a:rPr>
              <a:t>deskriptiva kategorier</a:t>
            </a:r>
            <a:r>
              <a:rPr lang="sv-SE" altLang="sv-SE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FBDF8D3-F8FE-2141-920A-EE0A179F0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0753" y="2511227"/>
            <a:ext cx="6934200" cy="230968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Auktoritärt (enligt militära förebilder)</a:t>
            </a:r>
          </a:p>
          <a:p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Låt gå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endParaRPr lang="sv-SE" altLang="sv-SE" dirty="0">
              <a:ea typeface="ＭＳ Ｐゴシック" panose="020B0600070205080204" pitchFamily="34" charset="-128"/>
            </a:endParaRPr>
          </a:p>
          <a:p>
            <a:r>
              <a:rPr lang="sv-SE" altLang="ja-JP" dirty="0">
                <a:ea typeface="ＭＳ Ｐゴシック" panose="020B0600070205080204" pitchFamily="34" charset="-128"/>
              </a:rPr>
              <a:t>Demokratiskt ledarskap</a:t>
            </a:r>
          </a:p>
          <a:p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51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A92F1B-B58B-084D-975A-23ADEC44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601" y="1030689"/>
            <a:ext cx="86400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Samtida (normativa) perspektiv – </a:t>
            </a:r>
            <a:r>
              <a:rPr lang="sv-SE" i="1" dirty="0"/>
              <a:t>Transformativt ledarskap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DBF359-AB95-7B4B-9AB3-C8B09342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952" y="2486888"/>
            <a:ext cx="8640000" cy="4489135"/>
          </a:xfrm>
        </p:spPr>
        <p:txBody>
          <a:bodyPr>
            <a:normAutofit/>
          </a:bodyPr>
          <a:lstStyle/>
          <a:p>
            <a:r>
              <a:rPr lang="sv-SE" i="1" dirty="0"/>
              <a:t>Transformativt ledarskap </a:t>
            </a:r>
            <a:r>
              <a:rPr lang="sv-SE" dirty="0"/>
              <a:t>- "</a:t>
            </a:r>
            <a:r>
              <a:rPr lang="sv-SE" dirty="0" err="1"/>
              <a:t>leaders</a:t>
            </a:r>
            <a:r>
              <a:rPr lang="sv-SE" dirty="0"/>
              <a:t> and </a:t>
            </a:r>
            <a:r>
              <a:rPr lang="sv-SE" dirty="0" err="1"/>
              <a:t>followers</a:t>
            </a:r>
            <a:r>
              <a:rPr lang="sv-SE" dirty="0"/>
              <a:t> make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advance</a:t>
            </a:r>
            <a:r>
              <a:rPr lang="sv-SE" dirty="0"/>
              <a:t> to a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morality</a:t>
            </a:r>
            <a:r>
              <a:rPr lang="sv-SE" dirty="0"/>
              <a:t> and motivation.”</a:t>
            </a:r>
          </a:p>
          <a:p>
            <a:r>
              <a:rPr lang="sv-SE" dirty="0"/>
              <a:t>Identitet och vision, att stärka ”medskaparnas” känsla för ägarskap av projektet</a:t>
            </a:r>
          </a:p>
          <a:p>
            <a:r>
              <a:rPr lang="sv-SE" dirty="0"/>
              <a:t>Ledaren som förebild</a:t>
            </a:r>
          </a:p>
          <a:p>
            <a:r>
              <a:rPr lang="sv-SE" dirty="0"/>
              <a:t>Ledaren ska erbjuda meningsfulla utmaningar</a:t>
            </a:r>
          </a:p>
          <a:p>
            <a:r>
              <a:rPr lang="sv-SE" dirty="0"/>
              <a:t>Stimulera innovation och kreativitet</a:t>
            </a:r>
          </a:p>
          <a:p>
            <a:r>
              <a:rPr lang="sv-SE" dirty="0"/>
              <a:t>Individualiserad ledning (mentorskap/coaching)</a:t>
            </a:r>
          </a:p>
        </p:txBody>
      </p:sp>
    </p:spTree>
    <p:extLst>
      <p:ext uri="{BB962C8B-B14F-4D97-AF65-F5344CB8AC3E}">
        <p14:creationId xmlns:p14="http://schemas.microsoft.com/office/powerpoint/2010/main" val="26233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C96C56-6D04-444B-9EA3-F8B76B18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Samtida (normativa) perspektiv – </a:t>
            </a:r>
            <a:br>
              <a:rPr lang="sv-SE" dirty="0"/>
            </a:br>
            <a:r>
              <a:rPr lang="sv-SE" i="1" dirty="0"/>
              <a:t>Autentiskt ledarskap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6D99EF-5A47-4D4D-BF13-62850F5A9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182" y="2624309"/>
            <a:ext cx="7781222" cy="3318936"/>
          </a:xfrm>
        </p:spPr>
        <p:txBody>
          <a:bodyPr/>
          <a:lstStyle/>
          <a:p>
            <a:r>
              <a:rPr lang="sv-SE" i="1" dirty="0"/>
              <a:t>Autentiskt ledarskap </a:t>
            </a:r>
            <a:r>
              <a:rPr lang="sv-SE" dirty="0"/>
              <a:t>– ”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Yourself</a:t>
            </a:r>
            <a:r>
              <a:rPr lang="sv-SE" dirty="0"/>
              <a:t> and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Self Be </a:t>
            </a:r>
            <a:r>
              <a:rPr lang="sv-SE" dirty="0" err="1"/>
              <a:t>True</a:t>
            </a:r>
            <a:r>
              <a:rPr lang="sv-SE" dirty="0"/>
              <a:t>”</a:t>
            </a:r>
          </a:p>
          <a:p>
            <a:r>
              <a:rPr lang="sv-SE" dirty="0"/>
              <a:t>Självförståelse</a:t>
            </a:r>
          </a:p>
          <a:p>
            <a:r>
              <a:rPr lang="sv-SE" dirty="0"/>
              <a:t>Balans och öppenhet – bevara objektivitet</a:t>
            </a:r>
          </a:p>
          <a:p>
            <a:r>
              <a:rPr lang="sv-SE" dirty="0"/>
              <a:t>Internaliserad moralisk hållning</a:t>
            </a:r>
          </a:p>
          <a:p>
            <a:r>
              <a:rPr lang="sv-SE" dirty="0"/>
              <a:t>Relationell </a:t>
            </a:r>
            <a:r>
              <a:rPr lang="sv-SE" dirty="0" err="1"/>
              <a:t>transparans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22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999B9D9-2456-B043-93C0-17138B9C4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5482" y="1065699"/>
            <a:ext cx="8640000" cy="1143000"/>
          </a:xfrm>
        </p:spPr>
        <p:txBody>
          <a:bodyPr/>
          <a:lstStyle/>
          <a:p>
            <a:r>
              <a:rPr lang="sv-SE" altLang="sv-SE" dirty="0" err="1">
                <a:ea typeface="ＭＳ Ｐゴシック" panose="020B0600070205080204" pitchFamily="34" charset="-128"/>
              </a:rPr>
              <a:t>Situationsanpassat</a:t>
            </a:r>
            <a:r>
              <a:rPr lang="sv-SE" altLang="sv-SE" dirty="0">
                <a:ea typeface="ＭＳ Ｐゴシック" panose="020B0600070205080204" pitchFamily="34" charset="-128"/>
              </a:rPr>
              <a:t> ledarskap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3C478824-726D-E640-8070-CE760FBC1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76792" y="2820500"/>
            <a:ext cx="7010400" cy="2971801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Ledningen måste vara anpassad till verksamheten </a:t>
            </a:r>
            <a:r>
              <a:rPr lang="sv-SE" altLang="sv-SE" i="1" dirty="0">
                <a:ea typeface="ＭＳ Ｐゴシック" panose="020B0600070205080204" pitchFamily="34" charset="-128"/>
              </a:rPr>
              <a:t>och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Kontexten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Uppgiften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Strategin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Gruppen </a:t>
            </a:r>
          </a:p>
        </p:txBody>
      </p:sp>
    </p:spTree>
    <p:extLst>
      <p:ext uri="{BB962C8B-B14F-4D97-AF65-F5344CB8AC3E}">
        <p14:creationId xmlns:p14="http://schemas.microsoft.com/office/powerpoint/2010/main" val="189771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84874" y="1452160"/>
            <a:ext cx="7432675" cy="60978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94940" marR="5080" indent="-182875">
              <a:lnSpc>
                <a:spcPts val="2180"/>
              </a:lnSpc>
              <a:spcBef>
                <a:spcPts val="355"/>
              </a:spcBef>
              <a:buClr>
                <a:srgbClr val="9E3611"/>
              </a:buClr>
              <a:buSzPct val="85000"/>
              <a:buFont typeface="Arial"/>
              <a:buChar char="▪"/>
              <a:tabLst>
                <a:tab pos="195575" algn="l"/>
              </a:tabLst>
            </a:pPr>
            <a:r>
              <a:rPr lang="sv-SE" sz="2000" spc="-105" dirty="0">
                <a:cs typeface="Calibri" panose="020F0502020204030204" pitchFamily="34" charset="0"/>
              </a:rPr>
              <a:t>System handlar om samverkan med funktion/syfte; består av (och kan beskrivas utifrån) dess delar/komponenter och deras inbördes relationer</a:t>
            </a:r>
            <a:endParaRPr sz="2000" dirty="0"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29085" y="2444817"/>
            <a:ext cx="3345179" cy="3055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C45A751-6414-044D-BA97-C21BE37F5842}"/>
              </a:ext>
            </a:extLst>
          </p:cNvPr>
          <p:cNvSpPr txBox="1"/>
          <p:nvPr/>
        </p:nvSpPr>
        <p:spPr>
          <a:xfrm>
            <a:off x="1621758" y="518883"/>
            <a:ext cx="285206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733" dirty="0"/>
              <a:t>Systemledning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3C9E12-0295-A344-8154-6BC2A550F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514" y="2329314"/>
            <a:ext cx="5750102" cy="382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2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95E5365-766F-B045-983F-E89A716A3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409" y="1084216"/>
            <a:ext cx="8640000" cy="11430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Ledarskap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A09C61C-CA26-D743-961C-6F3F6A9B3B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8609" y="2517826"/>
            <a:ext cx="7162800" cy="4114800"/>
          </a:xfrm>
        </p:spPr>
        <p:txBody>
          <a:bodyPr>
            <a:normAutofit/>
          </a:bodyPr>
          <a:lstStyle/>
          <a:p>
            <a:r>
              <a:rPr lang="sv-SE" altLang="sv-SE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Relationen mellan ledning och ledarskap?</a:t>
            </a:r>
          </a:p>
          <a:p>
            <a:r>
              <a:rPr lang="sv-SE" altLang="sv-SE" i="1" dirty="0">
                <a:ea typeface="ＭＳ Ｐゴシック" panose="020B0600070205080204" pitchFamily="34" charset="-128"/>
              </a:rPr>
              <a:t>Ledning</a:t>
            </a:r>
            <a:r>
              <a:rPr lang="sv-SE" altLang="sv-SE" dirty="0">
                <a:ea typeface="ＭＳ Ｐゴシック" panose="020B0600070205080204" pitchFamily="34" charset="-128"/>
              </a:rPr>
              <a:t> – funktion/struktur</a:t>
            </a:r>
          </a:p>
          <a:p>
            <a:r>
              <a:rPr lang="sv-SE" altLang="sv-SE" i="1" dirty="0">
                <a:ea typeface="ＭＳ Ｐゴシック" panose="020B0600070205080204" pitchFamily="34" charset="-128"/>
              </a:rPr>
              <a:t>Ledarskap</a:t>
            </a:r>
            <a:r>
              <a:rPr lang="sv-SE" altLang="sv-SE" dirty="0">
                <a:ea typeface="ＭＳ Ｐゴシック" panose="020B0600070205080204" pitchFamily="34" charset="-128"/>
              </a:rPr>
              <a:t> – ofta personligt</a:t>
            </a:r>
          </a:p>
          <a:p>
            <a:r>
              <a:rPr lang="sv-SE" altLang="sv-SE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Relationen mellan ledning och styrning?</a:t>
            </a:r>
            <a:endParaRPr lang="sv-SE" altLang="ja-JP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Rattmetaforen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: </a:t>
            </a:r>
          </a:p>
          <a:p>
            <a:r>
              <a:rPr lang="sv-SE" altLang="sv-SE" i="1" dirty="0">
                <a:ea typeface="ＭＳ Ｐゴシック" panose="020B0600070205080204" pitchFamily="34" charset="-128"/>
              </a:rPr>
              <a:t>Ledning</a:t>
            </a:r>
            <a:r>
              <a:rPr lang="sv-SE" altLang="sv-SE" dirty="0">
                <a:ea typeface="ＭＳ Ｐゴシック" panose="020B0600070205080204" pitchFamily="34" charset="-128"/>
              </a:rPr>
              <a:t> är att se till att bilen har en ratt</a:t>
            </a:r>
          </a:p>
          <a:p>
            <a:r>
              <a:rPr lang="sv-SE" altLang="sv-SE" i="1" dirty="0">
                <a:ea typeface="ＭＳ Ｐゴシック" panose="020B0600070205080204" pitchFamily="34" charset="-128"/>
              </a:rPr>
              <a:t>Styrning</a:t>
            </a:r>
            <a:r>
              <a:rPr lang="sv-SE" altLang="sv-SE" dirty="0">
                <a:ea typeface="ＭＳ Ｐゴシック" panose="020B0600070205080204" pitchFamily="34" charset="-128"/>
              </a:rPr>
              <a:t> är att hålla i den</a:t>
            </a:r>
          </a:p>
          <a:p>
            <a:pPr>
              <a:buFontTx/>
              <a:buNone/>
            </a:pPr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9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73D6FD81-13E4-2B4F-B048-463C2671FBC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00629" y="1239884"/>
            <a:ext cx="6021713" cy="4148137"/>
          </a:xfr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EF615A3-167E-BA49-A015-F80BFD38D39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460521" y="1239883"/>
            <a:ext cx="5530851" cy="4148139"/>
          </a:xfr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4C7536E-3A55-D548-8104-8F7332F3B26A}"/>
              </a:ext>
            </a:extLst>
          </p:cNvPr>
          <p:cNvSpPr txBox="1"/>
          <p:nvPr/>
        </p:nvSpPr>
        <p:spPr>
          <a:xfrm>
            <a:off x="1757178" y="5486646"/>
            <a:ext cx="2440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Komplext system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40E4A67-3E4C-2348-8F73-A6ED0EC95591}"/>
              </a:ext>
            </a:extLst>
          </p:cNvPr>
          <p:cNvSpPr txBox="1"/>
          <p:nvPr/>
        </p:nvSpPr>
        <p:spPr>
          <a:xfrm>
            <a:off x="7640898" y="5486646"/>
            <a:ext cx="2771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Komplicerat system</a:t>
            </a:r>
          </a:p>
        </p:txBody>
      </p:sp>
    </p:spTree>
    <p:extLst>
      <p:ext uri="{BB962C8B-B14F-4D97-AF65-F5344CB8AC3E}">
        <p14:creationId xmlns:p14="http://schemas.microsoft.com/office/powerpoint/2010/main" val="410966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0D2CF8-3CE5-D54F-A11C-33D63D60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414" y="534561"/>
            <a:ext cx="8640000" cy="1143000"/>
          </a:xfrm>
        </p:spPr>
        <p:txBody>
          <a:bodyPr>
            <a:normAutofit/>
          </a:bodyPr>
          <a:lstStyle/>
          <a:p>
            <a:r>
              <a:rPr lang="sv-SE" sz="3600" dirty="0"/>
              <a:t>Att leda i komplexa situationer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D7F6E4A8-3B06-974D-B482-5F628464A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822" y="1526772"/>
            <a:ext cx="4913162" cy="4796666"/>
          </a:xfr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17DD647-FC2C-D36C-A53D-186DA68D35C1}"/>
              </a:ext>
            </a:extLst>
          </p:cNvPr>
          <p:cNvSpPr txBox="1"/>
          <p:nvPr/>
        </p:nvSpPr>
        <p:spPr>
          <a:xfrm>
            <a:off x="7786837" y="3601940"/>
            <a:ext cx="3253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Möjlighet till kunskap – </a:t>
            </a:r>
            <a:br>
              <a:rPr lang="sv-SE" dirty="0"/>
            </a:br>
            <a:r>
              <a:rPr lang="sv-SE" dirty="0"/>
              <a:t>och kunskapens roll för ledarskap </a:t>
            </a:r>
            <a:br>
              <a:rPr lang="sv-SE" dirty="0"/>
            </a:br>
            <a:r>
              <a:rPr lang="sv-SE" dirty="0"/>
              <a:t>och beslutsfattande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964FD70-5EB4-0B1D-32AC-169C54271CB0}"/>
              </a:ext>
            </a:extLst>
          </p:cNvPr>
          <p:cNvSpPr txBox="1"/>
          <p:nvPr/>
        </p:nvSpPr>
        <p:spPr>
          <a:xfrm>
            <a:off x="7787819" y="4629752"/>
            <a:ext cx="120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CYNEFIN</a:t>
            </a:r>
          </a:p>
          <a:p>
            <a:r>
              <a:rPr lang="sv-SE" dirty="0">
                <a:solidFill>
                  <a:srgbClr val="FF0000"/>
                </a:solidFill>
              </a:rPr>
              <a:t>(</a:t>
            </a:r>
            <a:r>
              <a:rPr lang="sv-SE" dirty="0" err="1">
                <a:solidFill>
                  <a:srgbClr val="FF0000"/>
                </a:solidFill>
              </a:rPr>
              <a:t>Snowden</a:t>
            </a:r>
            <a:r>
              <a:rPr lang="sv-SE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747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F28031-5C65-A649-8805-AA11738C2B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6149" y="482788"/>
            <a:ext cx="5778809" cy="1143000"/>
          </a:xfrm>
        </p:spPr>
        <p:txBody>
          <a:bodyPr/>
          <a:lstStyle/>
          <a:p>
            <a:r>
              <a:rPr lang="sv-SE" dirty="0"/>
              <a:t>Tips på läsning!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38500D9-10F2-8D48-B5B0-799371216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93" y="1739712"/>
            <a:ext cx="2629003" cy="4064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5BF6FAE-8AFA-DA43-9FD4-D0C8F1E62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566" y="1739712"/>
            <a:ext cx="281093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3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A52D96-29DE-EB99-833B-B8207289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572938"/>
            <a:ext cx="9601196" cy="1303867"/>
          </a:xfrm>
        </p:spPr>
        <p:txBody>
          <a:bodyPr/>
          <a:lstStyle/>
          <a:p>
            <a:r>
              <a:rPr lang="sv-SE" dirty="0"/>
              <a:t>SLUT</a:t>
            </a:r>
          </a:p>
        </p:txBody>
      </p:sp>
    </p:spTree>
    <p:extLst>
      <p:ext uri="{BB962C8B-B14F-4D97-AF65-F5344CB8AC3E}">
        <p14:creationId xmlns:p14="http://schemas.microsoft.com/office/powerpoint/2010/main" val="254039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66B02E1B-7E80-5F4D-8BC9-7FCB79436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9508" y="978923"/>
            <a:ext cx="8640000" cy="11430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Projektledarens uppgifter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FC28125A-8EDD-534D-AB27-B5A4547EE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7700" y="2492943"/>
            <a:ext cx="8505548" cy="3696101"/>
          </a:xfrm>
        </p:spPr>
        <p:txBody>
          <a:bodyPr>
            <a:normAutofit fontScale="85000" lnSpcReduction="20000"/>
          </a:bodyPr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Ansvar (metoder, personal, budget etc.)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Ledning (styrning, motivation, delegering)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Samordning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Kommunikation (inåt-utåt)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Avrapportering (deadlines-milstolpar)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Hantera störningar (inre-yttre)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Dokumentation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Ansikte utåt</a:t>
            </a:r>
          </a:p>
          <a:p>
            <a:r>
              <a:rPr lang="sv-SE" altLang="sv-SE" i="1" dirty="0">
                <a:ea typeface="ＭＳ Ｐゴシック" panose="020B0600070205080204" pitchFamily="34" charset="-128"/>
              </a:rPr>
              <a:t>Projektledaren</a:t>
            </a:r>
            <a:r>
              <a:rPr lang="sv-SE" altLang="sv-SE" dirty="0">
                <a:ea typeface="ＭＳ Ｐゴシック" panose="020B0600070205080204" pitchFamily="34" charset="-128"/>
              </a:rPr>
              <a:t> (individ) – </a:t>
            </a:r>
            <a:r>
              <a:rPr lang="sv-SE" altLang="sv-SE" i="1" dirty="0">
                <a:ea typeface="ＭＳ Ｐゴシック" panose="020B0600070205080204" pitchFamily="34" charset="-128"/>
              </a:rPr>
              <a:t>projektledningen</a:t>
            </a:r>
            <a:r>
              <a:rPr lang="sv-SE" altLang="sv-SE" dirty="0">
                <a:ea typeface="ＭＳ Ｐゴシック" panose="020B0600070205080204" pitchFamily="34" charset="-128"/>
              </a:rPr>
              <a:t> </a:t>
            </a:r>
            <a:br>
              <a:rPr lang="sv-SE" altLang="sv-SE" dirty="0">
                <a:ea typeface="ＭＳ Ｐゴシック" panose="020B0600070205080204" pitchFamily="34" charset="-128"/>
              </a:rPr>
            </a:br>
            <a:r>
              <a:rPr lang="sv-SE" altLang="sv-SE" dirty="0">
                <a:ea typeface="ＭＳ Ｐゴシック" panose="020B0600070205080204" pitchFamily="34" charset="-128"/>
              </a:rPr>
              <a:t>(strukturen för riktning och fokus i gruppen)</a:t>
            </a:r>
          </a:p>
        </p:txBody>
      </p:sp>
    </p:spTree>
    <p:extLst>
      <p:ext uri="{BB962C8B-B14F-4D97-AF65-F5344CB8AC3E}">
        <p14:creationId xmlns:p14="http://schemas.microsoft.com/office/powerpoint/2010/main" val="25296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E553703-2B3F-3B40-8C38-5456EAA4F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154" y="1057059"/>
            <a:ext cx="8653111" cy="11430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Projektets paradoxer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5A7EAB1-30BE-A147-88AA-4024B432EC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2715397"/>
            <a:ext cx="3810000" cy="2941815"/>
          </a:xfrm>
        </p:spPr>
        <p:txBody>
          <a:bodyPr/>
          <a:lstStyle/>
          <a:p>
            <a:pPr>
              <a:buFontTx/>
              <a:buNone/>
            </a:pPr>
            <a:r>
              <a:rPr lang="sv-SE" altLang="sv-SE" sz="2200" b="1" dirty="0">
                <a:ea typeface="ＭＳ Ｐゴシック" panose="020B0600070205080204" pitchFamily="34" charset="-128"/>
              </a:rPr>
              <a:t>Förändring</a:t>
            </a:r>
            <a:r>
              <a:rPr lang="sv-SE" altLang="sv-SE" sz="2200" dirty="0"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sv-SE" altLang="sv-SE" sz="2200" dirty="0">
                <a:ea typeface="ＭＳ Ｐゴシック" panose="020B0600070205080204" pitchFamily="34" charset="-128"/>
              </a:rPr>
              <a:t>Innovativt</a:t>
            </a:r>
          </a:p>
          <a:p>
            <a:pPr>
              <a:buFontTx/>
              <a:buNone/>
            </a:pPr>
            <a:r>
              <a:rPr lang="sv-SE" altLang="sv-SE" sz="2200" dirty="0">
                <a:ea typeface="ＭＳ Ｐゴシック" panose="020B0600070205080204" pitchFamily="34" charset="-128"/>
              </a:rPr>
              <a:t>Löst och öppet</a:t>
            </a:r>
          </a:p>
          <a:p>
            <a:pPr>
              <a:buFontTx/>
              <a:buNone/>
            </a:pPr>
            <a:r>
              <a:rPr lang="sv-SE" altLang="sv-SE" sz="2200" dirty="0">
                <a:ea typeface="ＭＳ Ｐゴシック" panose="020B0600070205080204" pitchFamily="34" charset="-128"/>
              </a:rPr>
              <a:t>Nytänkande och utveckling</a:t>
            </a:r>
          </a:p>
          <a:p>
            <a:pPr>
              <a:buFontTx/>
              <a:buNone/>
            </a:pPr>
            <a:r>
              <a:rPr lang="sv-SE" altLang="sv-SE" sz="2200" dirty="0">
                <a:ea typeface="ＭＳ Ｐゴシック" panose="020B0600070205080204" pitchFamily="34" charset="-128"/>
              </a:rPr>
              <a:t>Flexibelt </a:t>
            </a:r>
          </a:p>
          <a:p>
            <a:pPr>
              <a:buFontTx/>
              <a:buNone/>
            </a:pPr>
            <a:r>
              <a:rPr lang="sv-SE" altLang="sv-SE" sz="2200" dirty="0">
                <a:ea typeface="ＭＳ Ｐゴシック" panose="020B0600070205080204" pitchFamily="34" charset="-128"/>
              </a:rPr>
              <a:t>Möjlighet att lära nytt</a:t>
            </a:r>
          </a:p>
          <a:p>
            <a:pPr>
              <a:buFontTx/>
              <a:buNone/>
            </a:pPr>
            <a:endParaRPr lang="sv-SE" altLang="sv-SE" sz="2200" dirty="0">
              <a:ea typeface="ＭＳ Ｐゴシック" panose="020B0600070205080204" pitchFamily="34" charset="-128"/>
            </a:endParaRP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6D821169-072F-494F-A8C4-CEDD9AE3345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87552" y="2715397"/>
            <a:ext cx="3810000" cy="3309369"/>
          </a:xfrm>
        </p:spPr>
        <p:txBody>
          <a:bodyPr/>
          <a:lstStyle/>
          <a:p>
            <a:pPr>
              <a:buFontTx/>
              <a:buNone/>
            </a:pPr>
            <a:r>
              <a:rPr lang="sv-SE" altLang="sv-SE" sz="2200" b="1" dirty="0">
                <a:ea typeface="ＭＳ Ｐゴシック" panose="020B0600070205080204" pitchFamily="34" charset="-128"/>
              </a:rPr>
              <a:t>Rationellt </a:t>
            </a:r>
          </a:p>
          <a:p>
            <a:pPr>
              <a:buFontTx/>
              <a:buNone/>
            </a:pPr>
            <a:r>
              <a:rPr lang="sv-SE" altLang="sv-SE" sz="2200" dirty="0">
                <a:ea typeface="ＭＳ Ｐゴシック" panose="020B0600070205080204" pitchFamily="34" charset="-128"/>
              </a:rPr>
              <a:t>Mätbart </a:t>
            </a:r>
          </a:p>
          <a:p>
            <a:pPr>
              <a:buFontTx/>
              <a:buNone/>
            </a:pPr>
            <a:r>
              <a:rPr lang="sv-SE" altLang="sv-SE" sz="2200" dirty="0">
                <a:ea typeface="ＭＳ Ｐゴシック" panose="020B0600070205080204" pitchFamily="34" charset="-128"/>
              </a:rPr>
              <a:t>Styrbart</a:t>
            </a:r>
          </a:p>
          <a:p>
            <a:pPr>
              <a:buFontTx/>
              <a:buNone/>
            </a:pPr>
            <a:r>
              <a:rPr lang="sv-SE" altLang="sv-SE" sz="2200" dirty="0">
                <a:ea typeface="ＭＳ Ｐゴシック" panose="020B0600070205080204" pitchFamily="34" charset="-128"/>
              </a:rPr>
              <a:t>Synliga resultat</a:t>
            </a:r>
          </a:p>
          <a:p>
            <a:pPr>
              <a:buFontTx/>
              <a:buNone/>
            </a:pPr>
            <a:r>
              <a:rPr lang="sv-SE" altLang="sv-SE" sz="2200" dirty="0">
                <a:ea typeface="ＭＳ Ｐゴシック" panose="020B0600070205080204" pitchFamily="34" charset="-128"/>
              </a:rPr>
              <a:t>Skapa effekt</a:t>
            </a:r>
          </a:p>
          <a:p>
            <a:pPr>
              <a:buFontTx/>
              <a:buNone/>
            </a:pPr>
            <a:r>
              <a:rPr lang="sv-SE" altLang="sv-SE" sz="2200" dirty="0">
                <a:ea typeface="ＭＳ Ｐゴシック" panose="020B0600070205080204" pitchFamily="34" charset="-128"/>
              </a:rPr>
              <a:t>Planeras o genomföras inom tid och budget</a:t>
            </a:r>
          </a:p>
          <a:p>
            <a:endParaRPr lang="sv-SE" altLang="sv-SE" sz="2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8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7E7EE8E-F51C-0347-9920-272DDD82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792" y="109808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Ledning &amp; ledarskap i projekt – </a:t>
            </a:r>
            <a:br>
              <a:rPr lang="sv-SE" altLang="sv-SE" dirty="0">
                <a:ea typeface="ＭＳ Ｐゴシック" panose="020B0600070205080204" pitchFamily="34" charset="-128"/>
              </a:rPr>
            </a:br>
            <a:r>
              <a:rPr lang="sv-SE" altLang="sv-SE" dirty="0">
                <a:ea typeface="ＭＳ Ｐゴシック" panose="020B0600070205080204" pitchFamily="34" charset="-128"/>
              </a:rPr>
              <a:t>i förhållande andra verksamheter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3984F5D-ADED-F041-9EEC-F7DDF1C2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216" y="2991352"/>
            <a:ext cx="7162800" cy="2328212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Tidsbegränsning och uppgiftsorientering utmärker projekt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Skiljer detta ut ledning av projekt, från ledning av andra verksamheter/organisationer?</a:t>
            </a:r>
          </a:p>
        </p:txBody>
      </p:sp>
    </p:spTree>
    <p:extLst>
      <p:ext uri="{BB962C8B-B14F-4D97-AF65-F5344CB8AC3E}">
        <p14:creationId xmlns:p14="http://schemas.microsoft.com/office/powerpoint/2010/main" val="13781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4182491-25DF-9548-99FD-00FC5D1B5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821" y="861356"/>
            <a:ext cx="8640000" cy="4859523"/>
          </a:xfrm>
        </p:spPr>
        <p:txBody>
          <a:bodyPr/>
          <a:lstStyle/>
          <a:p>
            <a:r>
              <a:rPr lang="sv-SE" dirty="0"/>
              <a:t>Hur ska en ledare vara?</a:t>
            </a:r>
          </a:p>
        </p:txBody>
      </p:sp>
      <p:sp>
        <p:nvSpPr>
          <p:cNvPr id="3" name="Platshållare för onlinebild 2">
            <a:extLst>
              <a:ext uri="{FF2B5EF4-FFF2-40B4-BE49-F238E27FC236}">
                <a16:creationId xmlns:a16="http://schemas.microsoft.com/office/drawing/2014/main" id="{1C15FDA2-9A34-784A-B415-337DDB6D2EE4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355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020DB74-2C36-8AB2-4EF9-0EA3F3062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387" y="644892"/>
            <a:ext cx="4425225" cy="55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8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A5861E18-FD9A-B545-9072-4617E362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78" y="701211"/>
            <a:ext cx="6997567" cy="11430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’Management by </a:t>
            </a:r>
            <a:r>
              <a:rPr lang="sv-SE" altLang="sv-SE" dirty="0" err="1">
                <a:ea typeface="ＭＳ Ｐゴシック" panose="020B0600070205080204" pitchFamily="34" charset="-128"/>
              </a:rPr>
              <a:t>messiah</a:t>
            </a:r>
            <a:r>
              <a:rPr lang="sv-SE" altLang="sv-SE" dirty="0">
                <a:ea typeface="ＭＳ Ｐゴシック" panose="020B0600070205080204" pitchFamily="34" charset="-128"/>
              </a:rPr>
              <a:t>’</a:t>
            </a:r>
          </a:p>
        </p:txBody>
      </p:sp>
      <p:pic>
        <p:nvPicPr>
          <p:cNvPr id="23554" name="Content Placeholder 6" descr="Superhero.jpg">
            <a:extLst>
              <a:ext uri="{FF2B5EF4-FFF2-40B4-BE49-F238E27FC236}">
                <a16:creationId xmlns:a16="http://schemas.microsoft.com/office/drawing/2014/main" id="{8BB37091-A642-134C-BEFA-DEFCA9320C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r="-50"/>
          <a:stretch>
            <a:fillRect/>
          </a:stretch>
        </p:blipFill>
        <p:spPr>
          <a:xfrm>
            <a:off x="921943" y="1844211"/>
            <a:ext cx="4642677" cy="464670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E86DC-548E-CF45-9BDE-C11726FEC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6244" y="2674133"/>
            <a:ext cx="5075583" cy="2263628"/>
          </a:xfrm>
        </p:spPr>
        <p:txBody>
          <a:bodyPr>
            <a:normAutofit lnSpcReduction="10000"/>
          </a:bodyPr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Svårt att leva upp till bilden av ledaren som 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superhjälte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endParaRPr lang="sv-SE" altLang="ja-JP" dirty="0">
              <a:ea typeface="ＭＳ Ｐゴシック" panose="020B0600070205080204" pitchFamily="34" charset="-128"/>
            </a:endParaRPr>
          </a:p>
          <a:p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Management by </a:t>
            </a:r>
            <a:r>
              <a:rPr lang="sv-SE" altLang="ja-JP" dirty="0" err="1">
                <a:ea typeface="ＭＳ Ｐゴシック" panose="020B0600070205080204" pitchFamily="34" charset="-128"/>
              </a:rPr>
              <a:t>messiah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 – säger mer om (projekt-)ledaren som person än om verksamheten och dess förutsättningar</a:t>
            </a:r>
          </a:p>
        </p:txBody>
      </p:sp>
    </p:spTree>
    <p:extLst>
      <p:ext uri="{BB962C8B-B14F-4D97-AF65-F5344CB8AC3E}">
        <p14:creationId xmlns:p14="http://schemas.microsoft.com/office/powerpoint/2010/main" val="28268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2F46C46C-B321-1744-BB6D-6689223BB8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740" y="1328234"/>
            <a:ext cx="9349927" cy="5402031"/>
          </a:xfrm>
          <a:noFill/>
        </p:spPr>
      </p:pic>
      <p:sp>
        <p:nvSpPr>
          <p:cNvPr id="18433" name="Rectangle 2">
            <a:extLst>
              <a:ext uri="{FF2B5EF4-FFF2-40B4-BE49-F238E27FC236}">
                <a16:creationId xmlns:a16="http://schemas.microsoft.com/office/drawing/2014/main" id="{FFA18DCC-F97D-AD4A-A70A-21C0C569A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395" y="185234"/>
            <a:ext cx="9933272" cy="1143000"/>
          </a:xfrm>
        </p:spPr>
        <p:txBody>
          <a:bodyPr/>
          <a:lstStyle/>
          <a:p>
            <a:r>
              <a:rPr lang="sv-SE" altLang="sv-SE" sz="2400" i="1" dirty="0">
                <a:ea typeface="ＭＳ Ｐゴシック" panose="020B0600070205080204" pitchFamily="34" charset="-128"/>
              </a:rPr>
              <a:t>Management &amp; </a:t>
            </a:r>
            <a:r>
              <a:rPr lang="sv-SE" altLang="sv-SE" sz="2400" i="1" dirty="0" err="1">
                <a:ea typeface="ＭＳ Ｐゴシック" panose="020B0600070205080204" pitchFamily="34" charset="-128"/>
              </a:rPr>
              <a:t>Leadership</a:t>
            </a:r>
            <a:br>
              <a:rPr lang="sv-SE" altLang="sv-SE" dirty="0">
                <a:ea typeface="ＭＳ Ｐゴシック" panose="020B0600070205080204" pitchFamily="34" charset="-128"/>
              </a:rPr>
            </a:br>
            <a:r>
              <a:rPr lang="sv-SE" altLang="sv-SE" dirty="0">
                <a:ea typeface="ＭＳ Ｐゴシック" panose="020B0600070205080204" pitchFamily="34" charset="-128"/>
              </a:rPr>
              <a:t>(svenska, ung. ’förvaltning’ och ledarskap)</a:t>
            </a:r>
            <a:endParaRPr lang="sv-SE" altLang="sv-SE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6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20</TotalTime>
  <Words>566</Words>
  <Application>Microsoft Macintosh PowerPoint</Application>
  <PresentationFormat>Bredbild</PresentationFormat>
  <Paragraphs>104</Paragraphs>
  <Slides>23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Organiskt</vt:lpstr>
      <vt:lpstr>Ledarskap !?</vt:lpstr>
      <vt:lpstr>Ledarskap</vt:lpstr>
      <vt:lpstr>Projektledarens uppgifter</vt:lpstr>
      <vt:lpstr>Projektets paradoxer</vt:lpstr>
      <vt:lpstr>Ledning &amp; ledarskap i projekt –  i förhållande andra verksamheter</vt:lpstr>
      <vt:lpstr>PowerPoint-presentation</vt:lpstr>
      <vt:lpstr>PowerPoint-presentation</vt:lpstr>
      <vt:lpstr>’Management by messiah’</vt:lpstr>
      <vt:lpstr>Management &amp; Leadership (svenska, ung. ’förvaltning’ och ledarskap)</vt:lpstr>
      <vt:lpstr>PowerPoint-presentation</vt:lpstr>
      <vt:lpstr>Ledning/ledarskap som social/gruppdynamisk process</vt:lpstr>
      <vt:lpstr>Reflexivitet</vt:lpstr>
      <vt:lpstr>Hur bygger man effektiva arbetsgrupper?</vt:lpstr>
      <vt:lpstr>PowerPoint-presentation</vt:lpstr>
      <vt:lpstr>Klassiska ledarskapsstilar (deskriptiva kategorier)</vt:lpstr>
      <vt:lpstr>Samtida (normativa) perspektiv – Transformativt ledarskap </vt:lpstr>
      <vt:lpstr>Samtida (normativa) perspektiv –  Autentiskt ledarskap</vt:lpstr>
      <vt:lpstr>Situationsanpassat ledarskap</vt:lpstr>
      <vt:lpstr>PowerPoint-presentation</vt:lpstr>
      <vt:lpstr>PowerPoint-presentation</vt:lpstr>
      <vt:lpstr>Att leda i komplexa situationer</vt:lpstr>
      <vt:lpstr>Tips på läsning!</vt:lpstr>
      <vt:lpstr>SLUT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Ledarskap !?</dc:title>
  <dc:creator>Fredrik Björk</dc:creator>
  <cp:lastModifiedBy>Fredrik Björk</cp:lastModifiedBy>
  <cp:revision>6</cp:revision>
  <dcterms:created xsi:type="dcterms:W3CDTF">2022-10-24T06:16:04Z</dcterms:created>
  <dcterms:modified xsi:type="dcterms:W3CDTF">2022-11-10T09:27:08Z</dcterms:modified>
</cp:coreProperties>
</file>