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274" r:id="rId4"/>
    <p:sldId id="275" r:id="rId5"/>
    <p:sldId id="290" r:id="rId6"/>
    <p:sldId id="277" r:id="rId7"/>
    <p:sldId id="279" r:id="rId8"/>
    <p:sldId id="282" r:id="rId9"/>
    <p:sldId id="272" r:id="rId10"/>
    <p:sldId id="283" r:id="rId11"/>
    <p:sldId id="284" r:id="rId12"/>
    <p:sldId id="287" r:id="rId13"/>
    <p:sldId id="286" r:id="rId14"/>
    <p:sldId id="285" r:id="rId15"/>
    <p:sldId id="288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6276"/>
  </p:normalViewPr>
  <p:slideViewPr>
    <p:cSldViewPr snapToGrid="0">
      <p:cViewPr varScale="1">
        <p:scale>
          <a:sx n="96" d="100"/>
          <a:sy n="96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EDDE9-3938-4CF6-BDDE-1651B508D2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D6508A3-EE86-4B57-BB3E-E28E65B14BE5}">
      <dgm:prSet/>
      <dgm:spPr/>
      <dgm:t>
        <a:bodyPr/>
        <a:lstStyle/>
        <a:p>
          <a:pPr>
            <a:defRPr cap="all"/>
          </a:pPr>
          <a:r>
            <a:rPr lang="en-US" dirty="0" err="1"/>
            <a:t>Rätt</a:t>
          </a:r>
          <a:r>
            <a:rPr lang="en-US" dirty="0"/>
            <a:t> </a:t>
          </a:r>
          <a:r>
            <a:rPr lang="en-US" dirty="0" err="1"/>
            <a:t>språk</a:t>
          </a:r>
          <a:r>
            <a:rPr lang="en-US" dirty="0"/>
            <a:t> – </a:t>
          </a:r>
          <a:r>
            <a:rPr lang="en-US" dirty="0" err="1"/>
            <a:t>rätt</a:t>
          </a:r>
          <a:r>
            <a:rPr lang="en-US" dirty="0"/>
            <a:t> </a:t>
          </a:r>
          <a:r>
            <a:rPr lang="en-US" dirty="0" err="1"/>
            <a:t>begrepp</a:t>
          </a:r>
          <a:endParaRPr lang="en-US" dirty="0"/>
        </a:p>
      </dgm:t>
    </dgm:pt>
    <dgm:pt modelId="{2A5ABCD8-94C7-449A-820B-047AF91C44BC}" type="parTrans" cxnId="{736478E9-6F7B-47A6-BC77-B1914E855AF0}">
      <dgm:prSet/>
      <dgm:spPr/>
      <dgm:t>
        <a:bodyPr/>
        <a:lstStyle/>
        <a:p>
          <a:endParaRPr lang="en-US"/>
        </a:p>
      </dgm:t>
    </dgm:pt>
    <dgm:pt modelId="{EB1A2B52-C490-4432-86CF-C64397717A1C}" type="sibTrans" cxnId="{736478E9-6F7B-47A6-BC77-B1914E855AF0}">
      <dgm:prSet/>
      <dgm:spPr/>
      <dgm:t>
        <a:bodyPr/>
        <a:lstStyle/>
        <a:p>
          <a:endParaRPr lang="en-US"/>
        </a:p>
      </dgm:t>
    </dgm:pt>
    <dgm:pt modelId="{5F00EC73-917A-4FEF-A04F-8A9DE4F7045A}">
      <dgm:prSet/>
      <dgm:spPr/>
      <dgm:t>
        <a:bodyPr/>
        <a:lstStyle/>
        <a:p>
          <a:pPr>
            <a:defRPr cap="all"/>
          </a:pPr>
          <a:r>
            <a:rPr lang="en-US" dirty="0"/>
            <a:t>Men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överdriva</a:t>
          </a:r>
          <a:r>
            <a:rPr lang="en-US" dirty="0"/>
            <a:t> –det </a:t>
          </a:r>
          <a:r>
            <a:rPr lang="en-US" dirty="0" err="1"/>
            <a:t>måste</a:t>
          </a:r>
          <a:r>
            <a:rPr lang="en-US" dirty="0"/>
            <a:t> </a:t>
          </a:r>
          <a:r>
            <a:rPr lang="en-US" dirty="0" err="1"/>
            <a:t>vara</a:t>
          </a:r>
          <a:r>
            <a:rPr lang="en-US" dirty="0"/>
            <a:t>  </a:t>
          </a:r>
          <a:r>
            <a:rPr lang="en-US" b="1" i="1" dirty="0" err="1"/>
            <a:t>genomförbart</a:t>
          </a:r>
          <a:endParaRPr lang="en-US" dirty="0"/>
        </a:p>
      </dgm:t>
    </dgm:pt>
    <dgm:pt modelId="{B332E318-DBEC-481F-9784-086974A8B6CA}" type="parTrans" cxnId="{E4F8099B-FAD1-4989-A222-63024318E303}">
      <dgm:prSet/>
      <dgm:spPr/>
      <dgm:t>
        <a:bodyPr/>
        <a:lstStyle/>
        <a:p>
          <a:endParaRPr lang="en-US"/>
        </a:p>
      </dgm:t>
    </dgm:pt>
    <dgm:pt modelId="{7D96BE68-08D1-4CB8-A394-905520A2E3C6}" type="sibTrans" cxnId="{E4F8099B-FAD1-4989-A222-63024318E303}">
      <dgm:prSet/>
      <dgm:spPr/>
      <dgm:t>
        <a:bodyPr/>
        <a:lstStyle/>
        <a:p>
          <a:endParaRPr lang="en-US"/>
        </a:p>
      </dgm:t>
    </dgm:pt>
    <dgm:pt modelId="{D2F0B85A-8614-41DB-8D84-61564621BC38}">
      <dgm:prSet/>
      <dgm:spPr/>
      <dgm:t>
        <a:bodyPr/>
        <a:lstStyle/>
        <a:p>
          <a:pPr>
            <a:defRPr cap="all"/>
          </a:pPr>
          <a:r>
            <a:rPr lang="en-US" dirty="0" err="1"/>
            <a:t>Kolla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ansökan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linje</a:t>
          </a:r>
          <a:r>
            <a:rPr lang="en-US" dirty="0"/>
            <a:t> med </a:t>
          </a:r>
          <a:r>
            <a:rPr lang="en-US" dirty="0" err="1"/>
            <a:t>riktlinjer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 </a:t>
          </a:r>
          <a:r>
            <a:rPr lang="en-US" dirty="0" err="1"/>
            <a:t>syften</a:t>
          </a:r>
          <a:endParaRPr lang="en-US" dirty="0"/>
        </a:p>
      </dgm:t>
    </dgm:pt>
    <dgm:pt modelId="{76D67C18-D3BC-442E-AE4D-7FABABCE10F9}" type="parTrans" cxnId="{D32649B4-6DAF-4C99-AAF4-5F0685DDAC3A}">
      <dgm:prSet/>
      <dgm:spPr/>
      <dgm:t>
        <a:bodyPr/>
        <a:lstStyle/>
        <a:p>
          <a:endParaRPr lang="en-US"/>
        </a:p>
      </dgm:t>
    </dgm:pt>
    <dgm:pt modelId="{059878F6-16F8-4049-91A0-F945F76536AE}" type="sibTrans" cxnId="{D32649B4-6DAF-4C99-AAF4-5F0685DDAC3A}">
      <dgm:prSet/>
      <dgm:spPr/>
      <dgm:t>
        <a:bodyPr/>
        <a:lstStyle/>
        <a:p>
          <a:endParaRPr lang="en-US"/>
        </a:p>
      </dgm:t>
    </dgm:pt>
    <dgm:pt modelId="{2C3AFD16-F452-4892-B800-662CDC17389E}">
      <dgm:prSet/>
      <dgm:spPr/>
      <dgm:t>
        <a:bodyPr/>
        <a:lstStyle/>
        <a:p>
          <a:pPr>
            <a:defRPr cap="all"/>
          </a:pPr>
          <a:r>
            <a:rPr lang="en-US" dirty="0"/>
            <a:t>Var </a:t>
          </a:r>
          <a:r>
            <a:rPr lang="en-US" dirty="0" err="1"/>
            <a:t>ute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god </a:t>
          </a:r>
          <a:r>
            <a:rPr lang="en-US" dirty="0" err="1"/>
            <a:t>tid</a:t>
          </a:r>
          <a:r>
            <a:rPr lang="en-US" dirty="0"/>
            <a:t>, </a:t>
          </a:r>
          <a:r>
            <a:rPr lang="en-US" dirty="0" err="1"/>
            <a:t>ofta</a:t>
          </a:r>
          <a:r>
            <a:rPr lang="en-US" dirty="0"/>
            <a:t> </a:t>
          </a:r>
          <a:r>
            <a:rPr lang="en-US" dirty="0" err="1"/>
            <a:t>finns</a:t>
          </a:r>
          <a:r>
            <a:rPr lang="en-US" dirty="0"/>
            <a:t> </a:t>
          </a:r>
          <a:r>
            <a:rPr lang="en-US" dirty="0" err="1"/>
            <a:t>någon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kontakta</a:t>
          </a:r>
          <a:r>
            <a:rPr lang="en-US" dirty="0"/>
            <a:t>  för </a:t>
          </a:r>
          <a:r>
            <a:rPr lang="en-US" dirty="0" err="1"/>
            <a:t>råd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tips</a:t>
          </a:r>
        </a:p>
      </dgm:t>
    </dgm:pt>
    <dgm:pt modelId="{9C9D9C9C-5758-4142-AD9C-3B494AD21B33}" type="parTrans" cxnId="{5601AAEA-FC84-498B-B311-3F1BAEAD6D60}">
      <dgm:prSet/>
      <dgm:spPr/>
      <dgm:t>
        <a:bodyPr/>
        <a:lstStyle/>
        <a:p>
          <a:endParaRPr lang="en-US"/>
        </a:p>
      </dgm:t>
    </dgm:pt>
    <dgm:pt modelId="{831A21D7-C203-4F2E-9688-ADEED46D4979}" type="sibTrans" cxnId="{5601AAEA-FC84-498B-B311-3F1BAEAD6D60}">
      <dgm:prSet/>
      <dgm:spPr/>
      <dgm:t>
        <a:bodyPr/>
        <a:lstStyle/>
        <a:p>
          <a:endParaRPr lang="en-US"/>
        </a:p>
      </dgm:t>
    </dgm:pt>
    <dgm:pt modelId="{E5C82852-A328-4761-A1A4-9CB06C3A1107}">
      <dgm:prSet/>
      <dgm:spPr/>
      <dgm:t>
        <a:bodyPr/>
        <a:lstStyle/>
        <a:p>
          <a:pPr>
            <a:defRPr cap="all"/>
          </a:pPr>
          <a:r>
            <a:rPr lang="en-US"/>
            <a:t>Var </a:t>
          </a:r>
          <a:r>
            <a:rPr lang="en-US" b="1" i="1"/>
            <a:t>konkret</a:t>
          </a:r>
          <a:endParaRPr lang="en-US"/>
        </a:p>
      </dgm:t>
    </dgm:pt>
    <dgm:pt modelId="{84981C79-768A-488D-904F-DE5620490520}" type="parTrans" cxnId="{F3FD9196-D090-4906-95B7-A1E9C0E5412C}">
      <dgm:prSet/>
      <dgm:spPr/>
      <dgm:t>
        <a:bodyPr/>
        <a:lstStyle/>
        <a:p>
          <a:endParaRPr lang="en-US"/>
        </a:p>
      </dgm:t>
    </dgm:pt>
    <dgm:pt modelId="{CB6D210C-CE1B-400F-9A3A-EDFDCB195CEF}" type="sibTrans" cxnId="{F3FD9196-D090-4906-95B7-A1E9C0E5412C}">
      <dgm:prSet/>
      <dgm:spPr/>
      <dgm:t>
        <a:bodyPr/>
        <a:lstStyle/>
        <a:p>
          <a:endParaRPr lang="en-US"/>
        </a:p>
      </dgm:t>
    </dgm:pt>
    <dgm:pt modelId="{86A4D31A-9956-4FF2-A8EF-A062FDC71E43}" type="pres">
      <dgm:prSet presAssocID="{A2BEDDE9-3938-4CF6-BDDE-1651B508D2C8}" presName="root" presStyleCnt="0">
        <dgm:presLayoutVars>
          <dgm:dir/>
          <dgm:resizeHandles val="exact"/>
        </dgm:presLayoutVars>
      </dgm:prSet>
      <dgm:spPr/>
    </dgm:pt>
    <dgm:pt modelId="{4A7CB2FB-AC03-41FA-893A-73FAB2C568F9}" type="pres">
      <dgm:prSet presAssocID="{2D6508A3-EE86-4B57-BB3E-E28E65B14BE5}" presName="compNode" presStyleCnt="0"/>
      <dgm:spPr/>
    </dgm:pt>
    <dgm:pt modelId="{501E085C-758E-4E4C-B064-B237208036E5}" type="pres">
      <dgm:prSet presAssocID="{2D6508A3-EE86-4B57-BB3E-E28E65B14BE5}" presName="iconBgRect" presStyleLbl="bgShp" presStyleIdx="0" presStyleCnt="5"/>
      <dgm:spPr/>
    </dgm:pt>
    <dgm:pt modelId="{0C70DFB5-4A13-4351-AA84-90B9D829A2FD}" type="pres">
      <dgm:prSet presAssocID="{2D6508A3-EE86-4B57-BB3E-E28E65B14BE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EF92A81A-A1AA-48D2-8C1C-B4F846BC9CC7}" type="pres">
      <dgm:prSet presAssocID="{2D6508A3-EE86-4B57-BB3E-E28E65B14BE5}" presName="spaceRect" presStyleCnt="0"/>
      <dgm:spPr/>
    </dgm:pt>
    <dgm:pt modelId="{37970382-8FE5-4A02-BE68-25F6C30FD67E}" type="pres">
      <dgm:prSet presAssocID="{2D6508A3-EE86-4B57-BB3E-E28E65B14BE5}" presName="textRect" presStyleLbl="revTx" presStyleIdx="0" presStyleCnt="5">
        <dgm:presLayoutVars>
          <dgm:chMax val="1"/>
          <dgm:chPref val="1"/>
        </dgm:presLayoutVars>
      </dgm:prSet>
      <dgm:spPr/>
    </dgm:pt>
    <dgm:pt modelId="{B17AD794-B014-4467-B792-25F6074A882F}" type="pres">
      <dgm:prSet presAssocID="{EB1A2B52-C490-4432-86CF-C64397717A1C}" presName="sibTrans" presStyleCnt="0"/>
      <dgm:spPr/>
    </dgm:pt>
    <dgm:pt modelId="{4436C539-D155-4BD3-B38A-2F837210E26F}" type="pres">
      <dgm:prSet presAssocID="{5F00EC73-917A-4FEF-A04F-8A9DE4F7045A}" presName="compNode" presStyleCnt="0"/>
      <dgm:spPr/>
    </dgm:pt>
    <dgm:pt modelId="{3E75ED32-E954-4186-BCAE-084D8E975722}" type="pres">
      <dgm:prSet presAssocID="{5F00EC73-917A-4FEF-A04F-8A9DE4F7045A}" presName="iconBgRect" presStyleLbl="bgShp" presStyleIdx="1" presStyleCnt="5"/>
      <dgm:spPr/>
    </dgm:pt>
    <dgm:pt modelId="{74B3E08B-382A-42D0-9766-305F3FE9F674}" type="pres">
      <dgm:prSet presAssocID="{5F00EC73-917A-4FEF-A04F-8A9DE4F7045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ande"/>
        </a:ext>
      </dgm:extLst>
    </dgm:pt>
    <dgm:pt modelId="{6FE8E4C2-7715-43A9-9302-E1118AEC03B2}" type="pres">
      <dgm:prSet presAssocID="{5F00EC73-917A-4FEF-A04F-8A9DE4F7045A}" presName="spaceRect" presStyleCnt="0"/>
      <dgm:spPr/>
    </dgm:pt>
    <dgm:pt modelId="{B921175C-B35C-4A7A-BE5A-F9781D29FC0B}" type="pres">
      <dgm:prSet presAssocID="{5F00EC73-917A-4FEF-A04F-8A9DE4F7045A}" presName="textRect" presStyleLbl="revTx" presStyleIdx="1" presStyleCnt="5">
        <dgm:presLayoutVars>
          <dgm:chMax val="1"/>
          <dgm:chPref val="1"/>
        </dgm:presLayoutVars>
      </dgm:prSet>
      <dgm:spPr/>
    </dgm:pt>
    <dgm:pt modelId="{6BD11174-3530-4247-BE67-EA1A49A899A7}" type="pres">
      <dgm:prSet presAssocID="{7D96BE68-08D1-4CB8-A394-905520A2E3C6}" presName="sibTrans" presStyleCnt="0"/>
      <dgm:spPr/>
    </dgm:pt>
    <dgm:pt modelId="{A1C71BEB-A75B-44AA-A30E-1D162288BC15}" type="pres">
      <dgm:prSet presAssocID="{D2F0B85A-8614-41DB-8D84-61564621BC38}" presName="compNode" presStyleCnt="0"/>
      <dgm:spPr/>
    </dgm:pt>
    <dgm:pt modelId="{D2388392-8DAE-48EB-8226-615C81DF6BA0}" type="pres">
      <dgm:prSet presAssocID="{D2F0B85A-8614-41DB-8D84-61564621BC38}" presName="iconBgRect" presStyleLbl="bgShp" presStyleIdx="2" presStyleCnt="5"/>
      <dgm:spPr/>
    </dgm:pt>
    <dgm:pt modelId="{CC935894-FDBA-4676-9C9A-32B04CFBB86C}" type="pres">
      <dgm:prSet presAssocID="{D2F0B85A-8614-41DB-8D84-61564621BC3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4B1F54A-825D-4130-9E18-AF5BC4DF152B}" type="pres">
      <dgm:prSet presAssocID="{D2F0B85A-8614-41DB-8D84-61564621BC38}" presName="spaceRect" presStyleCnt="0"/>
      <dgm:spPr/>
    </dgm:pt>
    <dgm:pt modelId="{3DA8CEE5-1550-4766-AA84-43487D69EC76}" type="pres">
      <dgm:prSet presAssocID="{D2F0B85A-8614-41DB-8D84-61564621BC38}" presName="textRect" presStyleLbl="revTx" presStyleIdx="2" presStyleCnt="5">
        <dgm:presLayoutVars>
          <dgm:chMax val="1"/>
          <dgm:chPref val="1"/>
        </dgm:presLayoutVars>
      </dgm:prSet>
      <dgm:spPr/>
    </dgm:pt>
    <dgm:pt modelId="{2B9CE628-963C-457A-9552-D3EF7E058851}" type="pres">
      <dgm:prSet presAssocID="{059878F6-16F8-4049-91A0-F945F76536AE}" presName="sibTrans" presStyleCnt="0"/>
      <dgm:spPr/>
    </dgm:pt>
    <dgm:pt modelId="{1AD01428-13AD-447D-9B80-34E1E49EC16A}" type="pres">
      <dgm:prSet presAssocID="{2C3AFD16-F452-4892-B800-662CDC17389E}" presName="compNode" presStyleCnt="0"/>
      <dgm:spPr/>
    </dgm:pt>
    <dgm:pt modelId="{B5294F19-BFAA-4BD2-AD9D-0033ACE22B79}" type="pres">
      <dgm:prSet presAssocID="{2C3AFD16-F452-4892-B800-662CDC17389E}" presName="iconBgRect" presStyleLbl="bgShp" presStyleIdx="3" presStyleCnt="5"/>
      <dgm:spPr/>
    </dgm:pt>
    <dgm:pt modelId="{03B3A92C-BD8E-41A9-AE5A-67DE2A89DF69}" type="pres">
      <dgm:prSet presAssocID="{2C3AFD16-F452-4892-B800-662CDC1738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8CF9989-00D0-49C1-A585-FA335756E2D2}" type="pres">
      <dgm:prSet presAssocID="{2C3AFD16-F452-4892-B800-662CDC17389E}" presName="spaceRect" presStyleCnt="0"/>
      <dgm:spPr/>
    </dgm:pt>
    <dgm:pt modelId="{90BB0196-291F-4844-B33B-1D147A4B0F56}" type="pres">
      <dgm:prSet presAssocID="{2C3AFD16-F452-4892-B800-662CDC17389E}" presName="textRect" presStyleLbl="revTx" presStyleIdx="3" presStyleCnt="5">
        <dgm:presLayoutVars>
          <dgm:chMax val="1"/>
          <dgm:chPref val="1"/>
        </dgm:presLayoutVars>
      </dgm:prSet>
      <dgm:spPr/>
    </dgm:pt>
    <dgm:pt modelId="{6ACF683D-F720-4057-8F89-7F74F81CC3C3}" type="pres">
      <dgm:prSet presAssocID="{831A21D7-C203-4F2E-9688-ADEED46D4979}" presName="sibTrans" presStyleCnt="0"/>
      <dgm:spPr/>
    </dgm:pt>
    <dgm:pt modelId="{1C301343-BD57-430E-9C41-38C25B553216}" type="pres">
      <dgm:prSet presAssocID="{E5C82852-A328-4761-A1A4-9CB06C3A1107}" presName="compNode" presStyleCnt="0"/>
      <dgm:spPr/>
    </dgm:pt>
    <dgm:pt modelId="{AE40D9E4-9A6D-4037-924A-0573371A5073}" type="pres">
      <dgm:prSet presAssocID="{E5C82852-A328-4761-A1A4-9CB06C3A1107}" presName="iconBgRect" presStyleLbl="bgShp" presStyleIdx="4" presStyleCnt="5"/>
      <dgm:spPr/>
    </dgm:pt>
    <dgm:pt modelId="{3DCF9DCF-688F-4666-BBDD-01E48B96F3AF}" type="pres">
      <dgm:prSet presAssocID="{E5C82852-A328-4761-A1A4-9CB06C3A110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0EEB8B29-1A89-44B9-A895-AE16997CDA9E}" type="pres">
      <dgm:prSet presAssocID="{E5C82852-A328-4761-A1A4-9CB06C3A1107}" presName="spaceRect" presStyleCnt="0"/>
      <dgm:spPr/>
    </dgm:pt>
    <dgm:pt modelId="{7FEC3524-88C3-4574-8563-538A6B63C298}" type="pres">
      <dgm:prSet presAssocID="{E5C82852-A328-4761-A1A4-9CB06C3A110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46EB557-F48D-4F3C-952D-53BCBE2C2E94}" type="presOf" srcId="{5F00EC73-917A-4FEF-A04F-8A9DE4F7045A}" destId="{B921175C-B35C-4A7A-BE5A-F9781D29FC0B}" srcOrd="0" destOrd="0" presId="urn:microsoft.com/office/officeart/2018/5/layout/IconCircleLabelList"/>
    <dgm:cxn modelId="{AEDCDD77-B198-4CF3-A150-5D8B7C9E1AF0}" type="presOf" srcId="{2D6508A3-EE86-4B57-BB3E-E28E65B14BE5}" destId="{37970382-8FE5-4A02-BE68-25F6C30FD67E}" srcOrd="0" destOrd="0" presId="urn:microsoft.com/office/officeart/2018/5/layout/IconCircleLabelList"/>
    <dgm:cxn modelId="{6A60008B-DD58-479E-B9D8-3EB3DD5124C3}" type="presOf" srcId="{E5C82852-A328-4761-A1A4-9CB06C3A1107}" destId="{7FEC3524-88C3-4574-8563-538A6B63C298}" srcOrd="0" destOrd="0" presId="urn:microsoft.com/office/officeart/2018/5/layout/IconCircleLabelList"/>
    <dgm:cxn modelId="{F3FD9196-D090-4906-95B7-A1E9C0E5412C}" srcId="{A2BEDDE9-3938-4CF6-BDDE-1651B508D2C8}" destId="{E5C82852-A328-4761-A1A4-9CB06C3A1107}" srcOrd="4" destOrd="0" parTransId="{84981C79-768A-488D-904F-DE5620490520}" sibTransId="{CB6D210C-CE1B-400F-9A3A-EDFDCB195CEF}"/>
    <dgm:cxn modelId="{E5AB2397-76B3-4B2C-B7BF-CA76D73AC97D}" type="presOf" srcId="{D2F0B85A-8614-41DB-8D84-61564621BC38}" destId="{3DA8CEE5-1550-4766-AA84-43487D69EC76}" srcOrd="0" destOrd="0" presId="urn:microsoft.com/office/officeart/2018/5/layout/IconCircleLabelList"/>
    <dgm:cxn modelId="{E4F8099B-FAD1-4989-A222-63024318E303}" srcId="{A2BEDDE9-3938-4CF6-BDDE-1651B508D2C8}" destId="{5F00EC73-917A-4FEF-A04F-8A9DE4F7045A}" srcOrd="1" destOrd="0" parTransId="{B332E318-DBEC-481F-9784-086974A8B6CA}" sibTransId="{7D96BE68-08D1-4CB8-A394-905520A2E3C6}"/>
    <dgm:cxn modelId="{4D41079D-4CE7-4746-AE8C-D95479D05561}" type="presOf" srcId="{2C3AFD16-F452-4892-B800-662CDC17389E}" destId="{90BB0196-291F-4844-B33B-1D147A4B0F56}" srcOrd="0" destOrd="0" presId="urn:microsoft.com/office/officeart/2018/5/layout/IconCircleLabelList"/>
    <dgm:cxn modelId="{D32649B4-6DAF-4C99-AAF4-5F0685DDAC3A}" srcId="{A2BEDDE9-3938-4CF6-BDDE-1651B508D2C8}" destId="{D2F0B85A-8614-41DB-8D84-61564621BC38}" srcOrd="2" destOrd="0" parTransId="{76D67C18-D3BC-442E-AE4D-7FABABCE10F9}" sibTransId="{059878F6-16F8-4049-91A0-F945F76536AE}"/>
    <dgm:cxn modelId="{92EB35B6-7B23-4B6E-81C1-DC4E86A8C703}" type="presOf" srcId="{A2BEDDE9-3938-4CF6-BDDE-1651B508D2C8}" destId="{86A4D31A-9956-4FF2-A8EF-A062FDC71E43}" srcOrd="0" destOrd="0" presId="urn:microsoft.com/office/officeart/2018/5/layout/IconCircleLabelList"/>
    <dgm:cxn modelId="{736478E9-6F7B-47A6-BC77-B1914E855AF0}" srcId="{A2BEDDE9-3938-4CF6-BDDE-1651B508D2C8}" destId="{2D6508A3-EE86-4B57-BB3E-E28E65B14BE5}" srcOrd="0" destOrd="0" parTransId="{2A5ABCD8-94C7-449A-820B-047AF91C44BC}" sibTransId="{EB1A2B52-C490-4432-86CF-C64397717A1C}"/>
    <dgm:cxn modelId="{5601AAEA-FC84-498B-B311-3F1BAEAD6D60}" srcId="{A2BEDDE9-3938-4CF6-BDDE-1651B508D2C8}" destId="{2C3AFD16-F452-4892-B800-662CDC17389E}" srcOrd="3" destOrd="0" parTransId="{9C9D9C9C-5758-4142-AD9C-3B494AD21B33}" sibTransId="{831A21D7-C203-4F2E-9688-ADEED46D4979}"/>
    <dgm:cxn modelId="{4231AFFB-E15F-45E7-8B07-19D01A14877A}" type="presParOf" srcId="{86A4D31A-9956-4FF2-A8EF-A062FDC71E43}" destId="{4A7CB2FB-AC03-41FA-893A-73FAB2C568F9}" srcOrd="0" destOrd="0" presId="urn:microsoft.com/office/officeart/2018/5/layout/IconCircleLabelList"/>
    <dgm:cxn modelId="{2024FF8D-F79C-463E-990F-306BB83456C7}" type="presParOf" srcId="{4A7CB2FB-AC03-41FA-893A-73FAB2C568F9}" destId="{501E085C-758E-4E4C-B064-B237208036E5}" srcOrd="0" destOrd="0" presId="urn:microsoft.com/office/officeart/2018/5/layout/IconCircleLabelList"/>
    <dgm:cxn modelId="{DA1A270D-DB55-4C2E-9D94-3786797873CD}" type="presParOf" srcId="{4A7CB2FB-AC03-41FA-893A-73FAB2C568F9}" destId="{0C70DFB5-4A13-4351-AA84-90B9D829A2FD}" srcOrd="1" destOrd="0" presId="urn:microsoft.com/office/officeart/2018/5/layout/IconCircleLabelList"/>
    <dgm:cxn modelId="{DEEFFF63-3C5E-46E9-A9AB-9EE9587371D2}" type="presParOf" srcId="{4A7CB2FB-AC03-41FA-893A-73FAB2C568F9}" destId="{EF92A81A-A1AA-48D2-8C1C-B4F846BC9CC7}" srcOrd="2" destOrd="0" presId="urn:microsoft.com/office/officeart/2018/5/layout/IconCircleLabelList"/>
    <dgm:cxn modelId="{6906EEDB-DBFB-4ED8-9948-6E36A979E079}" type="presParOf" srcId="{4A7CB2FB-AC03-41FA-893A-73FAB2C568F9}" destId="{37970382-8FE5-4A02-BE68-25F6C30FD67E}" srcOrd="3" destOrd="0" presId="urn:microsoft.com/office/officeart/2018/5/layout/IconCircleLabelList"/>
    <dgm:cxn modelId="{0786C38A-7556-4C0F-AEFA-6E42C6507810}" type="presParOf" srcId="{86A4D31A-9956-4FF2-A8EF-A062FDC71E43}" destId="{B17AD794-B014-4467-B792-25F6074A882F}" srcOrd="1" destOrd="0" presId="urn:microsoft.com/office/officeart/2018/5/layout/IconCircleLabelList"/>
    <dgm:cxn modelId="{5006D9AD-30D3-4843-9B71-159431C3B326}" type="presParOf" srcId="{86A4D31A-9956-4FF2-A8EF-A062FDC71E43}" destId="{4436C539-D155-4BD3-B38A-2F837210E26F}" srcOrd="2" destOrd="0" presId="urn:microsoft.com/office/officeart/2018/5/layout/IconCircleLabelList"/>
    <dgm:cxn modelId="{C72FE5F3-6079-4696-9047-A1EEAAD7777F}" type="presParOf" srcId="{4436C539-D155-4BD3-B38A-2F837210E26F}" destId="{3E75ED32-E954-4186-BCAE-084D8E975722}" srcOrd="0" destOrd="0" presId="urn:microsoft.com/office/officeart/2018/5/layout/IconCircleLabelList"/>
    <dgm:cxn modelId="{BE5790CA-C0F7-4188-9F56-301AF10FC8E6}" type="presParOf" srcId="{4436C539-D155-4BD3-B38A-2F837210E26F}" destId="{74B3E08B-382A-42D0-9766-305F3FE9F674}" srcOrd="1" destOrd="0" presId="urn:microsoft.com/office/officeart/2018/5/layout/IconCircleLabelList"/>
    <dgm:cxn modelId="{45C3F48D-932B-4B30-9312-B4F8F31BA4A0}" type="presParOf" srcId="{4436C539-D155-4BD3-B38A-2F837210E26F}" destId="{6FE8E4C2-7715-43A9-9302-E1118AEC03B2}" srcOrd="2" destOrd="0" presId="urn:microsoft.com/office/officeart/2018/5/layout/IconCircleLabelList"/>
    <dgm:cxn modelId="{CC41CE5E-5B26-49EA-B11F-4B2CEB7478A7}" type="presParOf" srcId="{4436C539-D155-4BD3-B38A-2F837210E26F}" destId="{B921175C-B35C-4A7A-BE5A-F9781D29FC0B}" srcOrd="3" destOrd="0" presId="urn:microsoft.com/office/officeart/2018/5/layout/IconCircleLabelList"/>
    <dgm:cxn modelId="{3D0841B4-3D82-40F8-9D41-0BC75F4320CD}" type="presParOf" srcId="{86A4D31A-9956-4FF2-A8EF-A062FDC71E43}" destId="{6BD11174-3530-4247-BE67-EA1A49A899A7}" srcOrd="3" destOrd="0" presId="urn:microsoft.com/office/officeart/2018/5/layout/IconCircleLabelList"/>
    <dgm:cxn modelId="{46C5F201-268A-4AFC-B31F-5E2A7E3A8E7B}" type="presParOf" srcId="{86A4D31A-9956-4FF2-A8EF-A062FDC71E43}" destId="{A1C71BEB-A75B-44AA-A30E-1D162288BC15}" srcOrd="4" destOrd="0" presId="urn:microsoft.com/office/officeart/2018/5/layout/IconCircleLabelList"/>
    <dgm:cxn modelId="{1B0DEAAF-D285-4208-A643-ADD96A594A4C}" type="presParOf" srcId="{A1C71BEB-A75B-44AA-A30E-1D162288BC15}" destId="{D2388392-8DAE-48EB-8226-615C81DF6BA0}" srcOrd="0" destOrd="0" presId="urn:microsoft.com/office/officeart/2018/5/layout/IconCircleLabelList"/>
    <dgm:cxn modelId="{7F918BA5-817A-407D-8C44-EB2694283F21}" type="presParOf" srcId="{A1C71BEB-A75B-44AA-A30E-1D162288BC15}" destId="{CC935894-FDBA-4676-9C9A-32B04CFBB86C}" srcOrd="1" destOrd="0" presId="urn:microsoft.com/office/officeart/2018/5/layout/IconCircleLabelList"/>
    <dgm:cxn modelId="{9D66EA40-9785-4181-8758-0ABE9009CADB}" type="presParOf" srcId="{A1C71BEB-A75B-44AA-A30E-1D162288BC15}" destId="{44B1F54A-825D-4130-9E18-AF5BC4DF152B}" srcOrd="2" destOrd="0" presId="urn:microsoft.com/office/officeart/2018/5/layout/IconCircleLabelList"/>
    <dgm:cxn modelId="{6E0F9DB2-EB0C-4936-B04F-C252AB59C10C}" type="presParOf" srcId="{A1C71BEB-A75B-44AA-A30E-1D162288BC15}" destId="{3DA8CEE5-1550-4766-AA84-43487D69EC76}" srcOrd="3" destOrd="0" presId="urn:microsoft.com/office/officeart/2018/5/layout/IconCircleLabelList"/>
    <dgm:cxn modelId="{E9265799-887B-48FE-8BC8-084988AB0DD0}" type="presParOf" srcId="{86A4D31A-9956-4FF2-A8EF-A062FDC71E43}" destId="{2B9CE628-963C-457A-9552-D3EF7E058851}" srcOrd="5" destOrd="0" presId="urn:microsoft.com/office/officeart/2018/5/layout/IconCircleLabelList"/>
    <dgm:cxn modelId="{F741A303-C87C-44FF-958A-3817A1C903CF}" type="presParOf" srcId="{86A4D31A-9956-4FF2-A8EF-A062FDC71E43}" destId="{1AD01428-13AD-447D-9B80-34E1E49EC16A}" srcOrd="6" destOrd="0" presId="urn:microsoft.com/office/officeart/2018/5/layout/IconCircleLabelList"/>
    <dgm:cxn modelId="{46DDCC04-C54D-4792-B738-F4CCE3D0F4D1}" type="presParOf" srcId="{1AD01428-13AD-447D-9B80-34E1E49EC16A}" destId="{B5294F19-BFAA-4BD2-AD9D-0033ACE22B79}" srcOrd="0" destOrd="0" presId="urn:microsoft.com/office/officeart/2018/5/layout/IconCircleLabelList"/>
    <dgm:cxn modelId="{FB587514-0A10-4AF1-B11C-B5060AE416C8}" type="presParOf" srcId="{1AD01428-13AD-447D-9B80-34E1E49EC16A}" destId="{03B3A92C-BD8E-41A9-AE5A-67DE2A89DF69}" srcOrd="1" destOrd="0" presId="urn:microsoft.com/office/officeart/2018/5/layout/IconCircleLabelList"/>
    <dgm:cxn modelId="{52F78089-1AB3-4AF3-B882-EBC79B05605D}" type="presParOf" srcId="{1AD01428-13AD-447D-9B80-34E1E49EC16A}" destId="{A8CF9989-00D0-49C1-A585-FA335756E2D2}" srcOrd="2" destOrd="0" presId="urn:microsoft.com/office/officeart/2018/5/layout/IconCircleLabelList"/>
    <dgm:cxn modelId="{021D6DAD-9022-4919-A01E-40CC3951DBA7}" type="presParOf" srcId="{1AD01428-13AD-447D-9B80-34E1E49EC16A}" destId="{90BB0196-291F-4844-B33B-1D147A4B0F56}" srcOrd="3" destOrd="0" presId="urn:microsoft.com/office/officeart/2018/5/layout/IconCircleLabelList"/>
    <dgm:cxn modelId="{6789E61B-F33C-43AB-A5A6-715371237855}" type="presParOf" srcId="{86A4D31A-9956-4FF2-A8EF-A062FDC71E43}" destId="{6ACF683D-F720-4057-8F89-7F74F81CC3C3}" srcOrd="7" destOrd="0" presId="urn:microsoft.com/office/officeart/2018/5/layout/IconCircleLabelList"/>
    <dgm:cxn modelId="{9071C84F-7B14-4122-916D-CD5B2C64780B}" type="presParOf" srcId="{86A4D31A-9956-4FF2-A8EF-A062FDC71E43}" destId="{1C301343-BD57-430E-9C41-38C25B553216}" srcOrd="8" destOrd="0" presId="urn:microsoft.com/office/officeart/2018/5/layout/IconCircleLabelList"/>
    <dgm:cxn modelId="{1975FA5D-178C-4662-BC63-60D9871C9391}" type="presParOf" srcId="{1C301343-BD57-430E-9C41-38C25B553216}" destId="{AE40D9E4-9A6D-4037-924A-0573371A5073}" srcOrd="0" destOrd="0" presId="urn:microsoft.com/office/officeart/2018/5/layout/IconCircleLabelList"/>
    <dgm:cxn modelId="{EF22F3E0-5A97-4313-8718-7F3D6E1F1933}" type="presParOf" srcId="{1C301343-BD57-430E-9C41-38C25B553216}" destId="{3DCF9DCF-688F-4666-BBDD-01E48B96F3AF}" srcOrd="1" destOrd="0" presId="urn:microsoft.com/office/officeart/2018/5/layout/IconCircleLabelList"/>
    <dgm:cxn modelId="{0AD31E84-F1C9-4DAF-9936-3E10F0D726C4}" type="presParOf" srcId="{1C301343-BD57-430E-9C41-38C25B553216}" destId="{0EEB8B29-1A89-44B9-A895-AE16997CDA9E}" srcOrd="2" destOrd="0" presId="urn:microsoft.com/office/officeart/2018/5/layout/IconCircleLabelList"/>
    <dgm:cxn modelId="{BEB0A32C-BF92-49DF-9B7F-39FD9E50C36B}" type="presParOf" srcId="{1C301343-BD57-430E-9C41-38C25B553216}" destId="{7FEC3524-88C3-4574-8563-538A6B63C2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085C-758E-4E4C-B064-B237208036E5}">
      <dsp:nvSpPr>
        <dsp:cNvPr id="0" name=""/>
        <dsp:cNvSpPr/>
      </dsp:nvSpPr>
      <dsp:spPr>
        <a:xfrm>
          <a:off x="329619" y="427050"/>
          <a:ext cx="1027230" cy="1027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0DFB5-4A13-4351-AA84-90B9D829A2FD}">
      <dsp:nvSpPr>
        <dsp:cNvPr id="0" name=""/>
        <dsp:cNvSpPr/>
      </dsp:nvSpPr>
      <dsp:spPr>
        <a:xfrm>
          <a:off x="548537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70382-8FE5-4A02-BE68-25F6C30FD67E}">
      <dsp:nvSpPr>
        <dsp:cNvPr id="0" name=""/>
        <dsp:cNvSpPr/>
      </dsp:nvSpPr>
      <dsp:spPr>
        <a:xfrm>
          <a:off x="1243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Rätt</a:t>
          </a:r>
          <a:r>
            <a:rPr lang="en-US" sz="1300" kern="1200" dirty="0"/>
            <a:t> </a:t>
          </a:r>
          <a:r>
            <a:rPr lang="en-US" sz="1300" kern="1200" dirty="0" err="1"/>
            <a:t>språk</a:t>
          </a:r>
          <a:r>
            <a:rPr lang="en-US" sz="1300" kern="1200" dirty="0"/>
            <a:t> – </a:t>
          </a:r>
          <a:r>
            <a:rPr lang="en-US" sz="1300" kern="1200" dirty="0" err="1"/>
            <a:t>rätt</a:t>
          </a:r>
          <a:r>
            <a:rPr lang="en-US" sz="1300" kern="1200" dirty="0"/>
            <a:t> </a:t>
          </a:r>
          <a:r>
            <a:rPr lang="en-US" sz="1300" kern="1200" dirty="0" err="1"/>
            <a:t>begrepp</a:t>
          </a:r>
          <a:endParaRPr lang="en-US" sz="1300" kern="1200" dirty="0"/>
        </a:p>
      </dsp:txBody>
      <dsp:txXfrm>
        <a:off x="1243" y="1774238"/>
        <a:ext cx="1683984" cy="673593"/>
      </dsp:txXfrm>
    </dsp:sp>
    <dsp:sp modelId="{3E75ED32-E954-4186-BCAE-084D8E975722}">
      <dsp:nvSpPr>
        <dsp:cNvPr id="0" name=""/>
        <dsp:cNvSpPr/>
      </dsp:nvSpPr>
      <dsp:spPr>
        <a:xfrm>
          <a:off x="2308301" y="427050"/>
          <a:ext cx="1027230" cy="10272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3E08B-382A-42D0-9766-305F3FE9F674}">
      <dsp:nvSpPr>
        <dsp:cNvPr id="0" name=""/>
        <dsp:cNvSpPr/>
      </dsp:nvSpPr>
      <dsp:spPr>
        <a:xfrm>
          <a:off x="2527219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1175C-B35C-4A7A-BE5A-F9781D29FC0B}">
      <dsp:nvSpPr>
        <dsp:cNvPr id="0" name=""/>
        <dsp:cNvSpPr/>
      </dsp:nvSpPr>
      <dsp:spPr>
        <a:xfrm>
          <a:off x="1979924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Men </a:t>
          </a:r>
          <a:r>
            <a:rPr lang="en-US" sz="1300" kern="1200" dirty="0" err="1"/>
            <a:t>inte</a:t>
          </a:r>
          <a:r>
            <a:rPr lang="en-US" sz="1300" kern="1200" dirty="0"/>
            <a:t> </a:t>
          </a:r>
          <a:r>
            <a:rPr lang="en-US" sz="1300" kern="1200" dirty="0" err="1"/>
            <a:t>överdriva</a:t>
          </a:r>
          <a:r>
            <a:rPr lang="en-US" sz="1300" kern="1200" dirty="0"/>
            <a:t> –det </a:t>
          </a:r>
          <a:r>
            <a:rPr lang="en-US" sz="1300" kern="1200" dirty="0" err="1"/>
            <a:t>måste</a:t>
          </a:r>
          <a:r>
            <a:rPr lang="en-US" sz="1300" kern="1200" dirty="0"/>
            <a:t> </a:t>
          </a:r>
          <a:r>
            <a:rPr lang="en-US" sz="1300" kern="1200" dirty="0" err="1"/>
            <a:t>vara</a:t>
          </a:r>
          <a:r>
            <a:rPr lang="en-US" sz="1300" kern="1200" dirty="0"/>
            <a:t>  </a:t>
          </a:r>
          <a:r>
            <a:rPr lang="en-US" sz="1300" b="1" i="1" kern="1200" dirty="0" err="1"/>
            <a:t>genomförbart</a:t>
          </a:r>
          <a:endParaRPr lang="en-US" sz="1300" kern="1200" dirty="0"/>
        </a:p>
      </dsp:txBody>
      <dsp:txXfrm>
        <a:off x="1979924" y="1774238"/>
        <a:ext cx="1683984" cy="673593"/>
      </dsp:txXfrm>
    </dsp:sp>
    <dsp:sp modelId="{D2388392-8DAE-48EB-8226-615C81DF6BA0}">
      <dsp:nvSpPr>
        <dsp:cNvPr id="0" name=""/>
        <dsp:cNvSpPr/>
      </dsp:nvSpPr>
      <dsp:spPr>
        <a:xfrm>
          <a:off x="4286983" y="427050"/>
          <a:ext cx="1027230" cy="1027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35894-FDBA-4676-9C9A-32B04CFBB86C}">
      <dsp:nvSpPr>
        <dsp:cNvPr id="0" name=""/>
        <dsp:cNvSpPr/>
      </dsp:nvSpPr>
      <dsp:spPr>
        <a:xfrm>
          <a:off x="4505901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8CEE5-1550-4766-AA84-43487D69EC76}">
      <dsp:nvSpPr>
        <dsp:cNvPr id="0" name=""/>
        <dsp:cNvSpPr/>
      </dsp:nvSpPr>
      <dsp:spPr>
        <a:xfrm>
          <a:off x="3958606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Kolla</a:t>
          </a:r>
          <a:r>
            <a:rPr lang="en-US" sz="1300" kern="1200" dirty="0"/>
            <a:t> </a:t>
          </a:r>
          <a:r>
            <a:rPr lang="en-US" sz="1300" kern="1200" dirty="0" err="1"/>
            <a:t>att</a:t>
          </a:r>
          <a:r>
            <a:rPr lang="en-US" sz="1300" kern="1200" dirty="0"/>
            <a:t> </a:t>
          </a:r>
          <a:r>
            <a:rPr lang="en-US" sz="1300" kern="1200" dirty="0" err="1"/>
            <a:t>ansökan</a:t>
          </a:r>
          <a:r>
            <a:rPr lang="en-US" sz="1300" kern="1200" dirty="0"/>
            <a:t> </a:t>
          </a:r>
          <a:r>
            <a:rPr lang="en-US" sz="1300" kern="1200" dirty="0" err="1"/>
            <a:t>är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linje</a:t>
          </a:r>
          <a:r>
            <a:rPr lang="en-US" sz="1300" kern="1200" dirty="0"/>
            <a:t> med </a:t>
          </a:r>
          <a:r>
            <a:rPr lang="en-US" sz="1300" kern="1200" dirty="0" err="1"/>
            <a:t>riktlinjer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 </a:t>
          </a:r>
          <a:r>
            <a:rPr lang="en-US" sz="1300" kern="1200" dirty="0" err="1"/>
            <a:t>syften</a:t>
          </a:r>
          <a:endParaRPr lang="en-US" sz="1300" kern="1200" dirty="0"/>
        </a:p>
      </dsp:txBody>
      <dsp:txXfrm>
        <a:off x="3958606" y="1774238"/>
        <a:ext cx="1683984" cy="673593"/>
      </dsp:txXfrm>
    </dsp:sp>
    <dsp:sp modelId="{B5294F19-BFAA-4BD2-AD9D-0033ACE22B79}">
      <dsp:nvSpPr>
        <dsp:cNvPr id="0" name=""/>
        <dsp:cNvSpPr/>
      </dsp:nvSpPr>
      <dsp:spPr>
        <a:xfrm>
          <a:off x="6265664" y="427050"/>
          <a:ext cx="1027230" cy="1027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3A92C-BD8E-41A9-AE5A-67DE2A89DF69}">
      <dsp:nvSpPr>
        <dsp:cNvPr id="0" name=""/>
        <dsp:cNvSpPr/>
      </dsp:nvSpPr>
      <dsp:spPr>
        <a:xfrm>
          <a:off x="6484582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B0196-291F-4844-B33B-1D147A4B0F56}">
      <dsp:nvSpPr>
        <dsp:cNvPr id="0" name=""/>
        <dsp:cNvSpPr/>
      </dsp:nvSpPr>
      <dsp:spPr>
        <a:xfrm>
          <a:off x="5937287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Var </a:t>
          </a:r>
          <a:r>
            <a:rPr lang="en-US" sz="1300" kern="1200" dirty="0" err="1"/>
            <a:t>ute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god </a:t>
          </a:r>
          <a:r>
            <a:rPr lang="en-US" sz="1300" kern="1200" dirty="0" err="1"/>
            <a:t>tid</a:t>
          </a:r>
          <a:r>
            <a:rPr lang="en-US" sz="1300" kern="1200" dirty="0"/>
            <a:t>, </a:t>
          </a:r>
          <a:r>
            <a:rPr lang="en-US" sz="1300" kern="1200" dirty="0" err="1"/>
            <a:t>ofta</a:t>
          </a:r>
          <a:r>
            <a:rPr lang="en-US" sz="1300" kern="1200" dirty="0"/>
            <a:t> </a:t>
          </a:r>
          <a:r>
            <a:rPr lang="en-US" sz="1300" kern="1200" dirty="0" err="1"/>
            <a:t>finns</a:t>
          </a:r>
          <a:r>
            <a:rPr lang="en-US" sz="1300" kern="1200" dirty="0"/>
            <a:t> </a:t>
          </a:r>
          <a:r>
            <a:rPr lang="en-US" sz="1300" kern="1200" dirty="0" err="1"/>
            <a:t>någon</a:t>
          </a:r>
          <a:r>
            <a:rPr lang="en-US" sz="1300" kern="1200" dirty="0"/>
            <a:t> </a:t>
          </a:r>
          <a:r>
            <a:rPr lang="en-US" sz="1300" kern="1200" dirty="0" err="1"/>
            <a:t>att</a:t>
          </a:r>
          <a:r>
            <a:rPr lang="en-US" sz="1300" kern="1200" dirty="0"/>
            <a:t> </a:t>
          </a:r>
          <a:r>
            <a:rPr lang="en-US" sz="1300" kern="1200" dirty="0" err="1"/>
            <a:t>kontakta</a:t>
          </a:r>
          <a:r>
            <a:rPr lang="en-US" sz="1300" kern="1200" dirty="0"/>
            <a:t>  för </a:t>
          </a:r>
          <a:r>
            <a:rPr lang="en-US" sz="1300" kern="1200" dirty="0" err="1"/>
            <a:t>råd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tips</a:t>
          </a:r>
        </a:p>
      </dsp:txBody>
      <dsp:txXfrm>
        <a:off x="5937287" y="1774238"/>
        <a:ext cx="1683984" cy="673593"/>
      </dsp:txXfrm>
    </dsp:sp>
    <dsp:sp modelId="{AE40D9E4-9A6D-4037-924A-0573371A5073}">
      <dsp:nvSpPr>
        <dsp:cNvPr id="0" name=""/>
        <dsp:cNvSpPr/>
      </dsp:nvSpPr>
      <dsp:spPr>
        <a:xfrm>
          <a:off x="8244346" y="427050"/>
          <a:ext cx="1027230" cy="1027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9DCF-688F-4666-BBDD-01E48B96F3AF}">
      <dsp:nvSpPr>
        <dsp:cNvPr id="0" name=""/>
        <dsp:cNvSpPr/>
      </dsp:nvSpPr>
      <dsp:spPr>
        <a:xfrm>
          <a:off x="8463264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C3524-88C3-4574-8563-538A6B63C298}">
      <dsp:nvSpPr>
        <dsp:cNvPr id="0" name=""/>
        <dsp:cNvSpPr/>
      </dsp:nvSpPr>
      <dsp:spPr>
        <a:xfrm>
          <a:off x="7915969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Var </a:t>
          </a:r>
          <a:r>
            <a:rPr lang="en-US" sz="1300" b="1" i="1" kern="1200"/>
            <a:t>konkret</a:t>
          </a:r>
          <a:endParaRPr lang="en-US" sz="1300" kern="1200"/>
        </a:p>
      </dsp:txBody>
      <dsp:txXfrm>
        <a:off x="7915969" y="1774238"/>
        <a:ext cx="1683984" cy="6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EF57-B004-6A41-A748-0EF8C2929730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DE3C-A60E-AB4A-B9C2-0348882937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18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iomnews.com/calgary-building-supplies-social-enterprise-hits-17m-sale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ssir.org</a:t>
            </a:r>
            <a:r>
              <a:rPr lang="sv-SE" dirty="0"/>
              <a:t>/</a:t>
            </a:r>
            <a:r>
              <a:rPr lang="sv-SE" dirty="0" err="1"/>
              <a:t>articles</a:t>
            </a:r>
            <a:r>
              <a:rPr lang="sv-SE" dirty="0"/>
              <a:t>/</a:t>
            </a:r>
            <a:r>
              <a:rPr lang="sv-SE" dirty="0" err="1"/>
              <a:t>entry</a:t>
            </a:r>
            <a:r>
              <a:rPr lang="sv-SE" dirty="0"/>
              <a:t>/</a:t>
            </a:r>
            <a:r>
              <a:rPr lang="sv-SE" dirty="0" err="1"/>
              <a:t>social_impact_bonds_more_than_one_approach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hlinkClick r:id="rId3" tooltip="https://www.axiomnews.com/calgary-building-supplies-social-enterprise-hits-17m-sales"/>
              </a:rPr>
              <a:t>Det här fotot</a:t>
            </a:r>
            <a:r>
              <a:rPr lang="sv-SE" sz="1200" dirty="0"/>
              <a:t> av Okänd författare licensieras enligt </a:t>
            </a:r>
            <a:r>
              <a:rPr lang="sv-SE" sz="1200" dirty="0">
                <a:hlinkClick r:id="rId4" tooltip="https://creativecommons.org/licenses/by-nc-nd/3.0/"/>
              </a:rPr>
              <a:t>CC BY-NC-ND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1DE3C-A60E-AB4A-B9C2-0348882937D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33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xiomnews.com/calgary-building-supplies-social-enterprise-hits-17m-sa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D4E8E-44F5-0728-7665-E45389FA5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D8A8E65-1835-9D80-F046-C50F4704C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67944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35589-5AE4-EF4E-A07F-F4C5F4FE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28" y="1062405"/>
            <a:ext cx="8640000" cy="1143000"/>
          </a:xfrm>
        </p:spPr>
        <p:txBody>
          <a:bodyPr/>
          <a:lstStyle/>
          <a:p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33516-E7DA-4B47-B0E7-7BB43282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05" y="2500732"/>
            <a:ext cx="8640000" cy="3840000"/>
          </a:xfrm>
        </p:spPr>
        <p:txBody>
          <a:bodyPr/>
          <a:lstStyle/>
          <a:p>
            <a:pPr marL="474121" marR="455495" indent="-457189">
              <a:spcBef>
                <a:spcPts val="1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Betyder att</a:t>
            </a:r>
            <a:r>
              <a:rPr lang="sv-SE" spc="-73" dirty="0">
                <a:cs typeface="Arial"/>
              </a:rPr>
              <a:t> </a:t>
            </a:r>
            <a:r>
              <a:rPr lang="sv-SE" spc="-7" dirty="0">
                <a:cs typeface="Arial"/>
              </a:rPr>
              <a:t>många går </a:t>
            </a:r>
            <a:r>
              <a:rPr lang="sv-SE" dirty="0">
                <a:cs typeface="Arial"/>
              </a:rPr>
              <a:t>in </a:t>
            </a:r>
            <a:r>
              <a:rPr lang="sv-SE" spc="-7" dirty="0">
                <a:cs typeface="Arial"/>
              </a:rPr>
              <a:t>och bidrar med</a:t>
            </a:r>
            <a:r>
              <a:rPr lang="sv-SE" spc="-20" dirty="0">
                <a:cs typeface="Arial"/>
              </a:rPr>
              <a:t> </a:t>
            </a:r>
            <a:r>
              <a:rPr lang="sv-SE" dirty="0">
                <a:cs typeface="Arial"/>
              </a:rPr>
              <a:t>lite</a:t>
            </a:r>
          </a:p>
          <a:p>
            <a:pPr marL="474121" indent="-457189">
              <a:spcBef>
                <a:spcPts val="920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Kan </a:t>
            </a:r>
            <a:r>
              <a:rPr lang="sv-SE" dirty="0">
                <a:cs typeface="Arial"/>
              </a:rPr>
              <a:t>vara</a:t>
            </a:r>
            <a:r>
              <a:rPr lang="sv-SE" spc="-40" dirty="0">
                <a:cs typeface="Arial"/>
              </a:rPr>
              <a:t> </a:t>
            </a:r>
            <a:r>
              <a:rPr lang="sv-SE" spc="-7" dirty="0">
                <a:cs typeface="Arial"/>
              </a:rPr>
              <a:t>pengar (</a:t>
            </a:r>
            <a:r>
              <a:rPr lang="sv-SE" spc="-7" dirty="0" err="1">
                <a:cs typeface="Arial"/>
              </a:rPr>
              <a:t>Crowd</a:t>
            </a:r>
            <a:r>
              <a:rPr lang="sv-SE" spc="-7" dirty="0">
                <a:cs typeface="Arial"/>
              </a:rPr>
              <a:t> </a:t>
            </a:r>
            <a:r>
              <a:rPr lang="sv-SE" spc="-7" dirty="0" err="1">
                <a:cs typeface="Arial"/>
              </a:rPr>
              <a:t>funding</a:t>
            </a:r>
            <a:r>
              <a:rPr lang="sv-SE" spc="-7" dirty="0">
                <a:cs typeface="Arial"/>
              </a:rPr>
              <a:t>) – </a:t>
            </a:r>
            <a:r>
              <a:rPr lang="sv-SE" i="1" spc="-7" dirty="0">
                <a:cs typeface="Arial"/>
              </a:rPr>
              <a:t>Olika former</a:t>
            </a:r>
            <a:endParaRPr lang="sv-SE" i="1" dirty="0">
              <a:cs typeface="Arial"/>
            </a:endParaRPr>
          </a:p>
          <a:p>
            <a:pPr marL="474121" marR="6773" indent="-457189">
              <a:spcBef>
                <a:spcPts val="9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Eller annat (kunskap, kompetens)</a:t>
            </a:r>
          </a:p>
          <a:p>
            <a:pPr marL="474121" marR="6773" indent="-457189">
              <a:spcBef>
                <a:spcPts val="9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De som bidrar kan mobiliseras som ambassadörer!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836E7BA-F4C3-144E-B8D6-ED70549A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42" y="689311"/>
            <a:ext cx="7805329" cy="545199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67DD935-176D-F348-85B7-6E9CBB9EE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1" r="259"/>
          <a:stretch/>
        </p:blipFill>
        <p:spPr>
          <a:xfrm>
            <a:off x="7858896" y="1785515"/>
            <a:ext cx="3652541" cy="32869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1DC6BD9-FE57-8F48-99DC-72EF9F3723C7}"/>
              </a:ext>
            </a:extLst>
          </p:cNvPr>
          <p:cNvSpPr txBox="1"/>
          <p:nvPr/>
        </p:nvSpPr>
        <p:spPr>
          <a:xfrm>
            <a:off x="6096000" y="4138673"/>
            <a:ext cx="158569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/>
              <a:t>IFÖ Center</a:t>
            </a:r>
          </a:p>
        </p:txBody>
      </p:sp>
    </p:spTree>
    <p:extLst>
      <p:ext uri="{BB962C8B-B14F-4D97-AF65-F5344CB8AC3E}">
        <p14:creationId xmlns:p14="http://schemas.microsoft.com/office/powerpoint/2010/main" val="1894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FCF410-2837-EC4E-A838-8FA07D7F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6" y="0"/>
            <a:ext cx="1152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B31F2-42E9-5B46-9E31-71967A744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5363" y="793793"/>
            <a:ext cx="8640763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Vilka intäktsmodeller skall man använda?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380193-E3A5-7543-92CF-41CD109389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6951" y="2089365"/>
            <a:ext cx="8639175" cy="383857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Vilka former KAN man använda? (dvs det kan finnas restriktioner beroende på juridisk form, hur länge man funnits etc.)</a:t>
            </a:r>
          </a:p>
          <a:p>
            <a:r>
              <a:rPr lang="sv-SE" dirty="0"/>
              <a:t>Verksamhetens karaktär</a:t>
            </a:r>
          </a:p>
          <a:p>
            <a:pPr lvl="1"/>
            <a:r>
              <a:rPr lang="sv-SE" dirty="0"/>
              <a:t>Hur ser våra behov ut – fasta kostnader, initiala investeringar eller stora löpande behov?</a:t>
            </a:r>
          </a:p>
          <a:p>
            <a:pPr lvl="1"/>
            <a:r>
              <a:rPr lang="sv-SE" dirty="0"/>
              <a:t>Kan/vill kunderna betala för tjänsten</a:t>
            </a:r>
          </a:p>
          <a:p>
            <a:pPr lvl="1"/>
            <a:r>
              <a:rPr lang="sv-SE" dirty="0"/>
              <a:t>Behöver vi expertkunskaper/specialutrustning? Eller kan behoven täckas genom </a:t>
            </a:r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Om vi bestämmer oss för att söka projektmedel, hur följer vi upp detta? </a:t>
            </a:r>
          </a:p>
          <a:p>
            <a:r>
              <a:rPr lang="sv-SE" dirty="0"/>
              <a:t>Det finns fördelar och nackdelar med alla!</a:t>
            </a:r>
          </a:p>
        </p:txBody>
      </p:sp>
    </p:spTree>
    <p:extLst>
      <p:ext uri="{BB962C8B-B14F-4D97-AF65-F5344CB8AC3E}">
        <p14:creationId xmlns:p14="http://schemas.microsoft.com/office/powerpoint/2010/main" val="25397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4398E-1D47-4847-AD90-A50BBFFFC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5618" y="397289"/>
            <a:ext cx="8640763" cy="1143000"/>
          </a:xfrm>
        </p:spPr>
        <p:txBody>
          <a:bodyPr/>
          <a:lstStyle/>
          <a:p>
            <a:r>
              <a:rPr lang="sv-SE" dirty="0"/>
              <a:t>”Tumregler”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139BF-EA08-A848-A4D4-77F7E90A6F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6609" y="1858341"/>
            <a:ext cx="8640763" cy="3475659"/>
          </a:xfrm>
        </p:spPr>
        <p:txBody>
          <a:bodyPr>
            <a:normAutofit/>
          </a:bodyPr>
          <a:lstStyle/>
          <a:p>
            <a:pPr marR="922844">
              <a:lnSpc>
                <a:spcPct val="1500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Legitimitet/tillit</a:t>
            </a:r>
          </a:p>
          <a:p>
            <a:pPr marR="922844">
              <a:lnSpc>
                <a:spcPct val="1500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”</a:t>
            </a:r>
            <a:r>
              <a:rPr lang="sv-SE" spc="-7" dirty="0" err="1">
                <a:cs typeface="Arial"/>
              </a:rPr>
              <a:t>Track</a:t>
            </a:r>
            <a:r>
              <a:rPr lang="sv-SE" spc="-7" dirty="0">
                <a:cs typeface="Arial"/>
              </a:rPr>
              <a:t> </a:t>
            </a:r>
            <a:r>
              <a:rPr lang="sv-SE" dirty="0">
                <a:cs typeface="Arial"/>
              </a:rPr>
              <a:t>record”</a:t>
            </a:r>
            <a:endParaRPr lang="sv-SE" spc="-7" dirty="0">
              <a:cs typeface="Arial"/>
            </a:endParaRPr>
          </a:p>
          <a:p>
            <a:pPr marR="922844">
              <a:lnSpc>
                <a:spcPct val="150000"/>
              </a:lnSpc>
              <a:spcBef>
                <a:spcPts val="133"/>
              </a:spcBef>
            </a:pPr>
            <a:r>
              <a:rPr lang="sv-SE" dirty="0">
                <a:cs typeface="Arial"/>
              </a:rPr>
              <a:t>Ömsesidiga</a:t>
            </a:r>
            <a:r>
              <a:rPr lang="sv-SE" spc="7" dirty="0">
                <a:cs typeface="Arial"/>
              </a:rPr>
              <a:t> </a:t>
            </a:r>
            <a:r>
              <a:rPr lang="sv-SE" spc="-7" dirty="0">
                <a:cs typeface="Arial"/>
              </a:rPr>
              <a:t>vinster/fördelar</a:t>
            </a:r>
          </a:p>
          <a:p>
            <a:pPr marR="6773">
              <a:lnSpc>
                <a:spcPct val="150000"/>
              </a:lnSpc>
              <a:spcBef>
                <a:spcPts val="300"/>
              </a:spcBef>
            </a:pPr>
            <a:r>
              <a:rPr lang="sv-SE" spc="-7" dirty="0">
                <a:cs typeface="Arial"/>
              </a:rPr>
              <a:t>Tydligt </a:t>
            </a:r>
            <a:r>
              <a:rPr lang="sv-SE" dirty="0">
                <a:cs typeface="Arial"/>
              </a:rPr>
              <a:t>vad som skall </a:t>
            </a:r>
            <a:r>
              <a:rPr lang="sv-SE" spc="-7" dirty="0">
                <a:cs typeface="Arial"/>
              </a:rPr>
              <a:t>göras/vilka resultat som kan förväntas </a:t>
            </a:r>
          </a:p>
          <a:p>
            <a:pPr marR="6773">
              <a:lnSpc>
                <a:spcPct val="150000"/>
              </a:lnSpc>
              <a:spcBef>
                <a:spcPts val="300"/>
              </a:spcBef>
            </a:pPr>
            <a:r>
              <a:rPr lang="sv-SE" spc="-7" dirty="0">
                <a:cs typeface="Arial"/>
              </a:rPr>
              <a:t>Ibland enklare </a:t>
            </a:r>
            <a:r>
              <a:rPr lang="sv-SE" dirty="0">
                <a:cs typeface="Arial"/>
              </a:rPr>
              <a:t>med </a:t>
            </a:r>
            <a:r>
              <a:rPr lang="sv-SE" i="1" dirty="0">
                <a:cs typeface="Arial"/>
              </a:rPr>
              <a:t>resurser </a:t>
            </a:r>
            <a:r>
              <a:rPr lang="sv-SE" dirty="0">
                <a:cs typeface="Arial"/>
              </a:rPr>
              <a:t>än med pengar  </a:t>
            </a:r>
          </a:p>
        </p:txBody>
      </p:sp>
    </p:spTree>
    <p:extLst>
      <p:ext uri="{BB962C8B-B14F-4D97-AF65-F5344CB8AC3E}">
        <p14:creationId xmlns:p14="http://schemas.microsoft.com/office/powerpoint/2010/main" val="41524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AEB452EE-BF1D-624F-B20E-7F0300D03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Att tänka på med projektansökningar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A6F627D0-E86B-6B10-D743-AD9D6FFCEE6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647338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klädsel, person, Människoansikte, leende&#10;&#10;Automatiskt genererad beskrivning">
            <a:extLst>
              <a:ext uri="{FF2B5EF4-FFF2-40B4-BE49-F238E27FC236}">
                <a16:creationId xmlns:a16="http://schemas.microsoft.com/office/drawing/2014/main" id="{A703FF64-319B-0524-54BA-7FF426097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1571" y="276076"/>
            <a:ext cx="10648858" cy="62211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DDD5DB9-548F-780E-BB52-4D5511C53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441" y="1842054"/>
            <a:ext cx="4092715" cy="1020416"/>
          </a:xfrm>
          <a:solidFill>
            <a:schemeClr val="bg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sv-SE" sz="8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Tack!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78105-896C-03AF-2D6E-00E093F1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syften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63DB9E-8FBF-3AA8-4EB1-CE5FCA17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16" y="2556932"/>
            <a:ext cx="7068066" cy="3318936"/>
          </a:xfrm>
        </p:spPr>
        <p:txBody>
          <a:bodyPr/>
          <a:lstStyle/>
          <a:p>
            <a:r>
              <a:rPr lang="sv-SE" dirty="0"/>
              <a:t>’Värdeskapande’ aktiviteter (verksamhetens innehåll)</a:t>
            </a:r>
          </a:p>
          <a:p>
            <a:r>
              <a:rPr lang="sv-SE" dirty="0"/>
              <a:t>Administration, fasta/regelbundna kostnader</a:t>
            </a:r>
          </a:p>
          <a:p>
            <a:r>
              <a:rPr lang="sv-SE" dirty="0"/>
              <a:t>Investeringar (engångskostnader)</a:t>
            </a:r>
          </a:p>
          <a:p>
            <a:r>
              <a:rPr lang="sv-SE" dirty="0"/>
              <a:t>Innovation/prototyper</a:t>
            </a:r>
          </a:p>
          <a:p>
            <a:r>
              <a:rPr lang="sv-SE" i="1" dirty="0"/>
              <a:t>Långsiktighet/tidshorisont</a:t>
            </a:r>
          </a:p>
        </p:txBody>
      </p:sp>
    </p:spTree>
    <p:extLst>
      <p:ext uri="{BB962C8B-B14F-4D97-AF65-F5344CB8AC3E}">
        <p14:creationId xmlns:p14="http://schemas.microsoft.com/office/powerpoint/2010/main" val="22482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3DF833A-AC53-C24B-ACAA-4A10814F6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3449" y="571544"/>
            <a:ext cx="8639175" cy="1143000"/>
          </a:xfrm>
        </p:spPr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A7AF383-68D3-FF45-A571-9AB8FCD0C0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6412" y="1590976"/>
            <a:ext cx="8639175" cy="4519612"/>
          </a:xfrm>
        </p:spPr>
        <p:txBody>
          <a:bodyPr>
            <a:normAutofit/>
          </a:bodyPr>
          <a:lstStyle/>
          <a:p>
            <a:pPr marL="234127" marR="3710001" indent="0">
              <a:lnSpc>
                <a:spcPct val="120800"/>
              </a:lnSpc>
              <a:spcBef>
                <a:spcPts val="133"/>
              </a:spcBef>
              <a:buNone/>
            </a:pPr>
            <a:r>
              <a:rPr lang="sv-SE" spc="-7" dirty="0"/>
              <a:t>Ekonomiska resurser</a:t>
            </a:r>
          </a:p>
          <a:p>
            <a:pPr marL="615118" marR="3710001" indent="-380990">
              <a:lnSpc>
                <a:spcPct val="120800"/>
              </a:lnSpc>
              <a:spcBef>
                <a:spcPts val="133"/>
              </a:spcBef>
            </a:pPr>
            <a:r>
              <a:rPr lang="sv-SE" spc="-7" dirty="0"/>
              <a:t>Försäljning (varor/tjänster)</a:t>
            </a:r>
          </a:p>
          <a:p>
            <a:pPr marL="615118" marR="3710001" indent="-380990">
              <a:lnSpc>
                <a:spcPct val="120800"/>
              </a:lnSpc>
              <a:spcBef>
                <a:spcPts val="133"/>
              </a:spcBef>
            </a:pPr>
            <a:r>
              <a:rPr lang="sv-SE" dirty="0"/>
              <a:t>Sponsring</a:t>
            </a:r>
          </a:p>
          <a:p>
            <a:pPr marL="615118" marR="6773" indent="-380990">
              <a:spcBef>
                <a:spcPts val="867"/>
              </a:spcBef>
            </a:pPr>
            <a:r>
              <a:rPr lang="sv-SE" spc="-7" dirty="0"/>
              <a:t>Bidrag/donationer </a:t>
            </a:r>
            <a:r>
              <a:rPr lang="sv-SE" dirty="0"/>
              <a:t>(ej </a:t>
            </a:r>
            <a:r>
              <a:rPr lang="sv-SE" spc="-7" dirty="0"/>
              <a:t>motprestation </a:t>
            </a:r>
            <a:r>
              <a:rPr lang="sv-SE" dirty="0"/>
              <a:t>gentemot  </a:t>
            </a:r>
            <a:r>
              <a:rPr lang="sv-SE" spc="-7" dirty="0"/>
              <a:t>bidragsgivaren)</a:t>
            </a:r>
          </a:p>
          <a:p>
            <a:pPr marL="615118" marR="6773" indent="-380990">
              <a:spcBef>
                <a:spcPts val="867"/>
              </a:spcBef>
            </a:pPr>
            <a:r>
              <a:rPr lang="sv-SE" dirty="0"/>
              <a:t>Projektmedel (uppdragsgivare </a:t>
            </a:r>
            <a:r>
              <a:rPr lang="sv-SE" spc="-7" dirty="0"/>
              <a:t>definierar</a:t>
            </a:r>
            <a:r>
              <a:rPr lang="sv-SE" spc="-73" dirty="0"/>
              <a:t> </a:t>
            </a:r>
            <a:r>
              <a:rPr lang="sv-SE" spc="-7" dirty="0"/>
              <a:t>mål)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Ideellt arbete (privatpersoner)  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”Gifts in </a:t>
            </a:r>
            <a:r>
              <a:rPr lang="sv-SE" spc="7" dirty="0">
                <a:cs typeface="Arial"/>
              </a:rPr>
              <a:t>kind” </a:t>
            </a:r>
            <a:r>
              <a:rPr lang="sv-SE" spc="-7" dirty="0">
                <a:cs typeface="Arial"/>
              </a:rPr>
              <a:t>(varor/tjänster)  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”Pro </a:t>
            </a:r>
            <a:r>
              <a:rPr lang="sv-SE" dirty="0" err="1">
                <a:cs typeface="Arial"/>
              </a:rPr>
              <a:t>bono</a:t>
            </a:r>
            <a:r>
              <a:rPr lang="sv-SE" spc="-7" dirty="0">
                <a:cs typeface="Arial"/>
              </a:rPr>
              <a:t> </a:t>
            </a:r>
            <a:r>
              <a:rPr lang="sv-SE" dirty="0">
                <a:cs typeface="Arial"/>
              </a:rPr>
              <a:t>(</a:t>
            </a:r>
            <a:r>
              <a:rPr lang="sv-SE" dirty="0" err="1">
                <a:cs typeface="Arial"/>
              </a:rPr>
              <a:t>publico</a:t>
            </a:r>
            <a:r>
              <a:rPr lang="sv-SE" dirty="0">
                <a:cs typeface="Arial"/>
              </a:rPr>
              <a:t>)”</a:t>
            </a:r>
          </a:p>
          <a:p>
            <a:pPr marL="234127" marR="6773" indent="0">
              <a:spcBef>
                <a:spcPts val="867"/>
              </a:spcBef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98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EC2F4-FACE-2C40-9D9B-D923A642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C91FC-CBAD-1542-8810-F58F9FEC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33">
              <a:spcBef>
                <a:spcPts val="1000"/>
              </a:spcBef>
            </a:pPr>
            <a:r>
              <a:rPr lang="sv-SE" spc="-7" dirty="0">
                <a:cs typeface="Arial"/>
              </a:rPr>
              <a:t>Inga </a:t>
            </a:r>
            <a:r>
              <a:rPr lang="sv-SE" dirty="0">
                <a:cs typeface="Arial"/>
              </a:rPr>
              <a:t>gratisluncher</a:t>
            </a:r>
          </a:p>
          <a:p>
            <a:pPr marL="16933" marR="6773">
              <a:lnSpc>
                <a:spcPct val="120500"/>
              </a:lnSpc>
              <a:spcBef>
                <a:spcPts val="13"/>
              </a:spcBef>
            </a:pPr>
            <a:r>
              <a:rPr lang="sv-SE" spc="-7" dirty="0">
                <a:cs typeface="Arial"/>
              </a:rPr>
              <a:t>Utbyte </a:t>
            </a:r>
            <a:r>
              <a:rPr lang="sv-SE" spc="7" dirty="0">
                <a:cs typeface="Arial"/>
              </a:rPr>
              <a:t>av </a:t>
            </a:r>
            <a:r>
              <a:rPr lang="sv-SE" spc="-7" dirty="0">
                <a:cs typeface="Arial"/>
              </a:rPr>
              <a:t>resurser/tillgångar  </a:t>
            </a:r>
          </a:p>
          <a:p>
            <a:pPr marL="16933" marR="6773">
              <a:lnSpc>
                <a:spcPct val="120500"/>
              </a:lnSpc>
              <a:spcBef>
                <a:spcPts val="13"/>
              </a:spcBef>
            </a:pPr>
            <a:r>
              <a:rPr lang="sv-SE" dirty="0">
                <a:cs typeface="Arial"/>
              </a:rPr>
              <a:t>Vad har </a:t>
            </a:r>
            <a:r>
              <a:rPr lang="sv-SE" spc="-7" dirty="0">
                <a:cs typeface="Arial"/>
              </a:rPr>
              <a:t>vi ? Vad kan vi erbjuda? </a:t>
            </a:r>
            <a:r>
              <a:rPr lang="sv-SE" dirty="0">
                <a:cs typeface="Arial"/>
              </a:rPr>
              <a:t>Vad </a:t>
            </a:r>
            <a:r>
              <a:rPr lang="sv-SE" spc="-7" dirty="0">
                <a:cs typeface="Arial"/>
              </a:rPr>
              <a:t>behöver vi </a:t>
            </a:r>
            <a:r>
              <a:rPr lang="sv-SE" dirty="0">
                <a:cs typeface="Arial"/>
              </a:rPr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5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D5C108-C3BA-E1B9-8F0B-572EFDA2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Tillfälligt eller långsiktigt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056306-3B78-0721-4D61-E531AE7B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Projektfinansiering</a:t>
            </a:r>
            <a:r>
              <a:rPr lang="sv-SE" dirty="0"/>
              <a:t>: Tillfälliga resurser, oftast för en särskild, avgränsad insats. När projektet är slut, är också resurserna slut. </a:t>
            </a:r>
          </a:p>
          <a:p>
            <a:r>
              <a:rPr lang="sv-SE" dirty="0"/>
              <a:t>Hur kan den </a:t>
            </a:r>
            <a:r>
              <a:rPr lang="sv-SE" i="1" dirty="0"/>
              <a:t>tillfälliga</a:t>
            </a:r>
            <a:r>
              <a:rPr lang="sv-SE" dirty="0"/>
              <a:t> insatsen bidra till </a:t>
            </a:r>
            <a:r>
              <a:rPr lang="sv-SE" i="1" dirty="0"/>
              <a:t>långsiktiga</a:t>
            </a:r>
            <a:r>
              <a:rPr lang="sv-SE" dirty="0"/>
              <a:t> värden/resurser? </a:t>
            </a:r>
          </a:p>
          <a:p>
            <a:r>
              <a:rPr lang="sv-SE" i="1" dirty="0"/>
              <a:t>Långsiktigt</a:t>
            </a:r>
            <a:r>
              <a:rPr lang="sv-SE" dirty="0"/>
              <a:t>: Intjänandemodell/affärsmodell. Hur får vi in de resurser som vi behöver för att långsiktigt upprätthålla verksamheten</a:t>
            </a:r>
          </a:p>
          <a:p>
            <a:r>
              <a:rPr lang="sv-SE" dirty="0"/>
              <a:t>Påverkar organisering osv. </a:t>
            </a:r>
          </a:p>
        </p:txBody>
      </p:sp>
    </p:spTree>
    <p:extLst>
      <p:ext uri="{BB962C8B-B14F-4D97-AF65-F5344CB8AC3E}">
        <p14:creationId xmlns:p14="http://schemas.microsoft.com/office/powerpoint/2010/main" val="13586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2D48F-C501-114D-B00B-60B21500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648" y="967792"/>
            <a:ext cx="8640000" cy="1143000"/>
          </a:xfrm>
        </p:spPr>
        <p:txBody>
          <a:bodyPr/>
          <a:lstStyle/>
          <a:p>
            <a:r>
              <a:rPr lang="sv-SE" dirty="0"/>
              <a:t>Generellt för </a:t>
            </a:r>
            <a:r>
              <a:rPr lang="sv-SE" i="1" dirty="0"/>
              <a:t>projektfinansiering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AB1928-7D0C-4646-8370-CC590A2D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00" y="2746801"/>
            <a:ext cx="8640000" cy="2998016"/>
          </a:xfrm>
        </p:spPr>
        <p:txBody>
          <a:bodyPr/>
          <a:lstStyle/>
          <a:p>
            <a:r>
              <a:rPr lang="sv-SE" dirty="0"/>
              <a:t>Ofta är projektbidrag enda intäktskällan</a:t>
            </a:r>
          </a:p>
          <a:p>
            <a:r>
              <a:rPr lang="sv-SE" dirty="0"/>
              <a:t>För samhällsentreprenörer kan projekt vara en byggsten i den större verksamheten</a:t>
            </a:r>
          </a:p>
          <a:p>
            <a:r>
              <a:rPr lang="sv-SE" dirty="0"/>
              <a:t>Lämpar sig för aktiviteter där man skapar värden som den som drar den </a:t>
            </a:r>
            <a:r>
              <a:rPr lang="sv-SE" i="1" dirty="0"/>
              <a:t>direkta</a:t>
            </a:r>
            <a:r>
              <a:rPr lang="sv-SE" dirty="0"/>
              <a:t> nyttan av dem inte har möjlighet/vilja att betala för den, men där det finns en </a:t>
            </a:r>
            <a:r>
              <a:rPr lang="sv-SE" i="1" dirty="0"/>
              <a:t>samhällsnytta</a:t>
            </a:r>
          </a:p>
        </p:txBody>
      </p:sp>
    </p:spTree>
    <p:extLst>
      <p:ext uri="{BB962C8B-B14F-4D97-AF65-F5344CB8AC3E}">
        <p14:creationId xmlns:p14="http://schemas.microsoft.com/office/powerpoint/2010/main" val="166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62D809-A864-514D-A679-E9C471182E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6412" y="1626073"/>
            <a:ext cx="8639175" cy="3840162"/>
          </a:xfrm>
        </p:spPr>
        <p:txBody>
          <a:bodyPr/>
          <a:lstStyle/>
          <a:p>
            <a:pPr marL="16933" marR="259920">
              <a:spcBef>
                <a:spcPts val="133"/>
              </a:spcBef>
            </a:pPr>
            <a:r>
              <a:rPr lang="sv-SE" dirty="0">
                <a:cs typeface="Arial"/>
              </a:rPr>
              <a:t>Idag </a:t>
            </a:r>
            <a:r>
              <a:rPr lang="sv-SE" spc="-7" dirty="0">
                <a:cs typeface="Arial"/>
              </a:rPr>
              <a:t>inte särskilt </a:t>
            </a:r>
            <a:r>
              <a:rPr lang="sv-SE" dirty="0">
                <a:cs typeface="Arial"/>
              </a:rPr>
              <a:t>svårt </a:t>
            </a:r>
            <a:r>
              <a:rPr lang="sv-SE" spc="-7" dirty="0">
                <a:cs typeface="Arial"/>
              </a:rPr>
              <a:t>att hitta </a:t>
            </a:r>
            <a:r>
              <a:rPr lang="sv-SE" dirty="0">
                <a:cs typeface="Arial"/>
              </a:rPr>
              <a:t>projektmedel  </a:t>
            </a:r>
            <a:r>
              <a:rPr lang="sv-SE" spc="-7" dirty="0">
                <a:cs typeface="Arial"/>
              </a:rPr>
              <a:t>för </a:t>
            </a:r>
            <a:r>
              <a:rPr lang="sv-SE" dirty="0">
                <a:cs typeface="Arial"/>
              </a:rPr>
              <a:t>enstaka </a:t>
            </a:r>
            <a:r>
              <a:rPr lang="sv-SE" spc="-7" dirty="0">
                <a:cs typeface="Arial"/>
              </a:rPr>
              <a:t>insatser/uppstart</a:t>
            </a:r>
            <a:endParaRPr lang="sv-SE" dirty="0">
              <a:cs typeface="Arial"/>
            </a:endParaRPr>
          </a:p>
          <a:p>
            <a:pPr marL="16933" marR="358978">
              <a:spcBef>
                <a:spcPts val="853"/>
              </a:spcBef>
            </a:pPr>
            <a:r>
              <a:rPr lang="sv-SE" dirty="0">
                <a:cs typeface="Arial"/>
              </a:rPr>
              <a:t>Däremot </a:t>
            </a:r>
            <a:r>
              <a:rPr lang="sv-SE" spc="-7" dirty="0">
                <a:cs typeface="Arial"/>
              </a:rPr>
              <a:t>betydligt svårare att hitta uthålliga lösningar</a:t>
            </a:r>
            <a:endParaRPr lang="sv-SE" dirty="0">
              <a:cs typeface="Arial"/>
            </a:endParaRPr>
          </a:p>
          <a:p>
            <a:pPr marL="16933" marR="6773">
              <a:spcBef>
                <a:spcPts val="867"/>
              </a:spcBef>
            </a:pPr>
            <a:r>
              <a:rPr lang="sv-SE" dirty="0">
                <a:cs typeface="Arial"/>
              </a:rPr>
              <a:t>Tänk/planera </a:t>
            </a:r>
            <a:r>
              <a:rPr lang="sv-SE" spc="-7" dirty="0">
                <a:cs typeface="Arial"/>
              </a:rPr>
              <a:t>för </a:t>
            </a:r>
            <a:r>
              <a:rPr lang="sv-SE" dirty="0">
                <a:cs typeface="Arial"/>
              </a:rPr>
              <a:t>det </a:t>
            </a:r>
            <a:r>
              <a:rPr lang="sv-SE" spc="-7" dirty="0">
                <a:cs typeface="Arial"/>
              </a:rPr>
              <a:t>långsiktiga  </a:t>
            </a:r>
            <a:r>
              <a:rPr lang="sv-SE" dirty="0">
                <a:cs typeface="Arial"/>
              </a:rPr>
              <a:t>resursbehovet redan </a:t>
            </a:r>
            <a:r>
              <a:rPr lang="sv-SE" spc="-7" dirty="0">
                <a:cs typeface="Arial"/>
              </a:rPr>
              <a:t>innan </a:t>
            </a:r>
            <a:r>
              <a:rPr lang="sv-SE" dirty="0">
                <a:cs typeface="Arial"/>
              </a:rPr>
              <a:t>man gör en  projektansökan – annars kommer en stor del av </a:t>
            </a:r>
            <a:r>
              <a:rPr lang="sv-SE" spc="-7" dirty="0">
                <a:cs typeface="Arial"/>
              </a:rPr>
              <a:t>projekttiden att </a:t>
            </a:r>
            <a:r>
              <a:rPr lang="sv-SE" dirty="0">
                <a:cs typeface="Arial"/>
              </a:rPr>
              <a:t>gå </a:t>
            </a:r>
            <a:r>
              <a:rPr lang="sv-SE" spc="7" dirty="0">
                <a:cs typeface="Arial"/>
              </a:rPr>
              <a:t>åt </a:t>
            </a:r>
            <a:r>
              <a:rPr lang="sv-SE" spc="-7" dirty="0">
                <a:cs typeface="Arial"/>
              </a:rPr>
              <a:t>till </a:t>
            </a:r>
            <a:r>
              <a:rPr lang="sv-SE" dirty="0">
                <a:cs typeface="Arial"/>
              </a:rPr>
              <a:t>detta (och </a:t>
            </a:r>
            <a:r>
              <a:rPr lang="sv-SE" spc="-7" dirty="0">
                <a:cs typeface="Arial"/>
              </a:rPr>
              <a:t>inte </a:t>
            </a:r>
            <a:r>
              <a:rPr lang="sv-SE" spc="-13" dirty="0">
                <a:cs typeface="Arial"/>
              </a:rPr>
              <a:t>till </a:t>
            </a:r>
            <a:r>
              <a:rPr lang="sv-SE" spc="-7" dirty="0">
                <a:cs typeface="Arial"/>
              </a:rPr>
              <a:t>själva</a:t>
            </a:r>
            <a:r>
              <a:rPr lang="sv-SE" spc="7" dirty="0">
                <a:cs typeface="Arial"/>
              </a:rPr>
              <a:t> </a:t>
            </a:r>
            <a:r>
              <a:rPr lang="sv-SE" spc="-7" dirty="0">
                <a:cs typeface="Arial"/>
              </a:rPr>
              <a:t>uppstarten!)</a:t>
            </a:r>
          </a:p>
          <a:p>
            <a:pPr marL="16933" marR="6773">
              <a:spcBef>
                <a:spcPts val="867"/>
              </a:spcBef>
            </a:pPr>
            <a:r>
              <a:rPr lang="sv-SE" spc="-7" dirty="0">
                <a:cs typeface="Arial"/>
              </a:rPr>
              <a:t>Ibland behöver man en större, mer erfaren organisation som tar på sig rollen som projektägare (paraplyorganisationer etc.)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229BCC-8B12-3B4E-9FA1-9B317F92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00" y="2816010"/>
            <a:ext cx="8640000" cy="288375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Skillnad på investeringar och projektmedel (?); </a:t>
            </a:r>
            <a:br>
              <a:rPr lang="sv-SE" dirty="0"/>
            </a:br>
            <a:r>
              <a:rPr lang="sv-SE" dirty="0"/>
              <a:t>olika typer av aktörer</a:t>
            </a:r>
          </a:p>
          <a:p>
            <a:r>
              <a:rPr lang="sv-SE" dirty="0"/>
              <a:t>Investeringslogik – </a:t>
            </a:r>
            <a:r>
              <a:rPr lang="sv-SE" dirty="0">
                <a:highlight>
                  <a:srgbClr val="FFFF00"/>
                </a:highlight>
              </a:rPr>
              <a:t>’</a:t>
            </a:r>
            <a:r>
              <a:rPr lang="sv-SE" dirty="0" err="1">
                <a:highlight>
                  <a:srgbClr val="FFFF00"/>
                </a:highlight>
              </a:rPr>
              <a:t>return</a:t>
            </a:r>
            <a:r>
              <a:rPr lang="sv-SE" dirty="0">
                <a:highlight>
                  <a:srgbClr val="FFFF00"/>
                </a:highlight>
              </a:rPr>
              <a:t> on investment’</a:t>
            </a:r>
            <a:r>
              <a:rPr lang="sv-SE" dirty="0"/>
              <a:t>, samt att man vanligen förväntar sig att investeringen antingen skall återbetalas eller ge en andel i verksamheten</a:t>
            </a:r>
          </a:p>
          <a:p>
            <a:r>
              <a:rPr lang="sv-SE" dirty="0" err="1"/>
              <a:t>SuROI</a:t>
            </a:r>
            <a:r>
              <a:rPr lang="sv-SE" dirty="0"/>
              <a:t> (SROI) –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on Investment – istället fokus på de sociala och ekologiska värden som investeringen skapar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51990FB-1619-C943-BAA7-E63007ED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51" y="527576"/>
            <a:ext cx="8640000" cy="1143000"/>
          </a:xfrm>
        </p:spPr>
        <p:txBody>
          <a:bodyPr/>
          <a:lstStyle/>
          <a:p>
            <a:r>
              <a:rPr lang="sv-SE" dirty="0"/>
              <a:t>Hållbara investeringar</a:t>
            </a:r>
          </a:p>
        </p:txBody>
      </p:sp>
    </p:spTree>
    <p:extLst>
      <p:ext uri="{BB962C8B-B14F-4D97-AF65-F5344CB8AC3E}">
        <p14:creationId xmlns:p14="http://schemas.microsoft.com/office/powerpoint/2010/main" val="26254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61202E-2B91-0E46-A398-00314541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44" y="840782"/>
            <a:ext cx="3641821" cy="273136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4035" y="1222218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Utfallskontrakt/</a:t>
            </a:r>
            <a:br>
              <a:rPr lang="sv-SE" dirty="0"/>
            </a:br>
            <a:r>
              <a:rPr lang="sv-SE" dirty="0"/>
              <a:t>Social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bonds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84295" y="2746653"/>
            <a:ext cx="8915400" cy="3105449"/>
          </a:xfrm>
        </p:spPr>
        <p:txBody>
          <a:bodyPr>
            <a:normAutofit/>
          </a:bodyPr>
          <a:lstStyle/>
          <a:p>
            <a:r>
              <a:rPr lang="sv-SE" dirty="0"/>
              <a:t>Privat investerare</a:t>
            </a:r>
          </a:p>
          <a:p>
            <a:r>
              <a:rPr lang="sv-SE" dirty="0"/>
              <a:t>Offentlig sektor garanterar </a:t>
            </a:r>
            <a:r>
              <a:rPr lang="mr-IN" dirty="0"/>
              <a:t>–</a:t>
            </a:r>
            <a:r>
              <a:rPr lang="sv-SE" dirty="0"/>
              <a:t> ”</a:t>
            </a:r>
            <a:r>
              <a:rPr lang="sv-SE" dirty="0" err="1"/>
              <a:t>pay</a:t>
            </a:r>
            <a:r>
              <a:rPr lang="sv-SE" dirty="0"/>
              <a:t> for </a:t>
            </a:r>
            <a:r>
              <a:rPr lang="sv-SE" dirty="0" err="1"/>
              <a:t>success</a:t>
            </a:r>
            <a:r>
              <a:rPr lang="sv-SE" dirty="0"/>
              <a:t>”</a:t>
            </a:r>
          </a:p>
          <a:p>
            <a:r>
              <a:rPr lang="sv-SE" dirty="0"/>
              <a:t>Utförare </a:t>
            </a:r>
            <a:r>
              <a:rPr lang="mr-IN" dirty="0"/>
              <a:t>–</a:t>
            </a:r>
            <a:r>
              <a:rPr lang="sv-SE" dirty="0"/>
              <a:t> vanligen NGO eller socialt företag</a:t>
            </a:r>
          </a:p>
          <a:p>
            <a:r>
              <a:rPr lang="sv-SE" dirty="0"/>
              <a:t>Bestämda indikatorer, verifieras av utomstående expert</a:t>
            </a:r>
          </a:p>
          <a:p>
            <a:r>
              <a:rPr lang="sv-SE" dirty="0"/>
              <a:t>Succé  &gt; om indikatorerna nås &gt; får inv. pengarna tillbaka (ofta + bonus)</a:t>
            </a:r>
          </a:p>
        </p:txBody>
      </p:sp>
    </p:spTree>
    <p:extLst>
      <p:ext uri="{BB962C8B-B14F-4D97-AF65-F5344CB8AC3E}">
        <p14:creationId xmlns:p14="http://schemas.microsoft.com/office/powerpoint/2010/main" val="26026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30</TotalTime>
  <Words>630</Words>
  <Application>Microsoft Macintosh PowerPoint</Application>
  <PresentationFormat>Bredbild</PresentationFormat>
  <Paragraphs>75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Organiskt</vt:lpstr>
      <vt:lpstr>Resurser</vt:lpstr>
      <vt:lpstr>Olika syften</vt:lpstr>
      <vt:lpstr>Resurser</vt:lpstr>
      <vt:lpstr>Hur?</vt:lpstr>
      <vt:lpstr>Tillfälligt eller långsiktigt</vt:lpstr>
      <vt:lpstr>Generellt för projektfinansiering</vt:lpstr>
      <vt:lpstr>PowerPoint-presentation</vt:lpstr>
      <vt:lpstr>Hållbara investeringar</vt:lpstr>
      <vt:lpstr>Utfallskontrakt/ Social impact bonds  </vt:lpstr>
      <vt:lpstr>Crowd sourcing</vt:lpstr>
      <vt:lpstr>PowerPoint-presentation</vt:lpstr>
      <vt:lpstr>PowerPoint-presentation</vt:lpstr>
      <vt:lpstr>Vilka intäktsmodeller skall man använda? </vt:lpstr>
      <vt:lpstr>”Tumregler”</vt:lpstr>
      <vt:lpstr>Att tänka på med projektansökningar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Resurser</dc:title>
  <dc:creator>Fredrik Björk</dc:creator>
  <cp:lastModifiedBy>Fredrik Björk</cp:lastModifiedBy>
  <cp:revision>13</cp:revision>
  <dcterms:created xsi:type="dcterms:W3CDTF">2023-01-30T06:21:02Z</dcterms:created>
  <dcterms:modified xsi:type="dcterms:W3CDTF">2024-01-29T14:16:38Z</dcterms:modified>
</cp:coreProperties>
</file>