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0"/>
  </p:notesMasterIdLst>
  <p:sldIdLst>
    <p:sldId id="256" r:id="rId2"/>
    <p:sldId id="270" r:id="rId3"/>
    <p:sldId id="271" r:id="rId4"/>
    <p:sldId id="301" r:id="rId5"/>
    <p:sldId id="300" r:id="rId6"/>
    <p:sldId id="302" r:id="rId7"/>
    <p:sldId id="303" r:id="rId8"/>
    <p:sldId id="30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37"/>
    <p:restoredTop sz="96327"/>
  </p:normalViewPr>
  <p:slideViewPr>
    <p:cSldViewPr snapToGrid="0">
      <p:cViewPr varScale="1">
        <p:scale>
          <a:sx n="96" d="100"/>
          <a:sy n="96" d="100"/>
        </p:scale>
        <p:origin x="200" y="8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596692-B75B-6A49-B0EF-D83E8F327FBC}" type="datetimeFigureOut">
              <a:rPr lang="sv-SE" smtClean="0"/>
              <a:t>2024-04-30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61C994-E4E8-8D4C-AC43-35AC1F91B50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34292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4/30/24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ch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eskriv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 för 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t eller fals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4/30/24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4/30/24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4/30/24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4/30/24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0F2DD99-3B9A-3E0A-BE06-51D60A1B95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Effektmätning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3292BD03-55CC-E43D-0228-576479DDEDA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Fredrik Björk</a:t>
            </a:r>
          </a:p>
        </p:txBody>
      </p:sp>
    </p:spTree>
    <p:extLst>
      <p:ext uri="{BB962C8B-B14F-4D97-AF65-F5344CB8AC3E}">
        <p14:creationId xmlns:p14="http://schemas.microsoft.com/office/powerpoint/2010/main" val="3729727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text ned 1"/>
          <p:cNvSpPr>
            <a:spLocks/>
          </p:cNvSpPr>
          <p:nvPr/>
        </p:nvSpPr>
        <p:spPr>
          <a:xfrm>
            <a:off x="3746713" y="2503489"/>
            <a:ext cx="1689100" cy="567055"/>
          </a:xfrm>
          <a:prstGeom prst="downArrowCallout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latin typeface="Calibri"/>
                <a:ea typeface="ＭＳ 明朝"/>
                <a:cs typeface="Times New Roman"/>
              </a:rPr>
              <a:t>FRÄMJANDE</a:t>
            </a:r>
            <a:endParaRPr lang="en-US" sz="1200" dirty="0">
              <a:latin typeface="Cambria"/>
              <a:ea typeface="ＭＳ 明朝"/>
              <a:cs typeface="Times New Roman"/>
            </a:endParaRPr>
          </a:p>
        </p:txBody>
      </p:sp>
      <p:sp>
        <p:nvSpPr>
          <p:cNvPr id="3" name="Bildtext ned 2"/>
          <p:cNvSpPr>
            <a:spLocks noChangeArrowheads="1"/>
          </p:cNvSpPr>
          <p:nvPr/>
        </p:nvSpPr>
        <p:spPr bwMode="auto">
          <a:xfrm flipV="1">
            <a:off x="3746713" y="3929381"/>
            <a:ext cx="1595755" cy="576580"/>
          </a:xfrm>
          <a:prstGeom prst="downArrowCallout">
            <a:avLst>
              <a:gd name="adj1" fmla="val 69191"/>
              <a:gd name="adj2" fmla="val 69191"/>
              <a:gd name="adj3" fmla="val 25000"/>
              <a:gd name="adj4" fmla="val 6497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/>
            <a:r>
              <a:rPr lang="en-US" sz="1400" dirty="0">
                <a:latin typeface="Calibri"/>
                <a:ea typeface="ＭＳ 明朝"/>
                <a:cs typeface="Times New Roman"/>
              </a:rPr>
              <a:t>HINDRANDE</a:t>
            </a:r>
            <a:endParaRPr lang="en-US" sz="1200" dirty="0">
              <a:latin typeface="Cambria"/>
              <a:ea typeface="ＭＳ 明朝"/>
              <a:cs typeface="Times New Roman"/>
            </a:endParaRPr>
          </a:p>
        </p:txBody>
      </p:sp>
      <p:sp>
        <p:nvSpPr>
          <p:cNvPr id="4" name="Ellips 3"/>
          <p:cNvSpPr>
            <a:spLocks noChangeArrowheads="1"/>
          </p:cNvSpPr>
          <p:nvPr/>
        </p:nvSpPr>
        <p:spPr bwMode="auto">
          <a:xfrm>
            <a:off x="6719223" y="1379614"/>
            <a:ext cx="2286000" cy="1153160"/>
          </a:xfrm>
          <a:prstGeom prst="ellipse">
            <a:avLst/>
          </a:prstGeom>
          <a:solidFill>
            <a:srgbClr val="FFFF00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/>
            <a:r>
              <a:rPr lang="en-US" sz="1400" dirty="0">
                <a:latin typeface="Calibri"/>
                <a:ea typeface="ＭＳ 明朝"/>
                <a:cs typeface="Times New Roman"/>
              </a:rPr>
              <a:t>UTMANINGAR</a:t>
            </a:r>
            <a:endParaRPr lang="en-US" sz="1200" dirty="0">
              <a:latin typeface="Cambria"/>
              <a:ea typeface="ＭＳ 明朝"/>
              <a:cs typeface="Times New Roman"/>
            </a:endParaRPr>
          </a:p>
        </p:txBody>
      </p:sp>
      <p:pic>
        <p:nvPicPr>
          <p:cNvPr id="5" name="Bild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133" y="3251201"/>
            <a:ext cx="7289800" cy="47498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Upp 5"/>
          <p:cNvSpPr/>
          <p:nvPr/>
        </p:nvSpPr>
        <p:spPr>
          <a:xfrm>
            <a:off x="6802753" y="2500473"/>
            <a:ext cx="482600" cy="660400"/>
          </a:xfrm>
          <a:prstGeom prst="upArrow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0BD4272E-4911-5118-E4FC-8F3FA3D82B3C}"/>
              </a:ext>
            </a:extLst>
          </p:cNvPr>
          <p:cNvSpPr txBox="1"/>
          <p:nvPr/>
        </p:nvSpPr>
        <p:spPr>
          <a:xfrm>
            <a:off x="1595120" y="1367192"/>
            <a:ext cx="27346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b="1" dirty="0"/>
              <a:t>Förändringsteori</a:t>
            </a:r>
          </a:p>
          <a:p>
            <a:r>
              <a:rPr lang="sv-SE" sz="2000" i="1" dirty="0"/>
              <a:t>(</a:t>
            </a:r>
            <a:r>
              <a:rPr lang="sv-SE" sz="2000" i="1" dirty="0" err="1"/>
              <a:t>Theory</a:t>
            </a:r>
            <a:r>
              <a:rPr lang="sv-SE" sz="2000" i="1" dirty="0"/>
              <a:t> </a:t>
            </a:r>
            <a:r>
              <a:rPr lang="sv-SE" sz="2000" i="1" dirty="0" err="1"/>
              <a:t>of</a:t>
            </a:r>
            <a:r>
              <a:rPr lang="sv-SE" sz="2000" i="1" dirty="0"/>
              <a:t> </a:t>
            </a:r>
            <a:r>
              <a:rPr lang="sv-SE" sz="2000" i="1" dirty="0" err="1"/>
              <a:t>change</a:t>
            </a:r>
            <a:r>
              <a:rPr lang="sv-SE" sz="2000" i="1" dirty="0"/>
              <a:t>)</a:t>
            </a:r>
          </a:p>
        </p:txBody>
      </p:sp>
      <p:sp>
        <p:nvSpPr>
          <p:cNvPr id="12" name="Ellips 11">
            <a:extLst>
              <a:ext uri="{FF2B5EF4-FFF2-40B4-BE49-F238E27FC236}">
                <a16:creationId xmlns:a16="http://schemas.microsoft.com/office/drawing/2014/main" id="{0994BE74-844B-9B73-FB97-D1F0F9185E52}"/>
              </a:ext>
            </a:extLst>
          </p:cNvPr>
          <p:cNvSpPr/>
          <p:nvPr/>
        </p:nvSpPr>
        <p:spPr>
          <a:xfrm>
            <a:off x="4847008" y="2991956"/>
            <a:ext cx="1338050" cy="1007708"/>
          </a:xfrm>
          <a:prstGeom prst="ellipse">
            <a:avLst/>
          </a:prstGeom>
          <a:noFill/>
          <a:ln w="69850"/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Upp 12">
            <a:extLst>
              <a:ext uri="{FF2B5EF4-FFF2-40B4-BE49-F238E27FC236}">
                <a16:creationId xmlns:a16="http://schemas.microsoft.com/office/drawing/2014/main" id="{4CE01CC1-85A9-3D21-5250-C71A2F92920C}"/>
              </a:ext>
            </a:extLst>
          </p:cNvPr>
          <p:cNvSpPr/>
          <p:nvPr/>
        </p:nvSpPr>
        <p:spPr>
          <a:xfrm>
            <a:off x="8334330" y="2500473"/>
            <a:ext cx="482600" cy="660400"/>
          </a:xfrm>
          <a:prstGeom prst="upArrow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Ellips 13">
            <a:extLst>
              <a:ext uri="{FF2B5EF4-FFF2-40B4-BE49-F238E27FC236}">
                <a16:creationId xmlns:a16="http://schemas.microsoft.com/office/drawing/2014/main" id="{67FBB5D7-49A4-4DDA-A364-74A885EEE4DE}"/>
              </a:ext>
            </a:extLst>
          </p:cNvPr>
          <p:cNvSpPr/>
          <p:nvPr/>
        </p:nvSpPr>
        <p:spPr>
          <a:xfrm>
            <a:off x="6209092" y="1106131"/>
            <a:ext cx="3213203" cy="3399830"/>
          </a:xfrm>
          <a:prstGeom prst="ellipse">
            <a:avLst/>
          </a:prstGeom>
          <a:noFill/>
          <a:ln w="69850"/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AC985F3C-8CE6-20A3-F552-C834BC7F8749}"/>
              </a:ext>
            </a:extLst>
          </p:cNvPr>
          <p:cNvSpPr txBox="1"/>
          <p:nvPr/>
        </p:nvSpPr>
        <p:spPr>
          <a:xfrm>
            <a:off x="9446329" y="1125197"/>
            <a:ext cx="16457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 dirty="0">
                <a:solidFill>
                  <a:schemeClr val="bg1"/>
                </a:solidFill>
                <a:highlight>
                  <a:srgbClr val="FF0000"/>
                </a:highlight>
              </a:rPr>
              <a:t>Effekt</a:t>
            </a:r>
            <a:br>
              <a:rPr lang="sv-SE" sz="3200" b="1" dirty="0">
                <a:solidFill>
                  <a:schemeClr val="bg1"/>
                </a:solidFill>
                <a:highlight>
                  <a:srgbClr val="FF0000"/>
                </a:highlight>
              </a:rPr>
            </a:br>
            <a:r>
              <a:rPr lang="sv-SE" sz="3200" b="1" dirty="0">
                <a:solidFill>
                  <a:srgbClr val="FFFF00"/>
                </a:solidFill>
                <a:highlight>
                  <a:srgbClr val="FF0000"/>
                </a:highlight>
              </a:rPr>
              <a:t>mätning</a:t>
            </a:r>
          </a:p>
        </p:txBody>
      </p:sp>
    </p:spTree>
    <p:extLst>
      <p:ext uri="{BB962C8B-B14F-4D97-AF65-F5344CB8AC3E}">
        <p14:creationId xmlns:p14="http://schemas.microsoft.com/office/powerpoint/2010/main" val="2162003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text, Teckensnitt, skärmbild, design&#10;&#10;Automatiskt genererad beskrivning">
            <a:extLst>
              <a:ext uri="{FF2B5EF4-FFF2-40B4-BE49-F238E27FC236}">
                <a16:creationId xmlns:a16="http://schemas.microsoft.com/office/drawing/2014/main" id="{B9EB4D9A-8A9A-3BD0-4D25-C1E97AA9D9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5787" y="1113183"/>
            <a:ext cx="6572526" cy="4900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771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06C463E-A9C7-3210-8E63-5A416464976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45705" y="2243931"/>
            <a:ext cx="9296400" cy="2370137"/>
          </a:xfrm>
        </p:spPr>
        <p:txBody>
          <a:bodyPr/>
          <a:lstStyle/>
          <a:p>
            <a:r>
              <a:rPr lang="sv-SE" b="0" i="1" u="none" strike="noStrike" dirty="0">
                <a:solidFill>
                  <a:srgbClr val="242424"/>
                </a:solidFill>
                <a:effectLst/>
                <a:highlight>
                  <a:srgbClr val="FFFFFF"/>
                </a:highlight>
                <a:latin typeface="+mn-lt"/>
              </a:rPr>
              <a:t>”Not </a:t>
            </a:r>
            <a:r>
              <a:rPr lang="sv-SE" b="0" i="1" u="none" strike="noStrike" dirty="0" err="1">
                <a:solidFill>
                  <a:srgbClr val="242424"/>
                </a:solidFill>
                <a:effectLst/>
                <a:highlight>
                  <a:srgbClr val="FFFFFF"/>
                </a:highlight>
                <a:latin typeface="+mn-lt"/>
              </a:rPr>
              <a:t>everything</a:t>
            </a:r>
            <a:r>
              <a:rPr lang="sv-SE" b="0" i="1" u="none" strike="noStrike" dirty="0">
                <a:solidFill>
                  <a:srgbClr val="242424"/>
                </a:solidFill>
                <a:effectLst/>
                <a:highlight>
                  <a:srgbClr val="FFFFFF"/>
                </a:highlight>
                <a:latin typeface="+mn-lt"/>
              </a:rPr>
              <a:t> </a:t>
            </a:r>
            <a:r>
              <a:rPr lang="sv-SE" b="0" i="1" u="none" strike="noStrike" dirty="0" err="1">
                <a:solidFill>
                  <a:srgbClr val="242424"/>
                </a:solidFill>
                <a:effectLst/>
                <a:highlight>
                  <a:srgbClr val="FFFFFF"/>
                </a:highlight>
                <a:latin typeface="+mn-lt"/>
              </a:rPr>
              <a:t>that</a:t>
            </a:r>
            <a:r>
              <a:rPr lang="sv-SE" b="0" i="1" u="none" strike="noStrike" dirty="0">
                <a:solidFill>
                  <a:srgbClr val="242424"/>
                </a:solidFill>
                <a:effectLst/>
                <a:highlight>
                  <a:srgbClr val="FFFFFF"/>
                </a:highlight>
                <a:latin typeface="+mn-lt"/>
              </a:rPr>
              <a:t> </a:t>
            </a:r>
            <a:r>
              <a:rPr lang="sv-SE" b="0" i="1" u="none" strike="noStrike" dirty="0" err="1">
                <a:solidFill>
                  <a:srgbClr val="242424"/>
                </a:solidFill>
                <a:effectLst/>
                <a:highlight>
                  <a:srgbClr val="FFFFFF"/>
                </a:highlight>
                <a:latin typeface="+mn-lt"/>
              </a:rPr>
              <a:t>counts</a:t>
            </a:r>
            <a:r>
              <a:rPr lang="sv-SE" b="0" i="1" u="none" strike="noStrike" dirty="0">
                <a:solidFill>
                  <a:srgbClr val="242424"/>
                </a:solidFill>
                <a:effectLst/>
                <a:highlight>
                  <a:srgbClr val="FFFFFF"/>
                </a:highlight>
                <a:latin typeface="+mn-lt"/>
              </a:rPr>
              <a:t> </a:t>
            </a:r>
            <a:r>
              <a:rPr lang="sv-SE" b="0" i="1" u="none" strike="noStrike" dirty="0" err="1">
                <a:solidFill>
                  <a:srgbClr val="242424"/>
                </a:solidFill>
                <a:effectLst/>
                <a:highlight>
                  <a:srgbClr val="FFFFFF"/>
                </a:highlight>
                <a:latin typeface="+mn-lt"/>
              </a:rPr>
              <a:t>can</a:t>
            </a:r>
            <a:r>
              <a:rPr lang="sv-SE" b="0" i="1" u="none" strike="noStrike" dirty="0">
                <a:solidFill>
                  <a:srgbClr val="242424"/>
                </a:solidFill>
                <a:effectLst/>
                <a:highlight>
                  <a:srgbClr val="FFFFFF"/>
                </a:highlight>
                <a:latin typeface="+mn-lt"/>
              </a:rPr>
              <a:t> be </a:t>
            </a:r>
            <a:r>
              <a:rPr lang="sv-SE" b="0" i="1" u="none" strike="noStrike" dirty="0" err="1">
                <a:solidFill>
                  <a:srgbClr val="242424"/>
                </a:solidFill>
                <a:effectLst/>
                <a:highlight>
                  <a:srgbClr val="FFFFFF"/>
                </a:highlight>
                <a:latin typeface="+mn-lt"/>
              </a:rPr>
              <a:t>counted</a:t>
            </a:r>
            <a:r>
              <a:rPr lang="sv-SE" b="0" i="1" u="none" strike="noStrike" dirty="0">
                <a:solidFill>
                  <a:srgbClr val="242424"/>
                </a:solidFill>
                <a:effectLst/>
                <a:highlight>
                  <a:srgbClr val="FFFFFF"/>
                </a:highlight>
                <a:latin typeface="+mn-lt"/>
              </a:rPr>
              <a:t>, and not </a:t>
            </a:r>
            <a:r>
              <a:rPr lang="sv-SE" b="0" i="1" u="none" strike="noStrike" dirty="0" err="1">
                <a:solidFill>
                  <a:srgbClr val="242424"/>
                </a:solidFill>
                <a:effectLst/>
                <a:highlight>
                  <a:srgbClr val="FFFFFF"/>
                </a:highlight>
                <a:latin typeface="+mn-lt"/>
              </a:rPr>
              <a:t>everything</a:t>
            </a:r>
            <a:r>
              <a:rPr lang="sv-SE" b="0" i="1" u="none" strike="noStrike" dirty="0">
                <a:solidFill>
                  <a:srgbClr val="242424"/>
                </a:solidFill>
                <a:effectLst/>
                <a:highlight>
                  <a:srgbClr val="FFFFFF"/>
                </a:highlight>
                <a:latin typeface="+mn-lt"/>
              </a:rPr>
              <a:t> </a:t>
            </a:r>
            <a:r>
              <a:rPr lang="sv-SE" b="0" i="1" u="none" strike="noStrike" dirty="0" err="1">
                <a:solidFill>
                  <a:srgbClr val="242424"/>
                </a:solidFill>
                <a:effectLst/>
                <a:highlight>
                  <a:srgbClr val="FFFFFF"/>
                </a:highlight>
                <a:latin typeface="+mn-lt"/>
              </a:rPr>
              <a:t>that</a:t>
            </a:r>
            <a:r>
              <a:rPr lang="sv-SE" b="0" i="1" u="none" strike="noStrike" dirty="0">
                <a:solidFill>
                  <a:srgbClr val="242424"/>
                </a:solidFill>
                <a:effectLst/>
                <a:highlight>
                  <a:srgbClr val="FFFFFF"/>
                </a:highlight>
                <a:latin typeface="+mn-lt"/>
              </a:rPr>
              <a:t> </a:t>
            </a:r>
            <a:r>
              <a:rPr lang="sv-SE" b="0" i="1" u="none" strike="noStrike" dirty="0" err="1">
                <a:solidFill>
                  <a:srgbClr val="242424"/>
                </a:solidFill>
                <a:effectLst/>
                <a:highlight>
                  <a:srgbClr val="FFFFFF"/>
                </a:highlight>
                <a:latin typeface="+mn-lt"/>
              </a:rPr>
              <a:t>can</a:t>
            </a:r>
            <a:r>
              <a:rPr lang="sv-SE" b="0" i="1" u="none" strike="noStrike" dirty="0">
                <a:solidFill>
                  <a:srgbClr val="242424"/>
                </a:solidFill>
                <a:effectLst/>
                <a:highlight>
                  <a:srgbClr val="FFFFFF"/>
                </a:highlight>
                <a:latin typeface="+mn-lt"/>
              </a:rPr>
              <a:t> be </a:t>
            </a:r>
            <a:r>
              <a:rPr lang="sv-SE" b="0" i="1" u="none" strike="noStrike" dirty="0" err="1">
                <a:solidFill>
                  <a:srgbClr val="242424"/>
                </a:solidFill>
                <a:effectLst/>
                <a:highlight>
                  <a:srgbClr val="FFFFFF"/>
                </a:highlight>
                <a:latin typeface="+mn-lt"/>
              </a:rPr>
              <a:t>counted</a:t>
            </a:r>
            <a:r>
              <a:rPr lang="sv-SE" b="0" i="1" u="none" strike="noStrike" dirty="0">
                <a:solidFill>
                  <a:srgbClr val="242424"/>
                </a:solidFill>
                <a:effectLst/>
                <a:highlight>
                  <a:srgbClr val="FFFFFF"/>
                </a:highlight>
                <a:latin typeface="+mn-lt"/>
              </a:rPr>
              <a:t> </a:t>
            </a:r>
            <a:r>
              <a:rPr lang="sv-SE" b="0" i="1" u="none" strike="noStrike" dirty="0" err="1">
                <a:solidFill>
                  <a:srgbClr val="242424"/>
                </a:solidFill>
                <a:effectLst/>
                <a:highlight>
                  <a:srgbClr val="FFFFFF"/>
                </a:highlight>
                <a:latin typeface="+mn-lt"/>
              </a:rPr>
              <a:t>counts</a:t>
            </a:r>
            <a:r>
              <a:rPr lang="sv-SE" i="1" dirty="0">
                <a:solidFill>
                  <a:srgbClr val="242424"/>
                </a:solidFill>
                <a:highlight>
                  <a:srgbClr val="FFFFFF"/>
                </a:highlight>
                <a:latin typeface="+mn-lt"/>
              </a:rPr>
              <a:t>”</a:t>
            </a:r>
            <a:endParaRPr lang="sv-S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27734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text, mätsticka, Teckensnitt&#10;&#10;Automatiskt genererad beskrivning">
            <a:extLst>
              <a:ext uri="{FF2B5EF4-FFF2-40B4-BE49-F238E27FC236}">
                <a16:creationId xmlns:a16="http://schemas.microsoft.com/office/drawing/2014/main" id="{10AEADF8-7295-0109-801A-5A5C8F717D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233" y="765865"/>
            <a:ext cx="9373534" cy="5326270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FA41156A-01BF-F3A5-CF99-C6BEAF3EB8EF}"/>
              </a:ext>
            </a:extLst>
          </p:cNvPr>
          <p:cNvSpPr txBox="1"/>
          <p:nvPr/>
        </p:nvSpPr>
        <p:spPr>
          <a:xfrm>
            <a:off x="1409233" y="874643"/>
            <a:ext cx="957480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200" dirty="0"/>
              <a:t>All mätning är en approximation. Hur mycket </a:t>
            </a:r>
            <a:r>
              <a:rPr lang="sv-SE" sz="2200" dirty="0" err="1"/>
              <a:t>approximering</a:t>
            </a:r>
            <a:r>
              <a:rPr lang="sv-SE" sz="2200" dirty="0"/>
              <a:t> tycker vi är acceptabelt? </a:t>
            </a:r>
          </a:p>
        </p:txBody>
      </p:sp>
    </p:spTree>
    <p:extLst>
      <p:ext uri="{BB962C8B-B14F-4D97-AF65-F5344CB8AC3E}">
        <p14:creationId xmlns:p14="http://schemas.microsoft.com/office/powerpoint/2010/main" val="3153347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4513EBD-37AC-BA41-2ED8-354E242FD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Effekter?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8DB4875-6791-B24D-CCDB-8FD9B4F632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3600" dirty="0"/>
              <a:t>Hur vet vi att de effekter vi observerar orsakats av projektet? </a:t>
            </a:r>
          </a:p>
        </p:txBody>
      </p:sp>
    </p:spTree>
    <p:extLst>
      <p:ext uri="{BB962C8B-B14F-4D97-AF65-F5344CB8AC3E}">
        <p14:creationId xmlns:p14="http://schemas.microsoft.com/office/powerpoint/2010/main" val="176951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10B8B35-A4C7-A845-7FBD-60ADCBAC5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 sociala projekt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EFB4F92-F4ED-1DA3-8768-E6A50ED375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Måste man ”fråga” målgruppen</a:t>
            </a:r>
          </a:p>
          <a:p>
            <a:r>
              <a:rPr lang="sv-SE" dirty="0"/>
              <a:t>Intervjuer, enkäter, ”</a:t>
            </a:r>
            <a:r>
              <a:rPr lang="sv-SE" dirty="0" err="1"/>
              <a:t>appar</a:t>
            </a:r>
            <a:r>
              <a:rPr lang="sv-SE" dirty="0"/>
              <a:t>”</a:t>
            </a:r>
          </a:p>
          <a:p>
            <a:r>
              <a:rPr lang="sv-SE" dirty="0"/>
              <a:t>Objektiva sanningar? </a:t>
            </a:r>
          </a:p>
          <a:p>
            <a:r>
              <a:rPr lang="sv-SE" dirty="0"/>
              <a:t>Fler poänger med att målgruppen/deltagarna och deras upplevelse får spela en roll</a:t>
            </a:r>
          </a:p>
        </p:txBody>
      </p:sp>
    </p:spTree>
    <p:extLst>
      <p:ext uri="{BB962C8B-B14F-4D97-AF65-F5344CB8AC3E}">
        <p14:creationId xmlns:p14="http://schemas.microsoft.com/office/powerpoint/2010/main" val="1221578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F2A3572-BA1F-1776-B4CA-85E19FFC0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Effektmätning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54DF050-D9FA-2642-BB03-3EB469E9FC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Har projektet lett till (önskade) effekter? </a:t>
            </a:r>
          </a:p>
          <a:p>
            <a:r>
              <a:rPr lang="sv-SE" dirty="0"/>
              <a:t>Hur exakt är en mätning? </a:t>
            </a:r>
          </a:p>
          <a:p>
            <a:r>
              <a:rPr lang="sv-SE" dirty="0"/>
              <a:t>Inte i alla projekt är det lämpligt att mäta effekter – svårt, dyrt, missvisande</a:t>
            </a:r>
          </a:p>
        </p:txBody>
      </p:sp>
    </p:spTree>
    <p:extLst>
      <p:ext uri="{BB962C8B-B14F-4D97-AF65-F5344CB8AC3E}">
        <p14:creationId xmlns:p14="http://schemas.microsoft.com/office/powerpoint/2010/main" val="34640111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skt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Organiskt</Template>
  <TotalTime>27</TotalTime>
  <Words>126</Words>
  <Application>Microsoft Macintosh PowerPoint</Application>
  <PresentationFormat>Bredbild</PresentationFormat>
  <Paragraphs>21</Paragraphs>
  <Slides>8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8</vt:i4>
      </vt:variant>
    </vt:vector>
  </HeadingPairs>
  <TitlesOfParts>
    <vt:vector size="13" baseType="lpstr">
      <vt:lpstr>Arial</vt:lpstr>
      <vt:lpstr>Calibri</vt:lpstr>
      <vt:lpstr>Cambria</vt:lpstr>
      <vt:lpstr>Garamond</vt:lpstr>
      <vt:lpstr>Organiskt</vt:lpstr>
      <vt:lpstr>Effektmätning</vt:lpstr>
      <vt:lpstr>PowerPoint-presentation</vt:lpstr>
      <vt:lpstr>PowerPoint-presentation</vt:lpstr>
      <vt:lpstr>”Not everything that counts can be counted, and not everything that can be counted counts”</vt:lpstr>
      <vt:lpstr>PowerPoint-presentation</vt:lpstr>
      <vt:lpstr>Effekter? </vt:lpstr>
      <vt:lpstr>I sociala projekt</vt:lpstr>
      <vt:lpstr>Effektmätning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Utvärdering del 2</dc:title>
  <dc:creator>Fredrik Björk</dc:creator>
  <cp:lastModifiedBy>Fredrik Björk</cp:lastModifiedBy>
  <cp:revision>4</cp:revision>
  <dcterms:created xsi:type="dcterms:W3CDTF">2023-04-19T07:37:03Z</dcterms:created>
  <dcterms:modified xsi:type="dcterms:W3CDTF">2024-04-30T10:13:21Z</dcterms:modified>
</cp:coreProperties>
</file>