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65" r:id="rId3"/>
    <p:sldId id="366" r:id="rId4"/>
    <p:sldId id="367" r:id="rId5"/>
    <p:sldId id="305" r:id="rId6"/>
    <p:sldId id="373" r:id="rId7"/>
    <p:sldId id="368" r:id="rId8"/>
    <p:sldId id="370" r:id="rId9"/>
    <p:sldId id="372" r:id="rId10"/>
    <p:sldId id="275" r:id="rId11"/>
    <p:sldId id="301" r:id="rId12"/>
    <p:sldId id="259" r:id="rId13"/>
    <p:sldId id="263" r:id="rId14"/>
    <p:sldId id="264" r:id="rId15"/>
    <p:sldId id="265" r:id="rId16"/>
    <p:sldId id="276" r:id="rId17"/>
    <p:sldId id="302" r:id="rId18"/>
    <p:sldId id="30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0"/>
    <p:restoredTop sz="96110"/>
  </p:normalViewPr>
  <p:slideViewPr>
    <p:cSldViewPr snapToGrid="0">
      <p:cViewPr varScale="1">
        <p:scale>
          <a:sx n="88" d="100"/>
          <a:sy n="88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9D37-A57F-CC4E-A5C4-88F1928B6924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2840-A961-264A-A080-9EBD064D25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7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Rowan Drury, Gram    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www.almi.se</a:t>
            </a:r>
            <a:r>
              <a:rPr lang="sv-SE" dirty="0"/>
              <a:t>/nyheter/</a:t>
            </a:r>
            <a:r>
              <a:rPr lang="sv-SE" dirty="0" err="1"/>
              <a:t>skane</a:t>
            </a:r>
            <a:r>
              <a:rPr lang="sv-SE" dirty="0"/>
              <a:t>/pris-till-unikt-losviktskoncept/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http://</a:t>
            </a:r>
            <a:r>
              <a:rPr lang="sv-SE" dirty="0" err="1"/>
              <a:t>michaellodberg.dk</a:t>
            </a:r>
            <a:endParaRPr lang="sv-SE" dirty="0"/>
          </a:p>
          <a:p>
            <a:r>
              <a:rPr lang="sv-SE" dirty="0"/>
              <a:t>* Översatt till svenska  : ’Social entreprenör’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9C89101-CDA2-9942-B7A3-9FC9541774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1F7AA8-19BA-874E-B836-29A42D856C0E}" type="slidenum">
              <a:rPr lang="sv-SE" altLang="sv-SE"/>
              <a:pPr/>
              <a:t>10</a:t>
            </a:fld>
            <a:endParaRPr lang="sv-SE" altLang="sv-S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C478D8B6-B160-C443-BFD4-58D6231BE9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C397E5A5-1184-754B-B77A-5904457EE1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89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B11778-53D6-554B-9CB8-3C1ABACDFBBF}" type="slidenum">
              <a:rPr lang="sv-SE" altLang="x-none" sz="1200"/>
              <a:pPr/>
              <a:t>11</a:t>
            </a:fld>
            <a:endParaRPr lang="sv-SE" altLang="x-non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0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EB2A993-AA22-994A-A3F9-33FDEB7B35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38D6B-0FD1-264D-8E5F-87685BA7C337}" type="slidenum">
              <a:rPr lang="sv-SE" altLang="sv-SE"/>
              <a:pPr/>
              <a:t>12</a:t>
            </a:fld>
            <a:endParaRPr lang="sv-SE" altLang="sv-S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32823EDE-E3CB-9B48-AF88-2C283079A5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C4E4EF4-2A59-3647-8D4A-6EAF993B99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547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745473-0CC5-2041-AA91-66E573045A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C572E-F841-794D-BCAB-E6E25E1C5382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0CF7DD16-7D20-8740-870F-613C1911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2D68C13-B419-7842-9D6C-E924CA7A8499}" type="slidenum">
              <a:rPr lang="sv-SE" altLang="sv-SE" sz="1200"/>
              <a:pPr algn="r">
                <a:buClrTx/>
                <a:buFontTx/>
                <a:buNone/>
              </a:pPr>
              <a:t>13</a:t>
            </a:fld>
            <a:endParaRPr lang="sv-SE" altLang="sv-SE" sz="1200"/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76FE2FC-E769-BB4F-AD47-A703A76C00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E94BED3-F3C1-4F4C-90B2-75C753C2FF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7474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E5007A-F74A-C246-973E-421B0009CE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84DAA6-D3AE-4B49-8A58-69BCE4843392}" type="slidenum">
              <a:rPr lang="sv-SE" altLang="sv-SE"/>
              <a:pPr/>
              <a:t>14</a:t>
            </a:fld>
            <a:endParaRPr lang="sv-SE" altLang="sv-S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9C43DBE8-68EF-6C43-8649-E2392979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6FCD1BF-0F96-C240-B5FF-D0BAE2D7D7C7}" type="slidenum">
              <a:rPr lang="sv-SE" altLang="sv-SE" sz="1200"/>
              <a:pPr algn="r">
                <a:buClrTx/>
                <a:buFontTx/>
                <a:buNone/>
              </a:pPr>
              <a:t>14</a:t>
            </a:fld>
            <a:endParaRPr lang="sv-SE" altLang="sv-SE" sz="1200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5F2126D2-7AC1-584C-A3F9-7C741B656E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117EF62-4463-C047-BE53-404D6C4C7B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407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908BA3-3B0D-3044-A6CC-579E2A8FDF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73504-E772-6E4D-BF09-2D30BC44D104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E27809AF-3F2B-A045-83A1-6CC42C1C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96B0E87-F84E-2442-933D-4B4FDAD5F329}" type="slidenum">
              <a:rPr lang="sv-SE" altLang="sv-SE" sz="1200"/>
              <a:pPr algn="r">
                <a:buClrTx/>
                <a:buFontTx/>
                <a:buNone/>
              </a:pPr>
              <a:t>15</a:t>
            </a:fld>
            <a:endParaRPr lang="sv-SE" altLang="sv-SE" sz="1200"/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868E62A-BA8D-D045-8AC7-3A7D86DF43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45E59A7-D39D-DC40-9088-EC58781418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443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FEDB47D-B92A-BA4B-814B-2FC4B933C8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4A1522-7281-5748-A967-938BCBC02722}" type="slidenum">
              <a:rPr lang="sv-SE" altLang="sv-SE"/>
              <a:pPr/>
              <a:t>16</a:t>
            </a:fld>
            <a:endParaRPr lang="sv-SE" altLang="sv-SE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3BB3A17B-3D2B-E745-884D-4B20540EF5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4948192-8897-5144-B457-5704578185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09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53580-480C-6439-7305-2EF9EDD26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7C0B8F-FF31-898F-CA16-DAB2CF08E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25FB39-446F-A529-F38C-0C96A10B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57394D-DD05-1837-5DC0-41738305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B09905-9E81-87FA-40CA-F0CD76D2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8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D2457-E196-3364-1E01-F0773BAB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C3A2DF-B577-766F-AD84-FB3E191DD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CF1848-9E15-D31C-DCB8-80B73C47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9751C5-69DA-7BE4-83C0-4204A7B6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A08313-B54A-C025-8FD5-FEAC843E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26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2C4A767-5ABD-A5B1-7AE7-79EAA495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80AEDD-D698-9577-2206-C860A1AAB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48CF4F-50F8-6CE3-D427-CBA4346D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A6509E-7F98-351E-3A75-7CE45315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1D9407-F6DF-28FC-2EEF-2D81EE79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76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66" y="1214472"/>
            <a:ext cx="7188873" cy="2775761"/>
          </a:xfrm>
        </p:spPr>
        <p:txBody>
          <a:bodyPr anchor="b" anchorCtr="0"/>
          <a:lstStyle>
            <a:lvl1pPr algn="l">
              <a:defRPr sz="5333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067" y="4275981"/>
            <a:ext cx="7188872" cy="1752600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32418" y="6048044"/>
            <a:ext cx="7190316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33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ACB40-0C03-ECCB-285C-478B9B54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9B2664-5DEE-9093-E702-DDE084AB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955BC-F20E-80D9-FAC4-0AB24C1E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25BEC3-6CF9-60F7-B235-8FF7F002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B88B-A2F1-B265-ED39-D5F5C58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19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772BD-B2E4-6ECD-13EA-A926B900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B4ED1-E943-C9AF-2AE1-CD27E561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7BFE39-CC93-236C-3094-ECBF81C9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0A0A54-D8F3-50D7-C385-0412BEDC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CE7B3-4E34-BA4F-0647-85EEDAA7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2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9BE297-C31A-29B6-D0CA-01B94C07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3882D-91B0-A5C4-6B02-13CEF4189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5A9BE6-4E10-5FF5-B23C-6C599277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709277-AA9D-08C1-9D60-7F389BD2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DAA8C1-2FBE-1230-C49A-73D434CE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5F98AB-17DF-DBD2-2778-275C1154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5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01271E-D588-70E5-00EF-A5691D8E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6E9DA3-C960-05CD-0CAB-06385200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F7CF0A-7BCE-4B79-E578-6E64E2B95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986FD9-E098-C059-E8BE-7B9BBF673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5AE176-F6F2-4612-D312-D5B9D9AB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39C2CF-2F3B-864E-4F8F-A3C90E31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B812F3-63A5-D823-378D-8DF6943B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0CCC3D-0AAB-67A8-DEC6-C73FE8D5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0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8E807-41F2-FE33-49E4-70CCE190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87BA73-7618-710E-2F30-EC17C2C9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CCAB1D-7719-3DEC-A7D7-07728266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4FB3AE-6F6A-21EE-BDF4-339D3CA6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1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760769-F708-A142-1501-D6DF5790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FAD7CC-18F4-DA8C-0A87-DA0F1DD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36E3AE-B319-168A-6A00-DA3D5090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9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F50E53-2E7A-8FEF-8310-30DCA72B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3CD947-632D-066E-BAED-71FC6BF4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316F9C-7854-E5D5-F6E1-99B0AAA4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98F70D4-F62F-4C68-7B93-01FEBFAC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FC35EF-32CD-0783-FF7F-D53F7B46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F5C6C1-E125-D0F5-1973-CD78AA30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1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10E60-D9C0-99C6-725E-C58C8906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33E0CCA-EE71-2F7F-F481-748ECDE91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BFE6D0-B5FF-7D53-185A-3CDF3936A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2F8806-6283-8977-93D5-7CB6E973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D0B3B3-12D2-B500-49F6-82DC8E05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4F67FF-85B1-2C31-871A-76A79656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44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2AFB8F4-B0C6-55C5-33B3-A11C173B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45CA2D-01D8-6E70-811D-EF341230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DF9E8E-4C8F-B41C-C136-C1A415FE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0268-320E-D14B-927C-A607C5159EF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6EF83-555D-02B5-2FA2-F2A82CD28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475F8F-62B2-F9D0-A429-C2BAE07A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AF77-069E-6848-9ACF-9C95C8DF95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62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3066" y="1214472"/>
            <a:ext cx="9435697" cy="2775761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v-SE" sz="4000" u="none" strike="noStrike" dirty="0">
                <a:solidFill>
                  <a:schemeClr val="tx1"/>
                </a:solidFill>
                <a:effectLst/>
                <a:latin typeface="+mn-lt"/>
              </a:rPr>
              <a:t>Föreläsning 1 </a:t>
            </a:r>
            <a:br>
              <a:rPr lang="sv-SE" sz="4400" b="1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sv-SE" sz="4400" b="1" u="none" strike="noStrike" dirty="0">
                <a:solidFill>
                  <a:schemeClr val="tx1"/>
                </a:solidFill>
                <a:effectLst/>
                <a:latin typeface="+mn-lt"/>
              </a:rPr>
              <a:t>Projekt och (samhälls-)entreprenörskap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67"/>
              </a:spcBef>
            </a:pPr>
            <a:r>
              <a:rPr lang="sv-SE" altLang="sv-SE" dirty="0">
                <a:latin typeface="Trebuchet MS" panose="020B0703020202090204" pitchFamily="34" charset="0"/>
              </a:rPr>
              <a:t>Fredrik Björk  || 2023-09-04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8DA07A2-8DE2-7C49-80A4-3C1AF9A4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252" y="1052416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Hur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hänger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projektledning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och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samhällsentreprenörskap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 </a:t>
            </a:r>
            <a:r>
              <a:rPr lang="en-US" altLang="sv-SE" sz="3200" dirty="0" err="1">
                <a:solidFill>
                  <a:srgbClr val="465E9C"/>
                </a:solidFill>
                <a:latin typeface="Calibri" panose="020F0502020204030204" pitchFamily="34" charset="0"/>
              </a:rPr>
              <a:t>ihop</a:t>
            </a:r>
            <a:r>
              <a:rPr lang="en-US" altLang="sv-SE" sz="3200" dirty="0">
                <a:solidFill>
                  <a:srgbClr val="465E9C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35E54CB4-8856-3249-B00F-12CFF2A5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172" y="2970309"/>
            <a:ext cx="8229600" cy="33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Projekt</a:t>
            </a:r>
            <a:r>
              <a:rPr lang="en-US" altLang="sv-SE" dirty="0">
                <a:latin typeface="Calibri" panose="020F0502020204030204" pitchFamily="34" charset="0"/>
              </a:rPr>
              <a:t>: </a:t>
            </a:r>
            <a:r>
              <a:rPr lang="en-US" altLang="sv-SE" dirty="0" err="1">
                <a:latin typeface="Calibri" panose="020F0502020204030204" pitchFamily="34" charset="0"/>
              </a:rPr>
              <a:t>förändringsfokus</a:t>
            </a:r>
            <a:endParaRPr lang="en-US" altLang="sv-SE" dirty="0">
              <a:latin typeface="Calibri" panose="020F050202020403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Många</a:t>
            </a:r>
            <a:r>
              <a:rPr lang="en-US" altLang="sv-SE" dirty="0">
                <a:latin typeface="Calibri" panose="020F0502020204030204" pitchFamily="34" charset="0"/>
              </a:rPr>
              <a:t> SHE-</a:t>
            </a:r>
            <a:r>
              <a:rPr lang="en-US" altLang="sv-SE" dirty="0" err="1">
                <a:latin typeface="Calibri" panose="020F0502020204030204" pitchFamily="34" charset="0"/>
              </a:rPr>
              <a:t>initiativ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startas</a:t>
            </a:r>
            <a:r>
              <a:rPr lang="en-US" altLang="sv-SE" dirty="0">
                <a:latin typeface="Calibri" panose="020F0502020204030204" pitchFamily="34" charset="0"/>
              </a:rPr>
              <a:t> med </a:t>
            </a:r>
            <a:r>
              <a:rPr lang="en-US" altLang="sv-SE" dirty="0" err="1">
                <a:latin typeface="Calibri" panose="020F0502020204030204" pitchFamily="34" charset="0"/>
              </a:rPr>
              <a:t>projektstöd</a:t>
            </a:r>
            <a:endParaRPr lang="en-US" altLang="sv-SE" dirty="0">
              <a:latin typeface="Calibri" panose="020F050202020403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dirty="0" err="1">
                <a:latin typeface="Calibri" panose="020F0502020204030204" pitchFamily="34" charset="0"/>
              </a:rPr>
              <a:t>Som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projektledare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efterfrågas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ofta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i="1" dirty="0" err="1">
                <a:latin typeface="Calibri" panose="020F0502020204030204" pitchFamily="34" charset="0"/>
              </a:rPr>
              <a:t>entreprenöriella</a:t>
            </a:r>
            <a:r>
              <a:rPr lang="en-US" altLang="sv-SE" dirty="0">
                <a:latin typeface="Calibri" panose="020F0502020204030204" pitchFamily="34" charset="0"/>
              </a:rPr>
              <a:t> </a:t>
            </a:r>
            <a:r>
              <a:rPr lang="en-US" altLang="sv-SE" dirty="0" err="1">
                <a:latin typeface="Calibri" panose="020F0502020204030204" pitchFamily="34" charset="0"/>
              </a:rPr>
              <a:t>egenskaper</a:t>
            </a:r>
            <a:r>
              <a:rPr lang="en-US" altLang="sv-SE" dirty="0">
                <a:latin typeface="Calibri" panose="020F0502020204030204" pitchFamily="34" charset="0"/>
              </a:rPr>
              <a:t> (</a:t>
            </a:r>
            <a:r>
              <a:rPr lang="en-US" altLang="sv-SE" dirty="0" err="1">
                <a:latin typeface="Calibri" panose="020F0502020204030204" pitchFamily="34" charset="0"/>
              </a:rPr>
              <a:t>lösningsfokus</a:t>
            </a:r>
            <a:r>
              <a:rPr lang="en-US" altLang="sv-SE" dirty="0">
                <a:latin typeface="Calibri" panose="020F0502020204030204" pitchFamily="34" charset="0"/>
              </a:rPr>
              <a:t>, </a:t>
            </a:r>
            <a:r>
              <a:rPr lang="en-US" altLang="sv-SE" dirty="0" err="1">
                <a:latin typeface="Calibri" panose="020F0502020204030204" pitchFamily="34" charset="0"/>
              </a:rPr>
              <a:t>organisationsbyggande</a:t>
            </a:r>
            <a:r>
              <a:rPr lang="en-US" altLang="sv-SE" dirty="0">
                <a:latin typeface="Calibri" panose="020F0502020204030204" pitchFamily="34" charset="0"/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3489043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0238" y="620807"/>
            <a:ext cx="7772400" cy="719139"/>
          </a:xfrm>
        </p:spPr>
        <p:txBody>
          <a:bodyPr>
            <a:normAutofit/>
          </a:bodyPr>
          <a:lstStyle/>
          <a:p>
            <a:r>
              <a:rPr lang="ja-JP" altLang="sv-SE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”</a:t>
            </a:r>
            <a:r>
              <a:rPr lang="sv-SE" altLang="ja-JP" dirty="0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Projekt</a:t>
            </a:r>
            <a:r>
              <a:rPr lang="ja-JP" altLang="sv-SE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”</a:t>
            </a:r>
            <a:r>
              <a:rPr lang="sv-SE" altLang="ja-JP" dirty="0">
                <a:solidFill>
                  <a:srgbClr val="002060"/>
                </a:solidFill>
                <a:latin typeface="Cambria" panose="02040503050406030204" pitchFamily="18" charset="0"/>
                <a:ea typeface="ＭＳ Ｐゴシック" charset="-128"/>
              </a:rPr>
              <a:t>?</a:t>
            </a:r>
            <a:endParaRPr lang="sv-SE" altLang="x-none" dirty="0">
              <a:solidFill>
                <a:srgbClr val="002060"/>
              </a:solidFill>
              <a:latin typeface="Cambria" panose="02040503050406030204" pitchFamily="18" charset="0"/>
              <a:ea typeface="ＭＳ Ｐゴシック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87247" y="1478364"/>
            <a:ext cx="7010400" cy="609600"/>
          </a:xfrm>
        </p:spPr>
        <p:txBody>
          <a:bodyPr/>
          <a:lstStyle/>
          <a:p>
            <a:r>
              <a:rPr lang="sv-SE" altLang="x-none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Olika sammanhang – och omfattning</a:t>
            </a:r>
          </a:p>
        </p:txBody>
      </p:sp>
      <p:pic>
        <p:nvPicPr>
          <p:cNvPr id="17411" name="Picture 4" descr="250px-Turning-Torso-Mal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2364799"/>
            <a:ext cx="2784040" cy="41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MoTs_Cykla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273" y="980376"/>
            <a:ext cx="2641151" cy="25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eved_odlingsnatverket_1_DSC0374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191" y="3850143"/>
            <a:ext cx="5702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1AF23B53-2701-1345-8690-5EE63299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62" y="1042413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Utmärker de flesta projekt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9CBB18BA-EFE5-F247-AAFD-9154EDFB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65400"/>
            <a:ext cx="76200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Avgränsade, tillfälliga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Engångskaraktär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Förutbestämda mål och resurser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endParaRPr lang="sv-SE" altLang="sv-SE" sz="2200" dirty="0">
              <a:latin typeface="Trebuchet MS" panose="020B070302020209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OFTA</a:t>
            </a:r>
            <a:r>
              <a:rPr lang="sv-SE" altLang="sv-SE" sz="2200" dirty="0">
                <a:latin typeface="Trebuchet MS" panose="020B0703020202090204" pitchFamily="34" charset="0"/>
              </a:rPr>
              <a:t>: 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Samverkan av olika aktörer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Extern finansiering (ex Allmänna Arvsfonden, ESF, Postkodlotteriet etc. ) </a:t>
            </a:r>
          </a:p>
        </p:txBody>
      </p:sp>
    </p:spTree>
    <p:extLst>
      <p:ext uri="{BB962C8B-B14F-4D97-AF65-F5344CB8AC3E}">
        <p14:creationId xmlns:p14="http://schemas.microsoft.com/office/powerpoint/2010/main" val="427853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3B862E90-0165-8541-885A-315BD574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55" y="81532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Svårigheter och hinder för att arbeta i projektform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7D2E8142-0D82-084A-A02D-80B7E5C7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55" y="2962205"/>
            <a:ext cx="8270681" cy="193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Långsiktighet svårt eftersom projekt är avgränsade i tid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Stora arbetsinsatser (uppfinna hjulet varje gång…), skapa nya strukturer och rutiner i varje nytt projekt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Överföra projektresultat till kontinuerlig verksamhet</a:t>
            </a:r>
          </a:p>
        </p:txBody>
      </p:sp>
    </p:spTree>
    <p:extLst>
      <p:ext uri="{BB962C8B-B14F-4D97-AF65-F5344CB8AC3E}">
        <p14:creationId xmlns:p14="http://schemas.microsoft.com/office/powerpoint/2010/main" val="141807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78C78420-7274-CB49-82F0-FFBC35D4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77" y="709311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100" dirty="0">
                <a:solidFill>
                  <a:srgbClr val="465E9C"/>
                </a:solidFill>
                <a:latin typeface="Trebuchet MS" panose="020B0703020202090204" pitchFamily="34" charset="0"/>
              </a:rPr>
              <a:t>Varför projekt inom social innovation/sociala ekonomin?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A710D5D-23A7-3C47-9F79-6A225407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77" y="2359253"/>
            <a:ext cx="7620000" cy="398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Finansiering</a:t>
            </a:r>
            <a:r>
              <a:rPr lang="sv-SE" altLang="sv-SE" sz="2200" dirty="0">
                <a:latin typeface="Trebuchet MS" panose="020B0703020202090204" pitchFamily="34" charset="0"/>
              </a:rPr>
              <a:t>: kontroll på kostnaderna för uppdragsgivare/finansiärer; för den som driver projektet kan det vara en viktig del i att finansiera administrativa kostnader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Styrning</a:t>
            </a:r>
            <a:r>
              <a:rPr lang="sv-SE" altLang="sv-SE" sz="2200" dirty="0">
                <a:latin typeface="Trebuchet MS" panose="020B0703020202090204" pitchFamily="34" charset="0"/>
              </a:rPr>
              <a:t>: Uppdragsgivare kan styra resultat och inriktning - Projektstöd blir ett sätt att genomföra en politisk agenda 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Samverkan</a:t>
            </a:r>
            <a:r>
              <a:rPr lang="sv-SE" altLang="sv-SE" sz="2200" dirty="0">
                <a:latin typeface="Trebuchet MS" panose="020B0703020202090204" pitchFamily="34" charset="0"/>
              </a:rPr>
              <a:t>: möjliggör samverkan med andra organisationer – över sektorsgränser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Förändring</a:t>
            </a:r>
            <a:r>
              <a:rPr lang="sv-SE" altLang="sv-SE" sz="2200" dirty="0">
                <a:latin typeface="Trebuchet MS" panose="020B0703020202090204" pitchFamily="34" charset="0"/>
              </a:rPr>
              <a:t>: Experimenterande/nyskapande-nyrekrytering (”riskkapital”)</a:t>
            </a:r>
          </a:p>
        </p:txBody>
      </p:sp>
    </p:spTree>
    <p:extLst>
      <p:ext uri="{BB962C8B-B14F-4D97-AF65-F5344CB8AC3E}">
        <p14:creationId xmlns:p14="http://schemas.microsoft.com/office/powerpoint/2010/main" val="2557949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1F05DFE4-DA27-7E45-91DF-3D8B1F36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Trebuchet MS" panose="020B0703020202090204" pitchFamily="34" charset="0"/>
              </a:rPr>
              <a:t>Projektets faser (process)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F47F415-47B1-4141-B61E-28190ED45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133600"/>
            <a:ext cx="754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Ett projekt kan indelas i olika faser (exempel på indelning)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 dirty="0">
                <a:latin typeface="Trebuchet MS" panose="020B0703020202090204" pitchFamily="34" charset="0"/>
              </a:rPr>
              <a:t>In</a:t>
            </a:r>
            <a:r>
              <a:rPr lang="sv-SE" altLang="sv-SE" sz="2000" dirty="0">
                <a:latin typeface="Trebuchet MS" panose="020B0703020202090204" pitchFamily="34" charset="0"/>
              </a:rPr>
              <a:t>itiering (Idégenrering/ansökan)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 dirty="0">
                <a:latin typeface="Trebuchet MS" panose="020B0703020202090204" pitchFamily="34" charset="0"/>
              </a:rPr>
              <a:t>Pl</a:t>
            </a:r>
            <a:r>
              <a:rPr lang="sv-SE" altLang="sv-SE" sz="2000" dirty="0">
                <a:latin typeface="Trebuchet MS" panose="020B0703020202090204" pitchFamily="34" charset="0"/>
              </a:rPr>
              <a:t>anering (direktiv - projektplanering - projektorganisation)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 dirty="0">
                <a:latin typeface="Trebuchet MS" panose="020B0703020202090204" pitchFamily="34" charset="0"/>
              </a:rPr>
              <a:t>Ge</a:t>
            </a:r>
            <a:r>
              <a:rPr lang="sv-SE" altLang="sv-SE" sz="2000" dirty="0">
                <a:latin typeface="Trebuchet MS" panose="020B0703020202090204" pitchFamily="34" charset="0"/>
              </a:rPr>
              <a:t>nomförande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b="1" i="1" dirty="0">
                <a:latin typeface="Trebuchet MS" panose="020B0703020202090204" pitchFamily="34" charset="0"/>
              </a:rPr>
              <a:t>Av</a:t>
            </a:r>
            <a:r>
              <a:rPr lang="sv-SE" altLang="sv-SE" sz="2000" dirty="0">
                <a:latin typeface="Trebuchet MS" panose="020B0703020202090204" pitchFamily="34" charset="0"/>
              </a:rPr>
              <a:t>slutning och avrapportering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38C8BDC2-7CBE-9E41-A84D-2A4B123D8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029201"/>
            <a:ext cx="69342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470885AA-B6B4-644E-97A0-310C6F25D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4953000"/>
            <a:ext cx="1588" cy="15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B477F57D-03F4-824C-BEF9-487D2D067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1" y="4953000"/>
            <a:ext cx="1588" cy="15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14CBBE36-7CB9-6545-A3CC-66A1E3F24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1" y="4876800"/>
            <a:ext cx="1588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81F7A9B0-D597-7E48-9420-1050E425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4" y="4467226"/>
            <a:ext cx="43823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In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4CAF512A-3F8D-954A-9476-DC08F8A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4391026"/>
            <a:ext cx="4558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Pl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DCBFE8E3-7EFD-F144-9EA7-0E1559B9E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4" y="4391026"/>
            <a:ext cx="59212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Ge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1AD94119-3BB0-F446-B1F9-0125C6C8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4" y="4391026"/>
            <a:ext cx="5352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/>
              <a:t>Av</a:t>
            </a:r>
          </a:p>
        </p:txBody>
      </p:sp>
      <p:sp>
        <p:nvSpPr>
          <p:cNvPr id="2" name="Upp 1">
            <a:extLst>
              <a:ext uri="{FF2B5EF4-FFF2-40B4-BE49-F238E27FC236}">
                <a16:creationId xmlns:a16="http://schemas.microsoft.com/office/drawing/2014/main" id="{7291E257-F6AC-A488-A03F-000685203986}"/>
              </a:ext>
            </a:extLst>
          </p:cNvPr>
          <p:cNvSpPr/>
          <p:nvPr/>
        </p:nvSpPr>
        <p:spPr>
          <a:xfrm>
            <a:off x="3843449" y="5195162"/>
            <a:ext cx="742721" cy="8593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E2EA091-B4FE-BD2E-FB8D-F0D1A97EC628}"/>
              </a:ext>
            </a:extLst>
          </p:cNvPr>
          <p:cNvSpPr txBox="1"/>
          <p:nvPr/>
        </p:nvSpPr>
        <p:spPr>
          <a:xfrm>
            <a:off x="3550761" y="6218851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Projektstart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60627E9-6515-78F1-C309-59954423A618}"/>
              </a:ext>
            </a:extLst>
          </p:cNvPr>
          <p:cNvSpPr txBox="1"/>
          <p:nvPr/>
        </p:nvSpPr>
        <p:spPr>
          <a:xfrm>
            <a:off x="1325107" y="485131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(tidslinje)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BB4AEBE-E6EE-4D6D-4005-B35DBD4E8A02}"/>
              </a:ext>
            </a:extLst>
          </p:cNvPr>
          <p:cNvSpPr/>
          <p:nvPr/>
        </p:nvSpPr>
        <p:spPr>
          <a:xfrm>
            <a:off x="9483638" y="4810815"/>
            <a:ext cx="393581" cy="422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7FD66-A867-041A-7850-8AD9B0586650}"/>
              </a:ext>
            </a:extLst>
          </p:cNvPr>
          <p:cNvSpPr txBox="1"/>
          <p:nvPr/>
        </p:nvSpPr>
        <p:spPr>
          <a:xfrm>
            <a:off x="9080954" y="5273161"/>
            <a:ext cx="119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Projektslut</a:t>
            </a:r>
          </a:p>
        </p:txBody>
      </p:sp>
    </p:spTree>
    <p:extLst>
      <p:ext uri="{BB962C8B-B14F-4D97-AF65-F5344CB8AC3E}">
        <p14:creationId xmlns:p14="http://schemas.microsoft.com/office/powerpoint/2010/main" val="3970067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64F8E46-D4B6-CF46-AABB-42E2B625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sv-SE" sz="4600">
                <a:solidFill>
                  <a:srgbClr val="465E9C"/>
                </a:solidFill>
                <a:latin typeface="Calibri" panose="020F0502020204030204" pitchFamily="34" charset="0"/>
              </a:rPr>
              <a:t>Vad är det viktigaste i projekt?</a:t>
            </a:r>
          </a:p>
        </p:txBody>
      </p:sp>
      <p:cxnSp>
        <p:nvCxnSpPr>
          <p:cNvPr id="17410" name="AutoShape 2">
            <a:extLst>
              <a:ext uri="{FF2B5EF4-FFF2-40B4-BE49-F238E27FC236}">
                <a16:creationId xmlns:a16="http://schemas.microsoft.com/office/drawing/2014/main" id="{345AF114-6598-5143-97D2-BDFF8CE53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114" y="3573464"/>
            <a:ext cx="6769100" cy="158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5560" algn="ctr" rotWithShape="0">
              <a:srgbClr val="808080">
                <a:alpha val="6002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1" name="AutoShape 3">
            <a:extLst>
              <a:ext uri="{FF2B5EF4-FFF2-40B4-BE49-F238E27FC236}">
                <a16:creationId xmlns:a16="http://schemas.microsoft.com/office/drawing/2014/main" id="{DF17201B-FA91-8840-9ED5-8EC818102C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5051" y="3860800"/>
            <a:ext cx="1370013" cy="1370013"/>
          </a:xfrm>
          <a:prstGeom prst="straightConnector1">
            <a:avLst/>
          </a:prstGeom>
          <a:noFill/>
          <a:ln w="25560" cap="sq">
            <a:solidFill>
              <a:srgbClr val="FDA02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918F8037-EE01-B748-90B9-AE36B64929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2039" y="3860800"/>
            <a:ext cx="2808287" cy="1081088"/>
          </a:xfrm>
          <a:prstGeom prst="straightConnector1">
            <a:avLst/>
          </a:prstGeom>
          <a:noFill/>
          <a:ln w="25560" cap="sq">
            <a:solidFill>
              <a:srgbClr val="FDA02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413" name="Freeform 5">
            <a:extLst>
              <a:ext uri="{FF2B5EF4-FFF2-40B4-BE49-F238E27FC236}">
                <a16:creationId xmlns:a16="http://schemas.microsoft.com/office/drawing/2014/main" id="{038D2228-9B36-0E45-8E4C-39C185EB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2781302"/>
            <a:ext cx="792163" cy="5762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0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G81" fmla="+- 1 0 0"/>
              <a:gd name="G82" fmla="+- 1 0 0"/>
              <a:gd name="G83" fmla="+- 0 0 0"/>
              <a:gd name="G84" fmla="+- 1 0 0"/>
              <a:gd name="G85" fmla="+- 1 0 0"/>
              <a:gd name="G86" fmla="+- 1 0 0"/>
              <a:gd name="G87" fmla="+- 1 0 0"/>
              <a:gd name="G88" fmla="+- 1 0 0"/>
              <a:gd name="G89" fmla="+- 1 0 0"/>
              <a:gd name="G90" fmla="+- 6266 0 0"/>
              <a:gd name="G91" fmla="+- 1 0 0"/>
              <a:gd name="G92" fmla="+- 1 0 0"/>
              <a:gd name="G93" fmla="+- 1 0 0"/>
              <a:gd name="G94" fmla="+- 1 0 0"/>
              <a:gd name="G95" fmla="+- 1 0 0"/>
              <a:gd name="G96" fmla="+- 1 0 0"/>
              <a:gd name="G97" fmla="+- 1 0 0"/>
              <a:gd name="G98" fmla="+- 1 0 0"/>
              <a:gd name="G99" fmla="+- 1 0 0"/>
              <a:gd name="G100" fmla="+- 1 0 0"/>
              <a:gd name="G101" fmla="+- 1 0 0"/>
              <a:gd name="G102" fmla="+- 1 0 0"/>
              <a:gd name="G103" fmla="+- 1 0 0"/>
              <a:gd name="G104" fmla="+- 1 0 0"/>
              <a:gd name="G105" fmla="+- 1 0 0"/>
              <a:gd name="G106" fmla="+- 1 0 0"/>
              <a:gd name="G107" fmla="+- 1 0 0"/>
              <a:gd name="T0" fmla="*/ 86056 w 43200"/>
              <a:gd name="T1" fmla="*/ 349186 h 43200"/>
              <a:gd name="T2" fmla="*/ 39608 w 43200"/>
              <a:gd name="T3" fmla="*/ 338555 h 43200"/>
              <a:gd name="T4" fmla="*/ 127039 w 43200"/>
              <a:gd name="T5" fmla="*/ 465532 h 43200"/>
              <a:gd name="T6" fmla="*/ 106722 w 43200"/>
              <a:gd name="T7" fmla="*/ 470615 h 43200"/>
              <a:gd name="T8" fmla="*/ 302159 w 43200"/>
              <a:gd name="T9" fmla="*/ 521438 h 43200"/>
              <a:gd name="T10" fmla="*/ 289910 w 43200"/>
              <a:gd name="T11" fmla="*/ 498227 h 43200"/>
              <a:gd name="T12" fmla="*/ 528604 w 43200"/>
              <a:gd name="T13" fmla="*/ 463558 h 43200"/>
              <a:gd name="T14" fmla="*/ 523708 w 43200"/>
              <a:gd name="T15" fmla="*/ 489023 h 43200"/>
              <a:gd name="T16" fmla="*/ 625827 w 43200"/>
              <a:gd name="T17" fmla="*/ 306193 h 43200"/>
              <a:gd name="T18" fmla="*/ 685441 w 43200"/>
              <a:gd name="T19" fmla="*/ 401383 h 43200"/>
              <a:gd name="T20" fmla="*/ 766454 w 43200"/>
              <a:gd name="T21" fmla="*/ 204813 h 43200"/>
              <a:gd name="T22" fmla="*/ 739902 w 43200"/>
              <a:gd name="T23" fmla="*/ 240510 h 43200"/>
              <a:gd name="T24" fmla="*/ 702751 w 43200"/>
              <a:gd name="T25" fmla="*/ 72380 h 43200"/>
              <a:gd name="T26" fmla="*/ 704145 w 43200"/>
              <a:gd name="T27" fmla="*/ 89241 h 43200"/>
              <a:gd name="T28" fmla="*/ 533206 w 43200"/>
              <a:gd name="T29" fmla="*/ 52717 h 43200"/>
              <a:gd name="T30" fmla="*/ 546813 w 43200"/>
              <a:gd name="T31" fmla="*/ 31214 h 43200"/>
              <a:gd name="T32" fmla="*/ 406002 w 43200"/>
              <a:gd name="T33" fmla="*/ 62962 h 43200"/>
              <a:gd name="T34" fmla="*/ 412585 w 43200"/>
              <a:gd name="T35" fmla="*/ 44420 h 43200"/>
              <a:gd name="T36" fmla="*/ 256719 w 43200"/>
              <a:gd name="T37" fmla="*/ 69258 h 43200"/>
              <a:gd name="T38" fmla="*/ 280558 w 43200"/>
              <a:gd name="T39" fmla="*/ 87240 h 43200"/>
              <a:gd name="T40" fmla="*/ 75677 w 43200"/>
              <a:gd name="T41" fmla="*/ 210616 h 43200"/>
              <a:gd name="T42" fmla="*/ 71515 w 43200"/>
              <a:gd name="T43" fmla="*/ 191687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1685C"/>
          </a:solidFill>
          <a:ln w="12600" cap="flat">
            <a:solidFill>
              <a:srgbClr val="6F6659"/>
            </a:solidFill>
            <a:round/>
            <a:headEnd/>
            <a:tailEnd/>
          </a:ln>
          <a:effectLst>
            <a:outerShdw dist="25560" algn="ctr" rotWithShape="0">
              <a:srgbClr val="000000">
                <a:alpha val="60022"/>
              </a:srgbClr>
            </a:outerShdw>
          </a:effec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E6D56433-9C76-1D4F-B2B9-87B36A2E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9" y="2852739"/>
            <a:ext cx="173987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Produktmål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C83E464-EDFF-2542-A960-5928D072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5157789"/>
            <a:ext cx="26664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/>
              <a:t>Lärandeprocesser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48AE54B5-8FC3-B044-9670-6C5A41AD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891122"/>
            <a:ext cx="631164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dirty="0" err="1"/>
              <a:t>Prioritet</a:t>
            </a:r>
            <a:r>
              <a:rPr lang="en-US" altLang="sv-SE" dirty="0"/>
              <a:t> </a:t>
            </a:r>
            <a:r>
              <a:rPr lang="en-US" altLang="sv-SE" dirty="0" err="1"/>
              <a:t>på</a:t>
            </a:r>
            <a:r>
              <a:rPr lang="en-US" altLang="sv-SE" dirty="0"/>
              <a:t> process (</a:t>
            </a:r>
            <a:r>
              <a:rPr lang="en-US" altLang="sv-SE" dirty="0" err="1"/>
              <a:t>lärande</a:t>
            </a:r>
            <a:r>
              <a:rPr lang="en-US" altLang="sv-SE" dirty="0"/>
              <a:t>) </a:t>
            </a:r>
            <a:r>
              <a:rPr lang="en-US" altLang="sv-SE" dirty="0" err="1"/>
              <a:t>eller</a:t>
            </a:r>
            <a:r>
              <a:rPr lang="en-US" altLang="sv-SE" dirty="0"/>
              <a:t> “</a:t>
            </a:r>
            <a:r>
              <a:rPr lang="en-US" altLang="sv-SE" dirty="0" err="1"/>
              <a:t>produkt</a:t>
            </a:r>
            <a:r>
              <a:rPr lang="en-US" altLang="sv-SE" dirty="0"/>
              <a:t>”?</a:t>
            </a:r>
          </a:p>
          <a:p>
            <a:pPr>
              <a:buClrTx/>
              <a:buFontTx/>
              <a:buNone/>
            </a:pPr>
            <a:r>
              <a:rPr lang="en-US" altLang="sv-SE" i="1" dirty="0" err="1"/>
              <a:t>Målinriktade</a:t>
            </a:r>
            <a:r>
              <a:rPr lang="en-US" altLang="sv-SE" dirty="0"/>
              <a:t> </a:t>
            </a:r>
            <a:r>
              <a:rPr lang="en-US" altLang="sv-SE" dirty="0" err="1"/>
              <a:t>eller</a:t>
            </a:r>
            <a:r>
              <a:rPr lang="en-US" altLang="sv-SE" dirty="0"/>
              <a:t> </a:t>
            </a:r>
            <a:r>
              <a:rPr lang="en-US" altLang="sv-SE" i="1" dirty="0" err="1"/>
              <a:t>målsökande</a:t>
            </a:r>
            <a:endParaRPr lang="en-US" altLang="sv-SE" i="1" dirty="0"/>
          </a:p>
        </p:txBody>
      </p:sp>
    </p:spTree>
    <p:extLst>
      <p:ext uri="{BB962C8B-B14F-4D97-AF65-F5344CB8AC3E}">
        <p14:creationId xmlns:p14="http://schemas.microsoft.com/office/powerpoint/2010/main" val="1432529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F0F0604-2A68-6047-B937-243E2C7E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13" y="541481"/>
            <a:ext cx="3251201" cy="243840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EFD9D28-17FA-CA41-BBBE-AF76179B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77" y="542925"/>
            <a:ext cx="3246835" cy="577215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0BB4876-C9FC-8E4A-B928-928FB7587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13" y="2738119"/>
            <a:ext cx="4510588" cy="35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2A402-67BB-144C-A38A-18CB96DF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7" y="445404"/>
            <a:ext cx="9162143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  <a:latin typeface="Cambria" panose="02040503050406030204" pitchFamily="18" charset="0"/>
              </a:rPr>
              <a:t>Nästa vecka: Från idé till handling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95205E9-FC98-9547-8713-F907628F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286" y="2046696"/>
            <a:ext cx="6548851" cy="4365900"/>
          </a:xfrm>
        </p:spPr>
      </p:pic>
    </p:spTree>
    <p:extLst>
      <p:ext uri="{BB962C8B-B14F-4D97-AF65-F5344CB8AC3E}">
        <p14:creationId xmlns:p14="http://schemas.microsoft.com/office/powerpoint/2010/main" val="11428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8894F0-9B67-0D4E-BA3F-AFB59FE2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4" y="108857"/>
            <a:ext cx="6281592" cy="4191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A7EBFDF-FF67-9F4E-9857-3F4DD77C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6" y="3429001"/>
            <a:ext cx="5488323" cy="329299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532DCD-FDED-FB4F-A4C3-33840BFE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870" y="1434957"/>
            <a:ext cx="5718388" cy="320787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AA22F5C-6615-7E4A-8232-FDC9A8BA9EE7}"/>
              </a:ext>
            </a:extLst>
          </p:cNvPr>
          <p:cNvSpPr txBox="1"/>
          <p:nvPr/>
        </p:nvSpPr>
        <p:spPr>
          <a:xfrm>
            <a:off x="2301844" y="2926004"/>
            <a:ext cx="5477462" cy="74898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4267" dirty="0"/>
              <a:t>Vad är en entreprenör? </a:t>
            </a:r>
          </a:p>
        </p:txBody>
      </p:sp>
    </p:spTree>
    <p:extLst>
      <p:ext uri="{BB962C8B-B14F-4D97-AF65-F5344CB8AC3E}">
        <p14:creationId xmlns:p14="http://schemas.microsoft.com/office/powerpoint/2010/main" val="41818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EB3B575-C540-B245-AD5A-49F1B316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7" y="147113"/>
            <a:ext cx="8300357" cy="665206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A540960-2923-8843-AF8B-4CC8599F8D24}"/>
              </a:ext>
            </a:extLst>
          </p:cNvPr>
          <p:cNvSpPr txBox="1"/>
          <p:nvPr/>
        </p:nvSpPr>
        <p:spPr>
          <a:xfrm>
            <a:off x="1502228" y="424544"/>
            <a:ext cx="25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Ett laddat begrepp</a:t>
            </a:r>
          </a:p>
        </p:txBody>
      </p:sp>
    </p:spTree>
    <p:extLst>
      <p:ext uri="{BB962C8B-B14F-4D97-AF65-F5344CB8AC3E}">
        <p14:creationId xmlns:p14="http://schemas.microsoft.com/office/powerpoint/2010/main" val="21444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25330DB-7B35-3D46-BDAD-4B49683D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069"/>
            <a:ext cx="10972800" cy="1143000"/>
          </a:xfrm>
        </p:spPr>
        <p:txBody>
          <a:bodyPr/>
          <a:lstStyle/>
          <a:p>
            <a:r>
              <a:rPr lang="sv-SE" dirty="0"/>
              <a:t>Entreprenörskap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B73977D-6FEA-BF43-96D1-890769E3B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868860"/>
            <a:ext cx="3939823" cy="3917201"/>
          </a:xfrm>
        </p:spPr>
        <p:txBody>
          <a:bodyPr/>
          <a:lstStyle/>
          <a:p>
            <a:r>
              <a:rPr lang="sv-SE" b="1" dirty="0"/>
              <a:t>Entreprenören</a:t>
            </a:r>
            <a:r>
              <a:rPr lang="sv-SE" dirty="0"/>
              <a:t> – individ med egenskaper</a:t>
            </a:r>
          </a:p>
          <a:p>
            <a:r>
              <a:rPr lang="sv-SE" dirty="0"/>
              <a:t>Agerande på en marknad (eller vid marknadsliknande förhållanden)</a:t>
            </a:r>
          </a:p>
          <a:p>
            <a:r>
              <a:rPr lang="sv-SE" b="1" dirty="0"/>
              <a:t>Process</a:t>
            </a:r>
            <a:r>
              <a:rPr lang="sv-SE" dirty="0"/>
              <a:t> – avser etableringen av ett företag (verksamhet)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5DCAA37D-E372-D34B-A546-CDD2A0FC5E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2311" y="1525137"/>
            <a:ext cx="7303912" cy="4186956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031D322-6D16-2BCA-286A-719C8162EEF1}"/>
              </a:ext>
            </a:extLst>
          </p:cNvPr>
          <p:cNvSpPr txBox="1"/>
          <p:nvPr/>
        </p:nvSpPr>
        <p:spPr>
          <a:xfrm>
            <a:off x="6645350" y="5949161"/>
            <a:ext cx="287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Rowan Drury, </a:t>
            </a:r>
            <a:r>
              <a:rPr lang="sv-SE" i="1" dirty="0"/>
              <a:t>Gram</a:t>
            </a:r>
            <a:r>
              <a:rPr lang="sv-SE" dirty="0"/>
              <a:t> (Malmö)</a:t>
            </a:r>
          </a:p>
        </p:txBody>
      </p:sp>
    </p:spTree>
    <p:extLst>
      <p:ext uri="{BB962C8B-B14F-4D97-AF65-F5344CB8AC3E}">
        <p14:creationId xmlns:p14="http://schemas.microsoft.com/office/powerpoint/2010/main" val="35036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A16FA0B-1A2A-AD4B-ACE9-EA6F63C7F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012" y="476251"/>
            <a:ext cx="10404868" cy="1143000"/>
          </a:xfrm>
        </p:spPr>
        <p:txBody>
          <a:bodyPr/>
          <a:lstStyle/>
          <a:p>
            <a:r>
              <a:rPr lang="sv-SE" dirty="0"/>
              <a:t>Entreprenören – drivkrafter och egenskaper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75007C-7958-0043-B24E-4C74FC2548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27533" y="1333500"/>
            <a:ext cx="3564467" cy="4684184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572339B-0D0F-FE40-996D-18EF90C0D15A}"/>
              </a:ext>
            </a:extLst>
          </p:cNvPr>
          <p:cNvSpPr txBox="1"/>
          <p:nvPr/>
        </p:nvSpPr>
        <p:spPr>
          <a:xfrm>
            <a:off x="1279132" y="1905001"/>
            <a:ext cx="8859701" cy="428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/>
              <a:t>Förverkliga vision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/>
              <a:t>Kreativt – innovativt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/>
              <a:t>Värdeskapande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/>
              <a:t>Mobilisera resurser och engagemang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/>
              <a:t>Möjlighetsfönster (</a:t>
            </a:r>
            <a:r>
              <a:rPr lang="sv-SE" sz="2667" i="1" dirty="0" err="1"/>
              <a:t>window</a:t>
            </a:r>
            <a:r>
              <a:rPr lang="sv-SE" sz="2667" i="1" dirty="0"/>
              <a:t> </a:t>
            </a:r>
            <a:r>
              <a:rPr lang="sv-SE" sz="2667" i="1" dirty="0" err="1"/>
              <a:t>of</a:t>
            </a:r>
            <a:r>
              <a:rPr lang="sv-SE" sz="2667" i="1" dirty="0"/>
              <a:t> </a:t>
            </a:r>
            <a:r>
              <a:rPr lang="sv-SE" sz="2667" i="1" dirty="0" err="1"/>
              <a:t>opportunity</a:t>
            </a:r>
            <a:r>
              <a:rPr lang="sv-SE" sz="2667" dirty="0"/>
              <a:t>)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667" dirty="0">
                <a:highlight>
                  <a:srgbClr val="FFFF00"/>
                </a:highlight>
              </a:rPr>
              <a:t>Handlingsorientering  </a:t>
            </a:r>
            <a:r>
              <a:rPr lang="sv-SE" sz="2667" dirty="0"/>
              <a:t>(risktagande, enträgenhet</a:t>
            </a:r>
            <a:r>
              <a:rPr lang="sv-SE" sz="2400" dirty="0"/>
              <a:t>)</a:t>
            </a:r>
          </a:p>
          <a:p>
            <a:pPr>
              <a:lnSpc>
                <a:spcPct val="150000"/>
              </a:lnSpc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453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B99CE-52C4-F5B8-B8F6-15372ECE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för entreprenörskap?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C43E9A-E1DE-5C1D-D15F-5E80EA73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2596"/>
            <a:ext cx="10515600" cy="2615746"/>
          </a:xfrm>
        </p:spPr>
        <p:txBody>
          <a:bodyPr/>
          <a:lstStyle/>
          <a:p>
            <a:r>
              <a:rPr lang="sv-SE" dirty="0"/>
              <a:t>’Företagsamhet’ </a:t>
            </a:r>
          </a:p>
          <a:p>
            <a:r>
              <a:rPr lang="sv-SE" dirty="0"/>
              <a:t>Olika organiseringsformer</a:t>
            </a:r>
          </a:p>
          <a:p>
            <a:r>
              <a:rPr lang="sv-SE" dirty="0"/>
              <a:t>Föreningar (demokratiska) – ideella, ekonomiska</a:t>
            </a:r>
          </a:p>
          <a:p>
            <a:r>
              <a:rPr lang="sv-SE" dirty="0"/>
              <a:t>Bolag (styrs av ägandeförhållande) – aktiebolag, handelsbolag mm</a:t>
            </a:r>
          </a:p>
          <a:p>
            <a:r>
              <a:rPr lang="sv-SE" dirty="0"/>
              <a:t>Projekt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55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98D91-B8DD-7441-A56D-F49817B9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Företagandets dimensioner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0210C8-1A7D-CD40-AB2E-A544EFE9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sv-SE" dirty="0"/>
              <a:t>Möjlighetsbaserat vs nödvändighetsbaserat</a:t>
            </a:r>
          </a:p>
          <a:p>
            <a:r>
              <a:rPr lang="sv-SE" i="1" dirty="0"/>
              <a:t>Värderingsdrivet</a:t>
            </a:r>
            <a:r>
              <a:rPr lang="sv-SE" dirty="0"/>
              <a:t> (’passionsdrivet’) vs </a:t>
            </a:r>
            <a:r>
              <a:rPr lang="sv-SE" i="1" dirty="0"/>
              <a:t>vinstdrivet</a:t>
            </a:r>
          </a:p>
          <a:p>
            <a:r>
              <a:rPr lang="sv-SE" dirty="0"/>
              <a:t>Ekonomisk miljö</a:t>
            </a:r>
          </a:p>
          <a:p>
            <a:r>
              <a:rPr lang="sv-SE" dirty="0"/>
              <a:t>Juridiska förutsättningar och regler</a:t>
            </a:r>
          </a:p>
          <a:p>
            <a:r>
              <a:rPr lang="sv-SE" dirty="0"/>
              <a:t>Socio-kulturell miljö</a:t>
            </a:r>
          </a:p>
          <a:p>
            <a:r>
              <a:rPr lang="sv-SE" dirty="0"/>
              <a:t>Företagsekonomiska principer</a:t>
            </a:r>
          </a:p>
        </p:txBody>
      </p:sp>
    </p:spTree>
    <p:extLst>
      <p:ext uri="{BB962C8B-B14F-4D97-AF65-F5344CB8AC3E}">
        <p14:creationId xmlns:p14="http://schemas.microsoft.com/office/powerpoint/2010/main" val="17213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42AB24-F7FD-9240-9196-9894E2A9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556" y="231313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Kan man vara entreprenör utan att driva företag? </a:t>
            </a:r>
          </a:p>
        </p:txBody>
      </p:sp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DF7993F2-15DB-CC49-A2DA-295CFD5B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556" y="1491271"/>
            <a:ext cx="8317244" cy="494972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60FB37F-B5D3-77E2-B5AD-5DC5957FE33C}"/>
              </a:ext>
            </a:extLst>
          </p:cNvPr>
          <p:cNvSpPr txBox="1"/>
          <p:nvPr/>
        </p:nvSpPr>
        <p:spPr>
          <a:xfrm>
            <a:off x="7751135" y="1775637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Michael </a:t>
            </a:r>
            <a:r>
              <a:rPr lang="sv-SE" dirty="0" err="1"/>
              <a:t>Lodberg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EA9ED2-4DFC-7037-0588-0FEF084BDEB8}"/>
              </a:ext>
            </a:extLst>
          </p:cNvPr>
          <p:cNvSpPr txBox="1"/>
          <p:nvPr/>
        </p:nvSpPr>
        <p:spPr>
          <a:xfrm>
            <a:off x="3349221" y="4923719"/>
            <a:ext cx="6432733" cy="1200329"/>
          </a:xfrm>
          <a:prstGeom prst="rect">
            <a:avLst/>
          </a:prstGeom>
          <a:solidFill>
            <a:schemeClr val="accent1">
              <a:alpha val="46245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”Michael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Lodberg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Olsen er social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iværksætter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*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og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initiativtager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til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mere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en 20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forskellige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foreninger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og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projekter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, som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alle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har det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til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fælles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at ville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skabe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positiv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forandring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for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nogle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af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samfundets mest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udsatte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sv-SE" b="1" i="0" u="none" strike="noStrike" dirty="0" err="1">
                <a:solidFill>
                  <a:srgbClr val="FFFFFF"/>
                </a:solidFill>
                <a:effectLst/>
                <a:latin typeface="-apple-system"/>
              </a:rPr>
              <a:t>mennesker</a:t>
            </a:r>
            <a:r>
              <a:rPr lang="sv-SE" b="1" i="0" u="none" strike="noStrike" dirty="0">
                <a:solidFill>
                  <a:srgbClr val="FFFFFF"/>
                </a:solidFill>
                <a:effectLst/>
                <a:latin typeface="-apple-system"/>
              </a:rPr>
              <a:t>.”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3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09A10B10-7CF6-A749-9FF5-F99E5403D8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145109" cy="31123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4D7BB7A-C974-B14D-97C0-5CE990F7F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439098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450C6F9-F06C-1C45-B162-FFB0C6EF1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67" y="3199285"/>
            <a:ext cx="5496661" cy="365871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A609075-2E35-334B-B2EB-0830E2495446}"/>
              </a:ext>
            </a:extLst>
          </p:cNvPr>
          <p:cNvSpPr txBox="1"/>
          <p:nvPr/>
        </p:nvSpPr>
        <p:spPr>
          <a:xfrm>
            <a:off x="822073" y="118533"/>
            <a:ext cx="3619645" cy="37965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867" dirty="0" err="1"/>
              <a:t>Ekolivs</a:t>
            </a:r>
            <a:r>
              <a:rPr lang="sv-SE" sz="1867" dirty="0"/>
              <a:t> – kollektivt entreprenörskap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CD48AF7-F288-E443-9B6E-FDE1E4F7CC7E}"/>
              </a:ext>
            </a:extLst>
          </p:cNvPr>
          <p:cNvSpPr txBox="1"/>
          <p:nvPr/>
        </p:nvSpPr>
        <p:spPr>
          <a:xfrm>
            <a:off x="7153413" y="118533"/>
            <a:ext cx="3551613" cy="37965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867" dirty="0" err="1"/>
              <a:t>Yalla</a:t>
            </a:r>
            <a:r>
              <a:rPr lang="sv-SE" sz="1867" dirty="0"/>
              <a:t> Trappan – socialt företagande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485D9AE-F47D-B04B-B87F-B8A6D582D6E0}"/>
              </a:ext>
            </a:extLst>
          </p:cNvPr>
          <p:cNvSpPr txBox="1"/>
          <p:nvPr/>
        </p:nvSpPr>
        <p:spPr>
          <a:xfrm>
            <a:off x="792547" y="3308633"/>
            <a:ext cx="3988336" cy="379656"/>
          </a:xfrm>
          <a:prstGeom prst="rect">
            <a:avLst/>
          </a:prstGeom>
          <a:solidFill>
            <a:schemeClr val="bg1">
              <a:alpha val="75824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867" dirty="0" err="1"/>
              <a:t>Fadi</a:t>
            </a:r>
            <a:r>
              <a:rPr lang="sv-SE" sz="1867" dirty="0"/>
              <a:t> Barakat – Intraprenör, Malmö Stad</a:t>
            </a:r>
          </a:p>
        </p:txBody>
      </p:sp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BFC059EA-2275-4040-A504-C9A715080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885" y="4132661"/>
            <a:ext cx="4088011" cy="272534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51961A6-C6B7-804D-A816-3FF651087F8E}"/>
              </a:ext>
            </a:extLst>
          </p:cNvPr>
          <p:cNvSpPr txBox="1"/>
          <p:nvPr/>
        </p:nvSpPr>
        <p:spPr>
          <a:xfrm>
            <a:off x="5757888" y="6478343"/>
            <a:ext cx="4151008" cy="37965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867" dirty="0"/>
              <a:t>Puttmyra skogsträdgård – </a:t>
            </a:r>
            <a:r>
              <a:rPr lang="sv-SE" sz="1867" dirty="0" err="1"/>
              <a:t>ekoprenörskap</a:t>
            </a:r>
            <a:endParaRPr lang="sv-SE" sz="1867" dirty="0"/>
          </a:p>
        </p:txBody>
      </p:sp>
    </p:spTree>
    <p:extLst>
      <p:ext uri="{BB962C8B-B14F-4D97-AF65-F5344CB8AC3E}">
        <p14:creationId xmlns:p14="http://schemas.microsoft.com/office/powerpoint/2010/main" val="29169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491</Words>
  <Application>Microsoft Macintosh PowerPoint</Application>
  <PresentationFormat>Bredbild</PresentationFormat>
  <Paragraphs>93</Paragraphs>
  <Slides>18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Cambria</vt:lpstr>
      <vt:lpstr>Times New Roman</vt:lpstr>
      <vt:lpstr>Trebuchet MS</vt:lpstr>
      <vt:lpstr>Office-tema</vt:lpstr>
      <vt:lpstr>Föreläsning 1  Projekt och (samhälls-)entreprenörskap</vt:lpstr>
      <vt:lpstr>PowerPoint-presentation</vt:lpstr>
      <vt:lpstr>PowerPoint-presentation</vt:lpstr>
      <vt:lpstr>Entreprenörskap</vt:lpstr>
      <vt:lpstr>Entreprenören – drivkrafter och egenskaper</vt:lpstr>
      <vt:lpstr>Plats för entreprenörskap?</vt:lpstr>
      <vt:lpstr>Företagandets dimensioner</vt:lpstr>
      <vt:lpstr>Kan man vara entreprenör utan att driva företag? </vt:lpstr>
      <vt:lpstr>PowerPoint-presentation</vt:lpstr>
      <vt:lpstr>PowerPoint-presentation</vt:lpstr>
      <vt:lpstr>”Projekt”?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Nästa vecka: Från idé till handling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projektledning</dc:title>
  <dc:creator>Fredrik Björk</dc:creator>
  <cp:lastModifiedBy>Fredrik Björk</cp:lastModifiedBy>
  <cp:revision>10</cp:revision>
  <dcterms:created xsi:type="dcterms:W3CDTF">2022-09-05T13:34:36Z</dcterms:created>
  <dcterms:modified xsi:type="dcterms:W3CDTF">2023-09-05T11:06:09Z</dcterms:modified>
</cp:coreProperties>
</file>