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3"/>
  </p:notesMasterIdLst>
  <p:sldIdLst>
    <p:sldId id="257" r:id="rId2"/>
    <p:sldId id="258" r:id="rId3"/>
    <p:sldId id="275" r:id="rId4"/>
    <p:sldId id="259" r:id="rId5"/>
    <p:sldId id="276" r:id="rId6"/>
    <p:sldId id="261" r:id="rId7"/>
    <p:sldId id="262" r:id="rId8"/>
    <p:sldId id="263" r:id="rId9"/>
    <p:sldId id="264" r:id="rId10"/>
    <p:sldId id="265" r:id="rId11"/>
    <p:sldId id="266" r:id="rId12"/>
    <p:sldId id="291" r:id="rId13"/>
    <p:sldId id="277" r:id="rId14"/>
    <p:sldId id="278" r:id="rId15"/>
    <p:sldId id="279" r:id="rId16"/>
    <p:sldId id="280" r:id="rId17"/>
    <p:sldId id="281" r:id="rId18"/>
    <p:sldId id="283" r:id="rId19"/>
    <p:sldId id="284" r:id="rId20"/>
    <p:sldId id="285" r:id="rId21"/>
    <p:sldId id="292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09"/>
    <p:restoredTop sz="95928"/>
  </p:normalViewPr>
  <p:slideViewPr>
    <p:cSldViewPr snapToGrid="0">
      <p:cViewPr varScale="1">
        <p:scale>
          <a:sx n="110" d="100"/>
          <a:sy n="110" d="100"/>
        </p:scale>
        <p:origin x="62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E6F67F-F522-2542-997A-6E9B88C3AB8B}" type="datetimeFigureOut">
              <a:rPr lang="sv-SE" smtClean="0"/>
              <a:t>2022-09-13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BF5A8C-6638-E546-AE7A-DCFE564DF18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53539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christianbuehner?utm_source=unsplash&amp;utm_medium=referral&amp;utm_content=creditCopyText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unsplash.com/s/photos/wrench?utm_source=unsplash&amp;utm_medium=referral&amp;utm_content=creditCopyText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amayli?utm_source=unsplash&amp;utm_medium=referral&amp;utm_content=creditCopyText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unsplash.com/s/photos/workshop?utm_source=unsplash&amp;utm_medium=referral&amp;utm_content=creditCopyText" TargetMode="Externa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1">
            <a:extLst>
              <a:ext uri="{FF2B5EF4-FFF2-40B4-BE49-F238E27FC236}">
                <a16:creationId xmlns:a16="http://schemas.microsoft.com/office/drawing/2014/main" id="{8FC22BCC-1778-2B4B-BCF5-D39BF6DB6142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95325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386" name="Text Box 2">
            <a:extLst>
              <a:ext uri="{FF2B5EF4-FFF2-40B4-BE49-F238E27FC236}">
                <a16:creationId xmlns:a16="http://schemas.microsoft.com/office/drawing/2014/main" id="{2B8D0541-0F7D-4F47-BF18-80BCD5EEAA6C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7060299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>
            <a:extLst>
              <a:ext uri="{FF2B5EF4-FFF2-40B4-BE49-F238E27FC236}">
                <a16:creationId xmlns:a16="http://schemas.microsoft.com/office/drawing/2014/main" id="{44E07012-52C6-E849-B00D-E9DFC2408602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95325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4578" name="Text Box 2">
            <a:extLst>
              <a:ext uri="{FF2B5EF4-FFF2-40B4-BE49-F238E27FC236}">
                <a16:creationId xmlns:a16="http://schemas.microsoft.com/office/drawing/2014/main" id="{1219C4BB-3DC3-F543-9916-71FA4B487DA5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42523456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8945A1C7-4350-A642-B227-2A53B7C12C11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5F7DE50-1F33-934B-9694-4E996B7927F9}" type="slidenum">
              <a:rPr lang="sv-SE" altLang="sv-SE"/>
              <a:pPr/>
              <a:t>13</a:t>
            </a:fld>
            <a:endParaRPr lang="sv-SE" altLang="sv-SE"/>
          </a:p>
        </p:txBody>
      </p:sp>
      <p:sp>
        <p:nvSpPr>
          <p:cNvPr id="18433" name="Text Box 1">
            <a:extLst>
              <a:ext uri="{FF2B5EF4-FFF2-40B4-BE49-F238E27FC236}">
                <a16:creationId xmlns:a16="http://schemas.microsoft.com/office/drawing/2014/main" id="{EDA8118E-9825-E442-8106-22BC1FC19C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ts val="300"/>
              </a:spcBef>
              <a:buFont typeface="Arial" panose="020B0604020202020204" pitchFamily="34" charset="0"/>
              <a:buChar char="•"/>
            </a:pPr>
            <a:fld id="{DF479F3E-42AA-CE4E-8D0F-AF9919903704}" type="slidenum">
              <a:rPr lang="sv-SE" altLang="sv-SE" sz="1200"/>
              <a:pPr algn="r">
                <a:spcBef>
                  <a:spcPts val="300"/>
                </a:spcBef>
                <a:buFont typeface="Arial" panose="020B0604020202020204" pitchFamily="34" charset="0"/>
                <a:buChar char="•"/>
              </a:pPr>
              <a:t>13</a:t>
            </a:fld>
            <a:endParaRPr lang="sv-SE" altLang="sv-SE" sz="1200"/>
          </a:p>
        </p:txBody>
      </p:sp>
      <p:sp>
        <p:nvSpPr>
          <p:cNvPr id="18434" name="Text Box 2">
            <a:extLst>
              <a:ext uri="{FF2B5EF4-FFF2-40B4-BE49-F238E27FC236}">
                <a16:creationId xmlns:a16="http://schemas.microsoft.com/office/drawing/2014/main" id="{53FFA5A6-6AA7-304C-9A3E-C1EEFE364FA4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435" name="Text Box 3">
            <a:extLst>
              <a:ext uri="{FF2B5EF4-FFF2-40B4-BE49-F238E27FC236}">
                <a16:creationId xmlns:a16="http://schemas.microsoft.com/office/drawing/2014/main" id="{52A930D8-D3A0-EE41-89E5-DBB376687481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8792777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>
            <a:extLst>
              <a:ext uri="{FF2B5EF4-FFF2-40B4-BE49-F238E27FC236}">
                <a16:creationId xmlns:a16="http://schemas.microsoft.com/office/drawing/2014/main" id="{27206309-D930-DA43-876C-F0A45462DEF1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A13C617-5BA7-0648-9F72-25A64AB2CE42}" type="slidenum">
              <a:rPr lang="sv-SE" altLang="sv-SE"/>
              <a:pPr/>
              <a:t>14</a:t>
            </a:fld>
            <a:endParaRPr lang="sv-SE" altLang="sv-SE"/>
          </a:p>
        </p:txBody>
      </p:sp>
      <p:sp>
        <p:nvSpPr>
          <p:cNvPr id="19457" name="Text Box 1">
            <a:extLst>
              <a:ext uri="{FF2B5EF4-FFF2-40B4-BE49-F238E27FC236}">
                <a16:creationId xmlns:a16="http://schemas.microsoft.com/office/drawing/2014/main" id="{9B437AE4-A84A-EE4D-9509-D99535A5E69A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58" name="Text Box 2">
            <a:extLst>
              <a:ext uri="{FF2B5EF4-FFF2-40B4-BE49-F238E27FC236}">
                <a16:creationId xmlns:a16="http://schemas.microsoft.com/office/drawing/2014/main" id="{7ACBDB55-A066-C440-AECD-03D1BB433D75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1392212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A3B77FC4-553E-574D-B815-5BECBB220234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3986CE2-FD02-7841-8AA1-96357ED5B614}" type="slidenum">
              <a:rPr lang="sv-SE" altLang="sv-SE"/>
              <a:pPr/>
              <a:t>15</a:t>
            </a:fld>
            <a:endParaRPr lang="sv-SE" altLang="sv-SE"/>
          </a:p>
        </p:txBody>
      </p:sp>
      <p:sp>
        <p:nvSpPr>
          <p:cNvPr id="20481" name="Text Box 1">
            <a:extLst>
              <a:ext uri="{FF2B5EF4-FFF2-40B4-BE49-F238E27FC236}">
                <a16:creationId xmlns:a16="http://schemas.microsoft.com/office/drawing/2014/main" id="{9B1666BC-1560-DC4A-8D72-C18AFC36B9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ts val="300"/>
              </a:spcBef>
              <a:buFont typeface="Arial" panose="020B0604020202020204" pitchFamily="34" charset="0"/>
              <a:buChar char="•"/>
            </a:pPr>
            <a:fld id="{909522C9-6860-1948-893F-0E81F86345C3}" type="slidenum">
              <a:rPr lang="sv-SE" altLang="sv-SE" sz="1200"/>
              <a:pPr algn="r">
                <a:spcBef>
                  <a:spcPts val="300"/>
                </a:spcBef>
                <a:buFont typeface="Arial" panose="020B0604020202020204" pitchFamily="34" charset="0"/>
                <a:buChar char="•"/>
              </a:pPr>
              <a:t>15</a:t>
            </a:fld>
            <a:endParaRPr lang="sv-SE" altLang="sv-SE" sz="1200"/>
          </a:p>
        </p:txBody>
      </p:sp>
      <p:sp>
        <p:nvSpPr>
          <p:cNvPr id="20482" name="Text Box 2">
            <a:extLst>
              <a:ext uri="{FF2B5EF4-FFF2-40B4-BE49-F238E27FC236}">
                <a16:creationId xmlns:a16="http://schemas.microsoft.com/office/drawing/2014/main" id="{2AA07FA0-459C-654C-B24F-037B42239147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483" name="Text Box 3">
            <a:extLst>
              <a:ext uri="{FF2B5EF4-FFF2-40B4-BE49-F238E27FC236}">
                <a16:creationId xmlns:a16="http://schemas.microsoft.com/office/drawing/2014/main" id="{CE9F3E00-A0D2-A14E-AC8A-50C930D8A88E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9235120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>
            <a:extLst>
              <a:ext uri="{FF2B5EF4-FFF2-40B4-BE49-F238E27FC236}">
                <a16:creationId xmlns:a16="http://schemas.microsoft.com/office/drawing/2014/main" id="{D587D319-ECE2-7E4D-A395-3CFA3BBF6B83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8874D75-8FB8-3F43-80A4-F59CE911711E}" type="slidenum">
              <a:rPr lang="sv-SE" altLang="sv-SE"/>
              <a:pPr/>
              <a:t>16</a:t>
            </a:fld>
            <a:endParaRPr lang="sv-SE" altLang="sv-SE"/>
          </a:p>
        </p:txBody>
      </p:sp>
      <p:sp>
        <p:nvSpPr>
          <p:cNvPr id="21505" name="Text Box 1">
            <a:extLst>
              <a:ext uri="{FF2B5EF4-FFF2-40B4-BE49-F238E27FC236}">
                <a16:creationId xmlns:a16="http://schemas.microsoft.com/office/drawing/2014/main" id="{E5EAE90A-9A1B-0E43-8E75-D5F5D8662BCF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06" name="Text Box 2">
            <a:extLst>
              <a:ext uri="{FF2B5EF4-FFF2-40B4-BE49-F238E27FC236}">
                <a16:creationId xmlns:a16="http://schemas.microsoft.com/office/drawing/2014/main" id="{5BC5E628-91EB-2747-954F-B97E451FF780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5848343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D02C66E4-5CDF-224F-B55E-CE4DC4CDDDBF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B901188-8745-F64D-89A0-C70589B6C09E}" type="slidenum">
              <a:rPr lang="sv-SE" altLang="sv-SE"/>
              <a:pPr/>
              <a:t>17</a:t>
            </a:fld>
            <a:endParaRPr lang="sv-SE" altLang="sv-SE"/>
          </a:p>
        </p:txBody>
      </p:sp>
      <p:sp>
        <p:nvSpPr>
          <p:cNvPr id="22529" name="Text Box 1">
            <a:extLst>
              <a:ext uri="{FF2B5EF4-FFF2-40B4-BE49-F238E27FC236}">
                <a16:creationId xmlns:a16="http://schemas.microsoft.com/office/drawing/2014/main" id="{02A25CD3-E43D-F049-801A-B21A4BA6B3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ts val="300"/>
              </a:spcBef>
              <a:buFont typeface="Arial" panose="020B0604020202020204" pitchFamily="34" charset="0"/>
              <a:buChar char="•"/>
            </a:pPr>
            <a:fld id="{DF2C3C47-38D4-8641-9B13-12D8B00046CD}" type="slidenum">
              <a:rPr lang="sv-SE" altLang="sv-SE" sz="1200"/>
              <a:pPr algn="r">
                <a:spcBef>
                  <a:spcPts val="300"/>
                </a:spcBef>
                <a:buFont typeface="Arial" panose="020B0604020202020204" pitchFamily="34" charset="0"/>
                <a:buChar char="•"/>
              </a:pPr>
              <a:t>17</a:t>
            </a:fld>
            <a:endParaRPr lang="sv-SE" altLang="sv-SE" sz="1200"/>
          </a:p>
        </p:txBody>
      </p:sp>
      <p:sp>
        <p:nvSpPr>
          <p:cNvPr id="22530" name="Text Box 2">
            <a:extLst>
              <a:ext uri="{FF2B5EF4-FFF2-40B4-BE49-F238E27FC236}">
                <a16:creationId xmlns:a16="http://schemas.microsoft.com/office/drawing/2014/main" id="{8A763E61-81FA-4842-8119-1076E0FE748B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531" name="Text Box 3">
            <a:extLst>
              <a:ext uri="{FF2B5EF4-FFF2-40B4-BE49-F238E27FC236}">
                <a16:creationId xmlns:a16="http://schemas.microsoft.com/office/drawing/2014/main" id="{5A936A7B-62CE-554D-9A91-278249878A42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9241405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1D937767-635E-9443-8569-E5D7D890E792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F807139-A5C6-034A-AAA0-88AEA5752E50}" type="slidenum">
              <a:rPr lang="sv-SE" altLang="sv-SE"/>
              <a:pPr/>
              <a:t>18</a:t>
            </a:fld>
            <a:endParaRPr lang="sv-SE" altLang="sv-SE"/>
          </a:p>
        </p:txBody>
      </p:sp>
      <p:sp>
        <p:nvSpPr>
          <p:cNvPr id="24577" name="Text Box 1">
            <a:extLst>
              <a:ext uri="{FF2B5EF4-FFF2-40B4-BE49-F238E27FC236}">
                <a16:creationId xmlns:a16="http://schemas.microsoft.com/office/drawing/2014/main" id="{4A17AA60-74E8-A64A-AB6E-26A656EED1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ts val="300"/>
              </a:spcBef>
              <a:buFont typeface="Arial" panose="020B0604020202020204" pitchFamily="34" charset="0"/>
              <a:buChar char="•"/>
            </a:pPr>
            <a:fld id="{C6249575-3B94-E741-8228-62B4A79DC897}" type="slidenum">
              <a:rPr lang="sv-SE" altLang="sv-SE" sz="1200"/>
              <a:pPr algn="r">
                <a:spcBef>
                  <a:spcPts val="300"/>
                </a:spcBef>
                <a:buFont typeface="Arial" panose="020B0604020202020204" pitchFamily="34" charset="0"/>
                <a:buChar char="•"/>
              </a:pPr>
              <a:t>18</a:t>
            </a:fld>
            <a:endParaRPr lang="sv-SE" altLang="sv-SE" sz="1200"/>
          </a:p>
        </p:txBody>
      </p:sp>
      <p:sp>
        <p:nvSpPr>
          <p:cNvPr id="24578" name="Text Box 2">
            <a:extLst>
              <a:ext uri="{FF2B5EF4-FFF2-40B4-BE49-F238E27FC236}">
                <a16:creationId xmlns:a16="http://schemas.microsoft.com/office/drawing/2014/main" id="{6A39FACD-3F16-1645-A300-5F8DDF5C6048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4579" name="Text Box 3">
            <a:extLst>
              <a:ext uri="{FF2B5EF4-FFF2-40B4-BE49-F238E27FC236}">
                <a16:creationId xmlns:a16="http://schemas.microsoft.com/office/drawing/2014/main" id="{384ACFD7-AE92-6046-981C-48C8EA6B90A4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24325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9663807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>
            <a:extLst>
              <a:ext uri="{FF2B5EF4-FFF2-40B4-BE49-F238E27FC236}">
                <a16:creationId xmlns:a16="http://schemas.microsoft.com/office/drawing/2014/main" id="{6E4DAD04-F754-AE4B-A00C-A1BD90F1F27F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29F5FD8-8A06-D84A-8881-E2328F41612D}" type="slidenum">
              <a:rPr lang="sv-SE" altLang="sv-SE"/>
              <a:pPr/>
              <a:t>19</a:t>
            </a:fld>
            <a:endParaRPr lang="sv-SE" altLang="sv-SE"/>
          </a:p>
        </p:txBody>
      </p:sp>
      <p:sp>
        <p:nvSpPr>
          <p:cNvPr id="25601" name="Text Box 1">
            <a:extLst>
              <a:ext uri="{FF2B5EF4-FFF2-40B4-BE49-F238E27FC236}">
                <a16:creationId xmlns:a16="http://schemas.microsoft.com/office/drawing/2014/main" id="{31E896CE-E975-984A-B2AA-F7F4803BC652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5602" name="Text Box 2">
            <a:extLst>
              <a:ext uri="{FF2B5EF4-FFF2-40B4-BE49-F238E27FC236}">
                <a16:creationId xmlns:a16="http://schemas.microsoft.com/office/drawing/2014/main" id="{46F34FB9-343C-1C40-B676-EDA2DDDA6BE0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4686894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>
            <a:extLst>
              <a:ext uri="{FF2B5EF4-FFF2-40B4-BE49-F238E27FC236}">
                <a16:creationId xmlns:a16="http://schemas.microsoft.com/office/drawing/2014/main" id="{D38D6D49-BBED-F040-8D0D-55C1998DDA79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B2172CC-C83C-134B-932A-18E68F6F8190}" type="slidenum">
              <a:rPr lang="sv-SE" altLang="sv-SE"/>
              <a:pPr/>
              <a:t>20</a:t>
            </a:fld>
            <a:endParaRPr lang="sv-SE" altLang="sv-SE"/>
          </a:p>
        </p:txBody>
      </p:sp>
      <p:sp>
        <p:nvSpPr>
          <p:cNvPr id="26625" name="Text Box 1">
            <a:extLst>
              <a:ext uri="{FF2B5EF4-FFF2-40B4-BE49-F238E27FC236}">
                <a16:creationId xmlns:a16="http://schemas.microsoft.com/office/drawing/2014/main" id="{64D828C7-77C8-7549-A4B7-FC7C1DB15869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6626" name="Text Box 2">
            <a:extLst>
              <a:ext uri="{FF2B5EF4-FFF2-40B4-BE49-F238E27FC236}">
                <a16:creationId xmlns:a16="http://schemas.microsoft.com/office/drawing/2014/main" id="{C4F124C0-36C7-8049-95D7-DCAD4A4CB862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6047298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Photo by </a:t>
            </a: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christian buehner</a:t>
            </a:r>
            <a:r>
              <a:rPr lang="sv-S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on </a:t>
            </a: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Unsplash</a:t>
            </a: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BF5A8C-6638-E546-AE7A-DCFE564DF18D}" type="slidenum">
              <a:rPr lang="sv-SE" smtClean="0"/>
              <a:t>21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420849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1">
            <a:extLst>
              <a:ext uri="{FF2B5EF4-FFF2-40B4-BE49-F238E27FC236}">
                <a16:creationId xmlns:a16="http://schemas.microsoft.com/office/drawing/2014/main" id="{05D72A03-1F3B-574F-A517-0F6742F0AF1F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95325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2" name="Text Box 2">
            <a:extLst>
              <a:ext uri="{FF2B5EF4-FFF2-40B4-BE49-F238E27FC236}">
                <a16:creationId xmlns:a16="http://schemas.microsoft.com/office/drawing/2014/main" id="{F23802E3-2913-5445-8DE8-E60A4EB9610D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2107308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1">
            <a:extLst>
              <a:ext uri="{FF2B5EF4-FFF2-40B4-BE49-F238E27FC236}">
                <a16:creationId xmlns:a16="http://schemas.microsoft.com/office/drawing/2014/main" id="{5FC63560-ADDC-D446-AC8E-16C078D291B1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95325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410" name="Text Box 2">
            <a:extLst>
              <a:ext uri="{FF2B5EF4-FFF2-40B4-BE49-F238E27FC236}">
                <a16:creationId xmlns:a16="http://schemas.microsoft.com/office/drawing/2014/main" id="{0105989B-51C6-C74E-9C4B-875B75470DFF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9260408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1">
            <a:extLst>
              <a:ext uri="{FF2B5EF4-FFF2-40B4-BE49-F238E27FC236}">
                <a16:creationId xmlns:a16="http://schemas.microsoft.com/office/drawing/2014/main" id="{16581163-8A66-2145-AD66-7107BEEE3954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95325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434" name="Text Box 2">
            <a:extLst>
              <a:ext uri="{FF2B5EF4-FFF2-40B4-BE49-F238E27FC236}">
                <a16:creationId xmlns:a16="http://schemas.microsoft.com/office/drawing/2014/main" id="{D79A144E-0203-CF41-8E60-44FC703B1419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9048419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1">
            <a:extLst>
              <a:ext uri="{FF2B5EF4-FFF2-40B4-BE49-F238E27FC236}">
                <a16:creationId xmlns:a16="http://schemas.microsoft.com/office/drawing/2014/main" id="{B955BD0F-C5AB-9B47-A14B-EE875282CDE3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95325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58" name="Text Box 2">
            <a:extLst>
              <a:ext uri="{FF2B5EF4-FFF2-40B4-BE49-F238E27FC236}">
                <a16:creationId xmlns:a16="http://schemas.microsoft.com/office/drawing/2014/main" id="{218B8A47-BD73-6E4B-AC95-0AF48A37719D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4935952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1">
            <a:extLst>
              <a:ext uri="{FF2B5EF4-FFF2-40B4-BE49-F238E27FC236}">
                <a16:creationId xmlns:a16="http://schemas.microsoft.com/office/drawing/2014/main" id="{75898740-6316-D246-959C-7CCEE386D5BE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95325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482" name="Text Box 2">
            <a:extLst>
              <a:ext uri="{FF2B5EF4-FFF2-40B4-BE49-F238E27FC236}">
                <a16:creationId xmlns:a16="http://schemas.microsoft.com/office/drawing/2014/main" id="{63E64546-A57D-9B43-9570-A25C6BBB22FA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6921516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 Box 1">
            <a:extLst>
              <a:ext uri="{FF2B5EF4-FFF2-40B4-BE49-F238E27FC236}">
                <a16:creationId xmlns:a16="http://schemas.microsoft.com/office/drawing/2014/main" id="{3ABAC69E-9904-2D41-ABA6-6F192AA3DC02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95325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06" name="Text Box 2">
            <a:extLst>
              <a:ext uri="{FF2B5EF4-FFF2-40B4-BE49-F238E27FC236}">
                <a16:creationId xmlns:a16="http://schemas.microsoft.com/office/drawing/2014/main" id="{0476276E-AA92-0D4C-BBE5-DD47FC7BBCBA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9184870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1">
            <a:extLst>
              <a:ext uri="{FF2B5EF4-FFF2-40B4-BE49-F238E27FC236}">
                <a16:creationId xmlns:a16="http://schemas.microsoft.com/office/drawing/2014/main" id="{354194DA-9849-404D-95F0-92A8C691F36E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95325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530" name="Text Box 2">
            <a:extLst>
              <a:ext uri="{FF2B5EF4-FFF2-40B4-BE49-F238E27FC236}">
                <a16:creationId xmlns:a16="http://schemas.microsoft.com/office/drawing/2014/main" id="{6A6E7C71-CE32-C74A-87CF-E382D2C0D59D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sv-S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Photo by </a:t>
            </a: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Amélie Mourichon</a:t>
            </a:r>
            <a:r>
              <a:rPr lang="sv-S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on </a:t>
            </a: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Unsplash</a:t>
            </a: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sv-SE" altLang="sv-SE" dirty="0"/>
          </a:p>
        </p:txBody>
      </p:sp>
    </p:spTree>
    <p:extLst>
      <p:ext uri="{BB962C8B-B14F-4D97-AF65-F5344CB8AC3E}">
        <p14:creationId xmlns:p14="http://schemas.microsoft.com/office/powerpoint/2010/main" val="30231689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 Box 1">
            <a:extLst>
              <a:ext uri="{FF2B5EF4-FFF2-40B4-BE49-F238E27FC236}">
                <a16:creationId xmlns:a16="http://schemas.microsoft.com/office/drawing/2014/main" id="{27F3EAE3-F56F-0944-86A2-5823AB61E30F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95325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554" name="Text Box 2">
            <a:extLst>
              <a:ext uri="{FF2B5EF4-FFF2-40B4-BE49-F238E27FC236}">
                <a16:creationId xmlns:a16="http://schemas.microsoft.com/office/drawing/2014/main" id="{4FF55200-A671-854E-93D9-FB36ECAC24DF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4026676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9/13/22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ch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med beskriv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n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nkort för 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nt eller fals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3066" y="1214472"/>
            <a:ext cx="7188873" cy="2775761"/>
          </a:xfrm>
        </p:spPr>
        <p:txBody>
          <a:bodyPr anchor="b" anchorCtr="0"/>
          <a:lstStyle>
            <a:lvl1pPr algn="l">
              <a:defRPr sz="5333">
                <a:solidFill>
                  <a:srgbClr val="000000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3067" y="4275981"/>
            <a:ext cx="7188872" cy="1752600"/>
          </a:xfrm>
        </p:spPr>
        <p:txBody>
          <a:bodyPr>
            <a:normAutofit/>
          </a:bodyPr>
          <a:lstStyle>
            <a:lvl1pPr marL="0" indent="0" algn="l">
              <a:buNone/>
              <a:defRPr sz="1867">
                <a:solidFill>
                  <a:schemeClr val="accent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1132418" y="6048044"/>
            <a:ext cx="7190316" cy="461433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333">
                <a:solidFill>
                  <a:srgbClr val="CACFCF"/>
                </a:solidFill>
              </a:defRPr>
            </a:lvl1pPr>
          </a:lstStyle>
          <a:p>
            <a:pPr lvl="0"/>
            <a:r>
              <a:rPr lang="sv-SE" dirty="0" err="1"/>
              <a:t>Additional</a:t>
            </a:r>
            <a:r>
              <a:rPr lang="sv-SE" dirty="0"/>
              <a:t> info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157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ig text Colo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44125" y="791971"/>
            <a:ext cx="8640000" cy="4859523"/>
          </a:xfrm>
        </p:spPr>
        <p:txBody>
          <a:bodyPr anchor="ctr" anchorCtr="0"/>
          <a:lstStyle>
            <a:lvl1pPr marL="0" indent="0" algn="ctr">
              <a:spcBef>
                <a:spcPts val="1600"/>
              </a:spcBef>
              <a:buNone/>
              <a:defRPr sz="3733" b="1">
                <a:solidFill>
                  <a:schemeClr val="bg1"/>
                </a:solidFill>
              </a:defRPr>
            </a:lvl1pPr>
            <a:lvl2pPr marL="0" indent="0" algn="ctr">
              <a:spcBef>
                <a:spcPts val="1600"/>
              </a:spcBef>
              <a:buNone/>
              <a:defRPr>
                <a:solidFill>
                  <a:schemeClr val="bg1"/>
                </a:solidFill>
              </a:defRPr>
            </a:lvl2pPr>
            <a:lvl3pPr marL="0" indent="0" algn="ctr">
              <a:spcBef>
                <a:spcPts val="1600"/>
              </a:spcBef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spcBef>
                <a:spcPts val="1600"/>
              </a:spcBef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spcBef>
                <a:spcPts val="1600"/>
              </a:spcBef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lipArt Placeholder 7"/>
          <p:cNvSpPr>
            <a:spLocks noGrp="1"/>
          </p:cNvSpPr>
          <p:nvPr>
            <p:ph type="clipArt" sz="quarter" idx="11"/>
          </p:nvPr>
        </p:nvSpPr>
        <p:spPr>
          <a:xfrm>
            <a:off x="10127821" y="6037453"/>
            <a:ext cx="1662688" cy="547200"/>
          </a:xfrm>
          <a:blipFill rotWithShape="1"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33">
                <a:solidFill>
                  <a:srgbClr val="FFFFFF"/>
                </a:solidFill>
              </a:defRPr>
            </a:lvl1pPr>
          </a:lstStyle>
          <a:p>
            <a:r>
              <a:rPr lang="sv-SE"/>
              <a:t>Klicka på ikonen för att lägga till onlinebild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230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>
        <p:tmplLst>
          <p:tmpl>
            <p:tnLst>
              <p:par>
                <p:cTn presetID="10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9/13/22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9/13/22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9/13/22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  <p:sldLayoutId id="2147483670" r:id="rId18"/>
    <p:sldLayoutId id="2147483671" r:id="rId19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oretagande.se/Affarsplanen.html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Från</a:t>
            </a:r>
            <a:r>
              <a:rPr lang="en-US" dirty="0"/>
              <a:t> </a:t>
            </a:r>
            <a:r>
              <a:rPr lang="en-US" dirty="0" err="1"/>
              <a:t>idé</a:t>
            </a:r>
            <a:r>
              <a:rPr lang="en-US" dirty="0"/>
              <a:t> till </a:t>
            </a:r>
            <a:r>
              <a:rPr lang="en-US" dirty="0" err="1"/>
              <a:t>projekt</a:t>
            </a:r>
            <a:r>
              <a:rPr lang="en-US" dirty="0"/>
              <a:t>(plan)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altLang="sv-SE" dirty="0">
                <a:solidFill>
                  <a:srgbClr val="C00000"/>
                </a:solidFill>
                <a:latin typeface="Trebuchet MS" panose="020B0703020202090204" pitchFamily="34" charset="0"/>
              </a:rPr>
              <a:t>Projektledning med inriktning mot social innovation och samhällsentreprenörskap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131623" y="5412811"/>
            <a:ext cx="7190316" cy="461433"/>
          </a:xfrm>
        </p:spPr>
        <p:txBody>
          <a:bodyPr/>
          <a:lstStyle/>
          <a:p>
            <a:r>
              <a:rPr lang="sv-SE" dirty="0">
                <a:solidFill>
                  <a:schemeClr val="bg2">
                    <a:lumMod val="75000"/>
                  </a:schemeClr>
                </a:solidFill>
              </a:rPr>
              <a:t>Fredrik Björk</a:t>
            </a:r>
          </a:p>
        </p:txBody>
      </p:sp>
    </p:spTree>
    <p:extLst>
      <p:ext uri="{BB962C8B-B14F-4D97-AF65-F5344CB8AC3E}">
        <p14:creationId xmlns:p14="http://schemas.microsoft.com/office/powerpoint/2010/main" val="2958839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ext Box 1">
            <a:extLst>
              <a:ext uri="{FF2B5EF4-FFF2-40B4-BE49-F238E27FC236}">
                <a16:creationId xmlns:a16="http://schemas.microsoft.com/office/drawing/2014/main" id="{6A2FF072-1CE4-3348-AE9D-4CB24A87BC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522306"/>
            <a:ext cx="7620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sv-SE" altLang="sv-SE" sz="4600" dirty="0">
                <a:solidFill>
                  <a:srgbClr val="465E9C"/>
                </a:solidFill>
                <a:latin typeface="+mj-lt"/>
              </a:rPr>
              <a:t>Resursbehov</a:t>
            </a:r>
          </a:p>
        </p:txBody>
      </p:sp>
      <p:pic>
        <p:nvPicPr>
          <p:cNvPr id="12290" name="Picture 2">
            <a:extLst>
              <a:ext uri="{FF2B5EF4-FFF2-40B4-BE49-F238E27FC236}">
                <a16:creationId xmlns:a16="http://schemas.microsoft.com/office/drawing/2014/main" id="{6C827617-F32A-9241-9610-3778CA3195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94" b="19394"/>
          <a:stretch>
            <a:fillRect/>
          </a:stretch>
        </p:blipFill>
        <p:spPr bwMode="auto">
          <a:xfrm>
            <a:off x="1981200" y="1849220"/>
            <a:ext cx="3120062" cy="3914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t="19394" b="19394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291" name="Text Box 3">
            <a:extLst>
              <a:ext uri="{FF2B5EF4-FFF2-40B4-BE49-F238E27FC236}">
                <a16:creationId xmlns:a16="http://schemas.microsoft.com/office/drawing/2014/main" id="{1B46D357-E448-E940-B0D5-BD437A3205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2312205"/>
            <a:ext cx="3657600" cy="261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22860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ts val="500"/>
              </a:spcBef>
              <a:buClr>
                <a:srgbClr val="FDA023"/>
              </a:buClr>
              <a:buFont typeface="Arial" panose="020B0604020202020204" pitchFamily="34" charset="0"/>
              <a:buChar char="•"/>
            </a:pPr>
            <a:r>
              <a:rPr lang="sv-SE" altLang="sv-SE" sz="2000" dirty="0">
                <a:latin typeface="Trebuchet MS" panose="020B0703020202090204" pitchFamily="34" charset="0"/>
              </a:rPr>
              <a:t>Vilka kompetenser kommer att behövas? Var kan vi hitta dessa?</a:t>
            </a:r>
          </a:p>
          <a:p>
            <a:pPr>
              <a:spcBef>
                <a:spcPts val="500"/>
              </a:spcBef>
              <a:buClr>
                <a:srgbClr val="FDA023"/>
              </a:buClr>
              <a:buFont typeface="Arial" panose="020B0604020202020204" pitchFamily="34" charset="0"/>
              <a:buChar char="•"/>
            </a:pPr>
            <a:r>
              <a:rPr lang="sv-SE" altLang="sv-SE" sz="2000" dirty="0">
                <a:latin typeface="Trebuchet MS" panose="020B0703020202090204" pitchFamily="34" charset="0"/>
              </a:rPr>
              <a:t>Vilka resurser i stort kommer att behövas? Var kan vi finna dessa?</a:t>
            </a:r>
          </a:p>
          <a:p>
            <a:pPr>
              <a:spcBef>
                <a:spcPts val="500"/>
              </a:spcBef>
              <a:buClr>
                <a:srgbClr val="FDA023"/>
              </a:buClr>
              <a:buFont typeface="Arial" panose="020B0604020202020204" pitchFamily="34" charset="0"/>
              <a:buChar char="•"/>
            </a:pPr>
            <a:r>
              <a:rPr lang="sv-SE" altLang="sv-SE" sz="2000" i="1" dirty="0">
                <a:latin typeface="Trebuchet MS" panose="020B0703020202090204" pitchFamily="34" charset="0"/>
              </a:rPr>
              <a:t>Finansiering</a:t>
            </a:r>
            <a:r>
              <a:rPr lang="sv-SE" altLang="sv-SE" sz="2000" dirty="0">
                <a:latin typeface="Trebuchet MS" panose="020B0703020202090204" pitchFamily="34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158607673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 Box 1">
            <a:extLst>
              <a:ext uri="{FF2B5EF4-FFF2-40B4-BE49-F238E27FC236}">
                <a16:creationId xmlns:a16="http://schemas.microsoft.com/office/drawing/2014/main" id="{5B50E1FD-826F-114B-8C2F-F1FE4951E6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9236" y="619125"/>
            <a:ext cx="7620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sv-SE" altLang="sv-SE" sz="4600" dirty="0">
                <a:solidFill>
                  <a:srgbClr val="465E9C"/>
                </a:solidFill>
                <a:latin typeface="+mj-lt"/>
              </a:rPr>
              <a:t>Vilka skall vara med?</a:t>
            </a:r>
          </a:p>
        </p:txBody>
      </p:sp>
      <p:sp>
        <p:nvSpPr>
          <p:cNvPr id="13314" name="Text Box 2">
            <a:extLst>
              <a:ext uri="{FF2B5EF4-FFF2-40B4-BE49-F238E27FC236}">
                <a16:creationId xmlns:a16="http://schemas.microsoft.com/office/drawing/2014/main" id="{571E66BF-E849-4440-ADBA-18677F447B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9236" y="2325687"/>
            <a:ext cx="3657600" cy="1873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22860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ts val="500"/>
              </a:spcBef>
              <a:buClr>
                <a:srgbClr val="FDA023"/>
              </a:buClr>
              <a:buFont typeface="Arial" panose="020B0604020202020204" pitchFamily="34" charset="0"/>
              <a:buChar char="•"/>
            </a:pPr>
            <a:r>
              <a:rPr lang="sv-SE" altLang="sv-SE" sz="2000" dirty="0">
                <a:latin typeface="Trebuchet MS" panose="020B0703020202090204" pitchFamily="34" charset="0"/>
              </a:rPr>
              <a:t>Hur kan de bidra?</a:t>
            </a:r>
          </a:p>
          <a:p>
            <a:pPr>
              <a:spcBef>
                <a:spcPts val="500"/>
              </a:spcBef>
              <a:buClr>
                <a:srgbClr val="FDA023"/>
              </a:buClr>
              <a:buFont typeface="Arial" panose="020B0604020202020204" pitchFamily="34" charset="0"/>
              <a:buChar char="•"/>
            </a:pPr>
            <a:r>
              <a:rPr lang="sv-SE" altLang="sv-SE" sz="2000" dirty="0">
                <a:latin typeface="Trebuchet MS" panose="020B0703020202090204" pitchFamily="34" charset="0"/>
              </a:rPr>
              <a:t>Vilken roll skall de spela?</a:t>
            </a:r>
          </a:p>
          <a:p>
            <a:pPr>
              <a:spcBef>
                <a:spcPts val="500"/>
              </a:spcBef>
              <a:buClr>
                <a:srgbClr val="FDA023"/>
              </a:buClr>
              <a:buFont typeface="Arial" panose="020B0604020202020204" pitchFamily="34" charset="0"/>
              <a:buChar char="•"/>
            </a:pPr>
            <a:r>
              <a:rPr lang="sv-SE" altLang="sv-SE" sz="2000" dirty="0">
                <a:latin typeface="Trebuchet MS" panose="020B0703020202090204" pitchFamily="34" charset="0"/>
              </a:rPr>
              <a:t>Vilken roll skall jag spela?</a:t>
            </a:r>
          </a:p>
          <a:p>
            <a:pPr>
              <a:spcBef>
                <a:spcPts val="500"/>
              </a:spcBef>
              <a:buClr>
                <a:srgbClr val="FDA023"/>
              </a:buClr>
              <a:buFont typeface="Arial" panose="020B0604020202020204" pitchFamily="34" charset="0"/>
              <a:buChar char="•"/>
            </a:pPr>
            <a:r>
              <a:rPr lang="sv-SE" altLang="sv-SE" sz="2000" dirty="0">
                <a:latin typeface="Trebuchet MS" panose="020B0703020202090204" pitchFamily="34" charset="0"/>
              </a:rPr>
              <a:t>(Förankra i sin organisation)</a:t>
            </a:r>
          </a:p>
        </p:txBody>
      </p:sp>
      <p:sp>
        <p:nvSpPr>
          <p:cNvPr id="13315" name="Text Box 3">
            <a:extLst>
              <a:ext uri="{FF2B5EF4-FFF2-40B4-BE49-F238E27FC236}">
                <a16:creationId xmlns:a16="http://schemas.microsoft.com/office/drawing/2014/main" id="{E2F8861B-2C3B-EC4E-B924-9663F0C991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5651" y="5323509"/>
            <a:ext cx="5029200" cy="64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sv-SE" altLang="sv-SE" sz="1800" i="1" dirty="0">
                <a:latin typeface="Calibri" panose="020F0502020204030204" pitchFamily="34" charset="0"/>
              </a:rPr>
              <a:t>Nu kan det vara dags att ge sig på att göra en projektplan/projektansökan!</a:t>
            </a:r>
          </a:p>
        </p:txBody>
      </p:sp>
      <p:pic>
        <p:nvPicPr>
          <p:cNvPr id="13316" name="Picture 4">
            <a:extLst>
              <a:ext uri="{FF2B5EF4-FFF2-40B4-BE49-F238E27FC236}">
                <a16:creationId xmlns:a16="http://schemas.microsoft.com/office/drawing/2014/main" id="{FE054D3A-EC09-B042-902E-AE643834AF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0821" b="-30821"/>
          <a:stretch>
            <a:fillRect/>
          </a:stretch>
        </p:blipFill>
        <p:spPr bwMode="auto">
          <a:xfrm>
            <a:off x="5873751" y="875487"/>
            <a:ext cx="4719013" cy="5096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t="-30821" b="-30821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560664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97B0347D-378B-0A4C-99EF-5F83BCB436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Slut på del 1!</a:t>
            </a:r>
          </a:p>
        </p:txBody>
      </p:sp>
      <p:sp>
        <p:nvSpPr>
          <p:cNvPr id="3" name="Platshållare för onlinebild 2">
            <a:extLst>
              <a:ext uri="{FF2B5EF4-FFF2-40B4-BE49-F238E27FC236}">
                <a16:creationId xmlns:a16="http://schemas.microsoft.com/office/drawing/2014/main" id="{8563A839-D929-E547-946D-31FF542CD1AE}"/>
              </a:ext>
            </a:extLst>
          </p:cNvPr>
          <p:cNvSpPr>
            <a:spLocks noGrp="1"/>
          </p:cNvSpPr>
          <p:nvPr>
            <p:ph type="clipArt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740063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>
            <a:extLst>
              <a:ext uri="{FF2B5EF4-FFF2-40B4-BE49-F238E27FC236}">
                <a16:creationId xmlns:a16="http://schemas.microsoft.com/office/drawing/2014/main" id="{515F3B03-B11A-5342-9218-1AC1C07698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1905002"/>
            <a:ext cx="7543800" cy="259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sv-SE" altLang="sv-SE" sz="6600" dirty="0">
                <a:solidFill>
                  <a:srgbClr val="465E9C"/>
                </a:solidFill>
                <a:latin typeface="+mj-lt"/>
              </a:rPr>
              <a:t>Projektplan</a:t>
            </a:r>
          </a:p>
        </p:txBody>
      </p:sp>
    </p:spTree>
    <p:extLst>
      <p:ext uri="{BB962C8B-B14F-4D97-AF65-F5344CB8AC3E}">
        <p14:creationId xmlns:p14="http://schemas.microsoft.com/office/powerpoint/2010/main" val="260563018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>
            <a:extLst>
              <a:ext uri="{FF2B5EF4-FFF2-40B4-BE49-F238E27FC236}">
                <a16:creationId xmlns:a16="http://schemas.microsoft.com/office/drawing/2014/main" id="{6BDB822C-8EE7-4241-8CF2-1157676AEE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9750" y="746127"/>
            <a:ext cx="7620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sv-SE" altLang="sv-SE" sz="4600" dirty="0">
                <a:solidFill>
                  <a:srgbClr val="465E9C"/>
                </a:solidFill>
                <a:latin typeface="+mj-lt"/>
              </a:rPr>
              <a:t>Planering tar tid…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D07374E2-EA55-634F-98DD-2B350B75FE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2181" r="32402" b="-42181"/>
          <a:stretch>
            <a:fillRect/>
          </a:stretch>
        </p:blipFill>
        <p:spPr bwMode="auto">
          <a:xfrm>
            <a:off x="1809750" y="963266"/>
            <a:ext cx="6736080" cy="6277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t="-42181" r="32402" b="-42181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930877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>
            <a:extLst>
              <a:ext uri="{FF2B5EF4-FFF2-40B4-BE49-F238E27FC236}">
                <a16:creationId xmlns:a16="http://schemas.microsoft.com/office/drawing/2014/main" id="{A2686C27-E65D-1748-BA4F-15B72DFC5E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2550" y="460377"/>
            <a:ext cx="7620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sv-SE" altLang="sv-SE" sz="4600" dirty="0">
                <a:solidFill>
                  <a:srgbClr val="465E9C"/>
                </a:solidFill>
                <a:latin typeface="+mj-lt"/>
              </a:rPr>
              <a:t>Syftet med planering</a:t>
            </a:r>
          </a:p>
        </p:txBody>
      </p:sp>
      <p:sp>
        <p:nvSpPr>
          <p:cNvPr id="5122" name="Text Box 2">
            <a:extLst>
              <a:ext uri="{FF2B5EF4-FFF2-40B4-BE49-F238E27FC236}">
                <a16:creationId xmlns:a16="http://schemas.microsoft.com/office/drawing/2014/main" id="{5BA59636-1676-E149-B659-B4B2F56490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2550" y="1891222"/>
            <a:ext cx="7239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22860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ts val="600"/>
              </a:spcBef>
              <a:buClr>
                <a:srgbClr val="FDA023"/>
              </a:buClr>
              <a:buFont typeface="Arial" panose="020B0604020202020204" pitchFamily="34" charset="0"/>
              <a:buChar char="•"/>
            </a:pPr>
            <a:r>
              <a:rPr lang="sv-SE" altLang="sv-SE" sz="2400" dirty="0">
                <a:latin typeface="Trebuchet MS" panose="020B0703020202090204" pitchFamily="34" charset="0"/>
              </a:rPr>
              <a:t>Att hantera osäkerhet </a:t>
            </a:r>
            <a:r>
              <a:rPr lang="en-US" altLang="sv-SE" sz="2400" i="1" dirty="0">
                <a:latin typeface="Trebuchet MS" panose="020B0703020202090204" pitchFamily="34" charset="0"/>
              </a:rPr>
              <a:t>&gt;</a:t>
            </a:r>
            <a:r>
              <a:rPr lang="sv-SE" altLang="sv-SE" sz="2400" i="1" dirty="0">
                <a:latin typeface="Trebuchet MS" panose="020B0703020202090204" pitchFamily="34" charset="0"/>
              </a:rPr>
              <a:t> ju mindre osäkerhet man kan acceptera i ett projekt, desto mer detaljplanering behövs</a:t>
            </a:r>
          </a:p>
          <a:p>
            <a:pPr>
              <a:spcBef>
                <a:spcPts val="600"/>
              </a:spcBef>
              <a:buClr>
                <a:srgbClr val="FDA023"/>
              </a:buClr>
              <a:buFont typeface="Arial" panose="020B0604020202020204" pitchFamily="34" charset="0"/>
              <a:buChar char="•"/>
            </a:pPr>
            <a:r>
              <a:rPr lang="sv-SE" altLang="sv-SE" sz="2400" dirty="0">
                <a:latin typeface="Trebuchet MS" panose="020B0703020202090204" pitchFamily="34" charset="0"/>
              </a:rPr>
              <a:t>VAKSAMHET så att inte planeringen dödar kreativiteten</a:t>
            </a:r>
          </a:p>
          <a:p>
            <a:pPr>
              <a:spcBef>
                <a:spcPts val="600"/>
              </a:spcBef>
              <a:buClr>
                <a:srgbClr val="FDA023"/>
              </a:buClr>
              <a:buFont typeface="Arial" panose="020B0604020202020204" pitchFamily="34" charset="0"/>
              <a:buChar char="•"/>
            </a:pPr>
            <a:r>
              <a:rPr lang="sv-SE" altLang="sv-SE" sz="2400" dirty="0">
                <a:latin typeface="Trebuchet MS" panose="020B0703020202090204" pitchFamily="34" charset="0"/>
              </a:rPr>
              <a:t>Överblick</a:t>
            </a:r>
          </a:p>
          <a:p>
            <a:pPr>
              <a:spcBef>
                <a:spcPts val="600"/>
              </a:spcBef>
              <a:buClr>
                <a:srgbClr val="FDA023"/>
              </a:buClr>
              <a:buFont typeface="Arial" panose="020B0604020202020204" pitchFamily="34" charset="0"/>
              <a:buChar char="•"/>
            </a:pPr>
            <a:r>
              <a:rPr lang="sv-SE" altLang="sv-SE" sz="2400" dirty="0">
                <a:latin typeface="Trebuchet MS" panose="020B0703020202090204" pitchFamily="34" charset="0"/>
              </a:rPr>
              <a:t>Struktur, organisation</a:t>
            </a:r>
          </a:p>
          <a:p>
            <a:pPr>
              <a:spcBef>
                <a:spcPts val="600"/>
              </a:spcBef>
              <a:buClr>
                <a:srgbClr val="FDA023"/>
              </a:buClr>
              <a:buFont typeface="Arial" panose="020B0604020202020204" pitchFamily="34" charset="0"/>
              <a:buChar char="•"/>
            </a:pPr>
            <a:r>
              <a:rPr lang="sv-SE" altLang="sv-SE" sz="2400" dirty="0">
                <a:latin typeface="Trebuchet MS" panose="020B0703020202090204" pitchFamily="34" charset="0"/>
              </a:rPr>
              <a:t>Kommunikation</a:t>
            </a:r>
          </a:p>
          <a:p>
            <a:pPr>
              <a:spcBef>
                <a:spcPts val="600"/>
              </a:spcBef>
              <a:buClr>
                <a:srgbClr val="FDA023"/>
              </a:buClr>
              <a:buFont typeface="Arial" panose="020B0604020202020204" pitchFamily="34" charset="0"/>
              <a:buChar char="•"/>
            </a:pPr>
            <a:r>
              <a:rPr lang="sv-SE" altLang="sv-SE" sz="2400" dirty="0">
                <a:latin typeface="Trebuchet MS" panose="020B0703020202090204" pitchFamily="34" charset="0"/>
              </a:rPr>
              <a:t>Resursfördelning</a:t>
            </a:r>
          </a:p>
          <a:p>
            <a:pPr>
              <a:spcBef>
                <a:spcPts val="551"/>
              </a:spcBef>
              <a:buClr>
                <a:srgbClr val="FDA023"/>
              </a:buClr>
            </a:pPr>
            <a:endParaRPr lang="sv-SE" altLang="sv-SE" sz="2200" dirty="0">
              <a:latin typeface="Trebuchet MS" panose="020B0703020202090204" pitchFamily="34" charset="0"/>
            </a:endParaRPr>
          </a:p>
          <a:p>
            <a:pPr>
              <a:spcBef>
                <a:spcPts val="551"/>
              </a:spcBef>
              <a:buClr>
                <a:srgbClr val="FDA023"/>
              </a:buClr>
            </a:pPr>
            <a:endParaRPr lang="sv-SE" altLang="sv-SE" sz="2200" dirty="0">
              <a:latin typeface="Trebuchet MS" panose="020B070302020209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197904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ext Box 1">
            <a:extLst>
              <a:ext uri="{FF2B5EF4-FFF2-40B4-BE49-F238E27FC236}">
                <a16:creationId xmlns:a16="http://schemas.microsoft.com/office/drawing/2014/main" id="{AB4754B4-2D90-C644-9147-AB7A133B5A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0188" y="588964"/>
            <a:ext cx="7620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sv-SE" altLang="sv-SE" sz="4600" dirty="0">
                <a:solidFill>
                  <a:srgbClr val="465E9C"/>
                </a:solidFill>
                <a:latin typeface="+mj-lt"/>
              </a:rPr>
              <a:t>Övergripande projektplan</a:t>
            </a:r>
          </a:p>
        </p:txBody>
      </p:sp>
      <p:sp>
        <p:nvSpPr>
          <p:cNvPr id="6146" name="Text Box 2">
            <a:extLst>
              <a:ext uri="{FF2B5EF4-FFF2-40B4-BE49-F238E27FC236}">
                <a16:creationId xmlns:a16="http://schemas.microsoft.com/office/drawing/2014/main" id="{572B07A3-5BF3-074B-94E6-441CD69984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0188" y="1891603"/>
            <a:ext cx="8301038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22860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ts val="600"/>
              </a:spcBef>
              <a:buClr>
                <a:srgbClr val="FDA023"/>
              </a:buClr>
              <a:buFont typeface="Arial" panose="020B0604020202020204" pitchFamily="34" charset="0"/>
              <a:buChar char="•"/>
            </a:pPr>
            <a:r>
              <a:rPr lang="sv-SE" altLang="sv-SE" sz="2400" dirty="0">
                <a:latin typeface="Trebuchet MS" panose="020B0703020202090204" pitchFamily="34" charset="0"/>
              </a:rPr>
              <a:t>Kommunikationsverktyg </a:t>
            </a:r>
            <a:r>
              <a:rPr lang="en-US" altLang="sv-SE" sz="2400" dirty="0">
                <a:latin typeface="Trebuchet MS" panose="020B0703020202090204" pitchFamily="34" charset="0"/>
              </a:rPr>
              <a:t>–</a:t>
            </a:r>
            <a:r>
              <a:rPr lang="sv-SE" altLang="sv-SE" sz="2400" dirty="0">
                <a:latin typeface="Trebuchet MS" panose="020B0703020202090204" pitchFamily="34" charset="0"/>
              </a:rPr>
              <a:t> ett sätt att berätta för andra vad projektet skall handla om</a:t>
            </a:r>
          </a:p>
          <a:p>
            <a:pPr>
              <a:spcBef>
                <a:spcPts val="600"/>
              </a:spcBef>
              <a:buClr>
                <a:srgbClr val="FDA023"/>
              </a:buClr>
              <a:buFont typeface="Arial" panose="020B0604020202020204" pitchFamily="34" charset="0"/>
              <a:buChar char="•"/>
            </a:pPr>
            <a:r>
              <a:rPr lang="sv-SE" altLang="sv-SE" sz="2400" dirty="0">
                <a:latin typeface="Trebuchet MS" panose="020B0703020202090204" pitchFamily="34" charset="0"/>
              </a:rPr>
              <a:t>Syftar till att ge en </a:t>
            </a:r>
            <a:r>
              <a:rPr lang="ja-JP" altLang="sv-SE" sz="2400">
                <a:latin typeface="Trebuchet MS" panose="020B0703020202090204" pitchFamily="34" charset="0"/>
              </a:rPr>
              <a:t>”</a:t>
            </a:r>
            <a:r>
              <a:rPr lang="sv-SE" altLang="sv-SE" sz="2400" dirty="0">
                <a:latin typeface="Trebuchet MS" panose="020B0703020202090204" pitchFamily="34" charset="0"/>
              </a:rPr>
              <a:t>helikopterbild</a:t>
            </a:r>
            <a:r>
              <a:rPr lang="ja-JP" altLang="sv-SE" sz="2400">
                <a:latin typeface="Trebuchet MS" panose="020B0703020202090204" pitchFamily="34" charset="0"/>
              </a:rPr>
              <a:t>”</a:t>
            </a:r>
            <a:r>
              <a:rPr lang="sv-SE" altLang="sv-SE" sz="2400" dirty="0">
                <a:latin typeface="Trebuchet MS" panose="020B0703020202090204" pitchFamily="34" charset="0"/>
              </a:rPr>
              <a:t> av projektet</a:t>
            </a:r>
          </a:p>
          <a:p>
            <a:pPr>
              <a:spcBef>
                <a:spcPts val="600"/>
              </a:spcBef>
              <a:buClr>
                <a:srgbClr val="FDA023"/>
              </a:buClr>
              <a:buFont typeface="Arial" panose="020B0604020202020204" pitchFamily="34" charset="0"/>
              <a:buChar char="•"/>
            </a:pPr>
            <a:r>
              <a:rPr lang="sv-SE" altLang="sv-SE" sz="2400" dirty="0">
                <a:latin typeface="Trebuchet MS" panose="020B0703020202090204" pitchFamily="34" charset="0"/>
              </a:rPr>
              <a:t>Parallell i företagssammanhang: Affärsplan (se ex. </a:t>
            </a:r>
            <a:r>
              <a:rPr lang="en-US" altLang="sv-SE" sz="2400" dirty="0">
                <a:solidFill>
                  <a:srgbClr val="D83E2C"/>
                </a:solidFill>
                <a:latin typeface="Trebuchet MS" panose="020B0703020202090204" pitchFamily="34" charset="0"/>
                <a:hlinkClick r:id="rId3"/>
              </a:rPr>
              <a:t>http://www.foretagande.se/Affarsplanen.html</a:t>
            </a:r>
            <a:r>
              <a:rPr lang="en-US" altLang="sv-SE" sz="2400" dirty="0">
                <a:latin typeface="Trebuchet MS" panose="020B0703020202090204" pitchFamily="34" charset="0"/>
              </a:rPr>
              <a:t>)</a:t>
            </a:r>
          </a:p>
          <a:p>
            <a:pPr>
              <a:spcBef>
                <a:spcPts val="600"/>
              </a:spcBef>
              <a:buClr>
                <a:srgbClr val="FDA023"/>
              </a:buClr>
              <a:buFont typeface="Arial" panose="020B0604020202020204" pitchFamily="34" charset="0"/>
              <a:buChar char="•"/>
            </a:pPr>
            <a:r>
              <a:rPr lang="en-US" altLang="sv-SE" sz="2400" dirty="0" err="1">
                <a:latin typeface="Trebuchet MS" panose="020B0703020202090204" pitchFamily="34" charset="0"/>
              </a:rPr>
              <a:t>Viktigt</a:t>
            </a:r>
            <a:r>
              <a:rPr lang="en-US" altLang="sv-SE" sz="2400" dirty="0">
                <a:latin typeface="Trebuchet MS" panose="020B0703020202090204" pitchFamily="34" charset="0"/>
              </a:rPr>
              <a:t> </a:t>
            </a:r>
            <a:r>
              <a:rPr lang="en-US" altLang="sv-SE" sz="2400" dirty="0" err="1">
                <a:latin typeface="Trebuchet MS" panose="020B0703020202090204" pitchFamily="34" charset="0"/>
              </a:rPr>
              <a:t>att</a:t>
            </a:r>
            <a:r>
              <a:rPr lang="en-US" altLang="sv-SE" sz="2400" dirty="0">
                <a:latin typeface="Trebuchet MS" panose="020B0703020202090204" pitchFamily="34" charset="0"/>
              </a:rPr>
              <a:t> </a:t>
            </a:r>
            <a:r>
              <a:rPr lang="en-US" altLang="sv-SE" sz="2400" dirty="0" err="1">
                <a:latin typeface="Trebuchet MS" panose="020B0703020202090204" pitchFamily="34" charset="0"/>
              </a:rPr>
              <a:t>fånga</a:t>
            </a:r>
            <a:r>
              <a:rPr lang="en-US" altLang="sv-SE" sz="2400" dirty="0">
                <a:latin typeface="Trebuchet MS" panose="020B0703020202090204" pitchFamily="34" charset="0"/>
              </a:rPr>
              <a:t> </a:t>
            </a:r>
            <a:r>
              <a:rPr lang="en-US" altLang="sv-SE" sz="2400" dirty="0" err="1">
                <a:latin typeface="Trebuchet MS" panose="020B0703020202090204" pitchFamily="34" charset="0"/>
              </a:rPr>
              <a:t>intresset</a:t>
            </a:r>
            <a:r>
              <a:rPr lang="en-US" altLang="sv-SE" sz="2400" dirty="0">
                <a:latin typeface="Trebuchet MS" panose="020B0703020202090204" pitchFamily="34" charset="0"/>
              </a:rPr>
              <a:t> &gt; </a:t>
            </a:r>
            <a:r>
              <a:rPr lang="en-US" altLang="sv-SE" sz="2400" i="1" dirty="0" err="1">
                <a:latin typeface="Trebuchet MS" panose="020B0703020202090204" pitchFamily="34" charset="0"/>
              </a:rPr>
              <a:t>berätta</a:t>
            </a:r>
            <a:r>
              <a:rPr lang="en-US" altLang="sv-SE" sz="2400" dirty="0">
                <a:latin typeface="Trebuchet MS" panose="020B0703020202090204" pitchFamily="34" charset="0"/>
              </a:rPr>
              <a:t> </a:t>
            </a:r>
            <a:r>
              <a:rPr lang="en-US" altLang="sv-SE" sz="2400" dirty="0" err="1">
                <a:latin typeface="Trebuchet MS" panose="020B0703020202090204" pitchFamily="34" charset="0"/>
              </a:rPr>
              <a:t>varför</a:t>
            </a:r>
            <a:r>
              <a:rPr lang="en-US" altLang="sv-SE" sz="2400" dirty="0">
                <a:latin typeface="Trebuchet MS" panose="020B0703020202090204" pitchFamily="34" charset="0"/>
              </a:rPr>
              <a:t> just </a:t>
            </a:r>
            <a:r>
              <a:rPr lang="en-US" altLang="sv-SE" sz="2400" dirty="0" err="1">
                <a:latin typeface="Trebuchet MS" panose="020B0703020202090204" pitchFamily="34" charset="0"/>
              </a:rPr>
              <a:t>detta</a:t>
            </a:r>
            <a:r>
              <a:rPr lang="en-US" altLang="sv-SE" sz="2400" dirty="0">
                <a:latin typeface="Trebuchet MS" panose="020B0703020202090204" pitchFamily="34" charset="0"/>
              </a:rPr>
              <a:t> </a:t>
            </a:r>
            <a:r>
              <a:rPr lang="en-US" altLang="sv-SE" sz="2400" dirty="0" err="1">
                <a:latin typeface="Trebuchet MS" panose="020B0703020202090204" pitchFamily="34" charset="0"/>
              </a:rPr>
              <a:t>projektet</a:t>
            </a:r>
            <a:r>
              <a:rPr lang="en-US" altLang="sv-SE" sz="2400" dirty="0">
                <a:latin typeface="Trebuchet MS" panose="020B0703020202090204" pitchFamily="34" charset="0"/>
              </a:rPr>
              <a:t> </a:t>
            </a:r>
            <a:r>
              <a:rPr lang="en-US" altLang="sv-SE" sz="2400" dirty="0" err="1">
                <a:latin typeface="Trebuchet MS" panose="020B0703020202090204" pitchFamily="34" charset="0"/>
              </a:rPr>
              <a:t>är</a:t>
            </a:r>
            <a:r>
              <a:rPr lang="en-US" altLang="sv-SE" sz="2400" dirty="0">
                <a:latin typeface="Trebuchet MS" panose="020B0703020202090204" pitchFamily="34" charset="0"/>
              </a:rPr>
              <a:t> </a:t>
            </a:r>
            <a:r>
              <a:rPr lang="en-US" altLang="sv-SE" sz="2400" dirty="0" err="1">
                <a:latin typeface="Trebuchet MS" panose="020B0703020202090204" pitchFamily="34" charset="0"/>
              </a:rPr>
              <a:t>så</a:t>
            </a:r>
            <a:r>
              <a:rPr lang="en-US" altLang="sv-SE" sz="2400" dirty="0">
                <a:latin typeface="Trebuchet MS" panose="020B0703020202090204" pitchFamily="34" charset="0"/>
              </a:rPr>
              <a:t> </a:t>
            </a:r>
            <a:r>
              <a:rPr lang="en-US" altLang="sv-SE" sz="2400" dirty="0" err="1">
                <a:latin typeface="Trebuchet MS" panose="020B0703020202090204" pitchFamily="34" charset="0"/>
              </a:rPr>
              <a:t>viktigt</a:t>
            </a:r>
            <a:r>
              <a:rPr lang="en-US" altLang="sv-SE" sz="2400" dirty="0">
                <a:latin typeface="Trebuchet MS" panose="020B0703020202090204" pitchFamily="34" charset="0"/>
              </a:rPr>
              <a:t>! </a:t>
            </a:r>
            <a:r>
              <a:rPr lang="en-US" altLang="sv-SE" sz="2400" dirty="0" err="1">
                <a:latin typeface="Trebuchet MS" panose="020B0703020202090204" pitchFamily="34" charset="0"/>
              </a:rPr>
              <a:t>Vad</a:t>
            </a:r>
            <a:r>
              <a:rPr lang="en-US" altLang="sv-SE" sz="2400" dirty="0">
                <a:latin typeface="Trebuchet MS" panose="020B0703020202090204" pitchFamily="34" charset="0"/>
              </a:rPr>
              <a:t> </a:t>
            </a:r>
            <a:r>
              <a:rPr lang="en-US" altLang="sv-SE" sz="2400" dirty="0" err="1">
                <a:latin typeface="Trebuchet MS" panose="020B0703020202090204" pitchFamily="34" charset="0"/>
              </a:rPr>
              <a:t>är</a:t>
            </a:r>
            <a:r>
              <a:rPr lang="en-US" altLang="sv-SE" sz="2400" dirty="0">
                <a:latin typeface="Trebuchet MS" panose="020B0703020202090204" pitchFamily="34" charset="0"/>
              </a:rPr>
              <a:t> det </a:t>
            </a:r>
            <a:r>
              <a:rPr lang="en-US" altLang="sv-SE" sz="2400" dirty="0" err="1">
                <a:latin typeface="Trebuchet MS" panose="020B0703020202090204" pitchFamily="34" charset="0"/>
              </a:rPr>
              <a:t>som</a:t>
            </a:r>
            <a:r>
              <a:rPr lang="en-US" altLang="sv-SE" sz="2400" dirty="0">
                <a:latin typeface="Trebuchet MS" panose="020B0703020202090204" pitchFamily="34" charset="0"/>
              </a:rPr>
              <a:t> </a:t>
            </a:r>
            <a:r>
              <a:rPr lang="en-US" altLang="sv-SE" sz="2400" dirty="0" err="1">
                <a:latin typeface="Trebuchet MS" panose="020B0703020202090204" pitchFamily="34" charset="0"/>
              </a:rPr>
              <a:t>gör</a:t>
            </a:r>
            <a:r>
              <a:rPr lang="en-US" altLang="sv-SE" sz="2400" dirty="0">
                <a:latin typeface="Trebuchet MS" panose="020B0703020202090204" pitchFamily="34" charset="0"/>
              </a:rPr>
              <a:t> det </a:t>
            </a:r>
            <a:r>
              <a:rPr lang="en-US" altLang="sv-SE" sz="2400" dirty="0" err="1">
                <a:latin typeface="Trebuchet MS" panose="020B0703020202090204" pitchFamily="34" charset="0"/>
              </a:rPr>
              <a:t>värt</a:t>
            </a:r>
            <a:r>
              <a:rPr lang="en-US" altLang="sv-SE" sz="2400" dirty="0">
                <a:latin typeface="Trebuchet MS" panose="020B0703020202090204" pitchFamily="34" charset="0"/>
              </a:rPr>
              <a:t> </a:t>
            </a:r>
            <a:r>
              <a:rPr lang="en-US" altLang="sv-SE" sz="2400" dirty="0" err="1">
                <a:latin typeface="Trebuchet MS" panose="020B0703020202090204" pitchFamily="34" charset="0"/>
              </a:rPr>
              <a:t>att</a:t>
            </a:r>
            <a:r>
              <a:rPr lang="en-US" altLang="sv-SE" sz="2400" dirty="0">
                <a:latin typeface="Trebuchet MS" panose="020B0703020202090204" pitchFamily="34" charset="0"/>
              </a:rPr>
              <a:t> </a:t>
            </a:r>
            <a:r>
              <a:rPr lang="en-US" altLang="sv-SE" sz="2400" dirty="0" err="1">
                <a:latin typeface="Trebuchet MS" panose="020B0703020202090204" pitchFamily="34" charset="0"/>
              </a:rPr>
              <a:t>satsa</a:t>
            </a:r>
            <a:r>
              <a:rPr lang="en-US" altLang="sv-SE" sz="2400" dirty="0">
                <a:latin typeface="Trebuchet MS" panose="020B0703020202090204" pitchFamily="34" charset="0"/>
              </a:rPr>
              <a:t> </a:t>
            </a:r>
            <a:r>
              <a:rPr lang="en-US" altLang="sv-SE" sz="2400" dirty="0" err="1">
                <a:latin typeface="Trebuchet MS" panose="020B0703020202090204" pitchFamily="34" charset="0"/>
              </a:rPr>
              <a:t>på</a:t>
            </a:r>
            <a:r>
              <a:rPr lang="en-US" altLang="sv-SE" sz="2400" dirty="0">
                <a:latin typeface="Trebuchet MS" panose="020B0703020202090204" pitchFamily="34" charset="0"/>
              </a:rPr>
              <a:t>?</a:t>
            </a:r>
          </a:p>
          <a:p>
            <a:pPr>
              <a:spcBef>
                <a:spcPts val="600"/>
              </a:spcBef>
              <a:buClr>
                <a:srgbClr val="FDA023"/>
              </a:buClr>
              <a:buFont typeface="Arial" panose="020B0604020202020204" pitchFamily="34" charset="0"/>
              <a:buChar char="•"/>
            </a:pPr>
            <a:r>
              <a:rPr lang="en-US" altLang="sv-SE" sz="2400" dirty="0">
                <a:latin typeface="Trebuchet MS" panose="020B0703020202090204" pitchFamily="34" charset="0"/>
              </a:rPr>
              <a:t>Olika </a:t>
            </a:r>
            <a:r>
              <a:rPr lang="en-US" altLang="sv-SE" sz="2400" dirty="0" err="1">
                <a:latin typeface="Trebuchet MS" panose="020B0703020202090204" pitchFamily="34" charset="0"/>
              </a:rPr>
              <a:t>typer</a:t>
            </a:r>
            <a:r>
              <a:rPr lang="en-US" altLang="sv-SE" sz="2400" dirty="0">
                <a:latin typeface="Trebuchet MS" panose="020B0703020202090204" pitchFamily="34" charset="0"/>
              </a:rPr>
              <a:t> av </a:t>
            </a:r>
            <a:r>
              <a:rPr lang="en-US" altLang="sv-SE" sz="2400" dirty="0" err="1">
                <a:latin typeface="Trebuchet MS" panose="020B0703020202090204" pitchFamily="34" charset="0"/>
              </a:rPr>
              <a:t>mottagare</a:t>
            </a:r>
            <a:r>
              <a:rPr lang="en-US" altLang="sv-SE" sz="2400" dirty="0">
                <a:latin typeface="Trebuchet MS" panose="020B0703020202090204" pitchFamily="34" charset="0"/>
              </a:rPr>
              <a:t>: </a:t>
            </a:r>
            <a:r>
              <a:rPr lang="en-US" altLang="sv-SE" sz="2400" dirty="0" err="1">
                <a:latin typeface="Trebuchet MS" panose="020B0703020202090204" pitchFamily="34" charset="0"/>
              </a:rPr>
              <a:t>Projektmedlemmar</a:t>
            </a:r>
            <a:r>
              <a:rPr lang="en-US" altLang="sv-SE" sz="2400" dirty="0">
                <a:latin typeface="Trebuchet MS" panose="020B0703020202090204" pitchFamily="34" charset="0"/>
              </a:rPr>
              <a:t>, </a:t>
            </a:r>
            <a:r>
              <a:rPr lang="en-US" altLang="sv-SE" sz="2400" dirty="0" err="1">
                <a:latin typeface="Trebuchet MS" panose="020B0703020202090204" pitchFamily="34" charset="0"/>
              </a:rPr>
              <a:t>samarbetspartners</a:t>
            </a:r>
            <a:r>
              <a:rPr lang="en-US" altLang="sv-SE" sz="2400" dirty="0">
                <a:latin typeface="Trebuchet MS" panose="020B0703020202090204" pitchFamily="34" charset="0"/>
              </a:rPr>
              <a:t>, </a:t>
            </a:r>
            <a:r>
              <a:rPr lang="en-US" altLang="sv-SE" sz="2400" dirty="0" err="1">
                <a:latin typeface="Trebuchet MS" panose="020B0703020202090204" pitchFamily="34" charset="0"/>
              </a:rPr>
              <a:t>finansiärer</a:t>
            </a:r>
            <a:r>
              <a:rPr lang="en-US" altLang="sv-SE" sz="2400" dirty="0">
                <a:latin typeface="Trebuchet MS" panose="020B0703020202090204" pitchFamily="34" charset="0"/>
              </a:rPr>
              <a:t>, </a:t>
            </a:r>
            <a:r>
              <a:rPr lang="en-US" altLang="sv-SE" sz="2400" dirty="0" err="1">
                <a:latin typeface="Trebuchet MS" panose="020B0703020202090204" pitchFamily="34" charset="0"/>
              </a:rPr>
              <a:t>målgruppen</a:t>
            </a:r>
            <a:endParaRPr lang="en-US" altLang="sv-SE" sz="2400" dirty="0">
              <a:latin typeface="Trebuchet MS" panose="020B070302020209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741251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1">
            <a:extLst>
              <a:ext uri="{FF2B5EF4-FFF2-40B4-BE49-F238E27FC236}">
                <a16:creationId xmlns:a16="http://schemas.microsoft.com/office/drawing/2014/main" id="{F37FA26C-BE07-4846-89F9-9CC9F972BD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8288" y="1957388"/>
            <a:ext cx="8763000" cy="4100226"/>
          </a:xfrm>
          <a:prstGeom prst="rect">
            <a:avLst/>
          </a:prstGeom>
          <a:solidFill>
            <a:srgbClr val="C0C0C0">
              <a:alpha val="68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marL="341313" indent="-341313">
              <a:tabLst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0000"/>
              </a:lnSpc>
              <a:spcBef>
                <a:spcPts val="1500"/>
              </a:spcBef>
              <a:buFont typeface="Wingdings" pitchFamily="2" charset="2"/>
              <a:buChar char=""/>
            </a:pPr>
            <a:r>
              <a:rPr lang="sv-SE" altLang="sv-SE" sz="2400" dirty="0">
                <a:latin typeface="Trebuchet MS" panose="020B0703020202090204" pitchFamily="34" charset="0"/>
              </a:rPr>
              <a:t>Sammanfattning</a:t>
            </a:r>
          </a:p>
          <a:p>
            <a:pPr>
              <a:lnSpc>
                <a:spcPct val="80000"/>
              </a:lnSpc>
              <a:spcBef>
                <a:spcPts val="1500"/>
              </a:spcBef>
              <a:buFont typeface="Wingdings" pitchFamily="2" charset="2"/>
              <a:buChar char=""/>
            </a:pPr>
            <a:r>
              <a:rPr lang="sv-SE" altLang="sv-SE" sz="2400" dirty="0">
                <a:latin typeface="Trebuchet MS" panose="020B0703020202090204" pitchFamily="34" charset="0"/>
              </a:rPr>
              <a:t>Bakgrundsbeskrivning – </a:t>
            </a:r>
            <a:r>
              <a:rPr lang="sv-SE" altLang="sv-SE" sz="2400" i="1" dirty="0">
                <a:latin typeface="Trebuchet MS" panose="020B0703020202090204" pitchFamily="34" charset="0"/>
              </a:rPr>
              <a:t>motivering till projektet</a:t>
            </a:r>
          </a:p>
          <a:p>
            <a:pPr>
              <a:lnSpc>
                <a:spcPct val="80000"/>
              </a:lnSpc>
              <a:spcBef>
                <a:spcPts val="1500"/>
              </a:spcBef>
              <a:buFont typeface="Wingdings" pitchFamily="2" charset="2"/>
              <a:buChar char=""/>
            </a:pPr>
            <a:r>
              <a:rPr lang="sv-SE" altLang="sv-SE" sz="2400" dirty="0">
                <a:latin typeface="Trebuchet MS" panose="020B0703020202090204" pitchFamily="34" charset="0"/>
              </a:rPr>
              <a:t>Målformulering (produktmål/effektmål) – </a:t>
            </a:r>
            <a:r>
              <a:rPr lang="sv-SE" altLang="sv-SE" sz="2400" i="1" dirty="0">
                <a:latin typeface="Trebuchet MS" panose="020B0703020202090204" pitchFamily="34" charset="0"/>
              </a:rPr>
              <a:t>vad skall projektet göra</a:t>
            </a:r>
          </a:p>
          <a:p>
            <a:pPr>
              <a:lnSpc>
                <a:spcPct val="80000"/>
              </a:lnSpc>
              <a:spcBef>
                <a:spcPts val="1500"/>
              </a:spcBef>
              <a:buFont typeface="Wingdings" pitchFamily="2" charset="2"/>
              <a:buChar char=""/>
            </a:pPr>
            <a:r>
              <a:rPr lang="sv-SE" altLang="sv-SE" sz="2400" dirty="0">
                <a:latin typeface="Trebuchet MS" panose="020B0703020202090204" pitchFamily="34" charset="0"/>
              </a:rPr>
              <a:t>Avgränsning (tid, plats, målgrupp </a:t>
            </a:r>
            <a:r>
              <a:rPr lang="sv-SE" altLang="sv-SE" sz="2400" dirty="0" err="1">
                <a:latin typeface="Trebuchet MS" panose="020B0703020202090204" pitchFamily="34" charset="0"/>
              </a:rPr>
              <a:t>etc</a:t>
            </a:r>
            <a:r>
              <a:rPr lang="sv-SE" altLang="sv-SE" sz="2400" dirty="0">
                <a:latin typeface="Trebuchet MS" panose="020B0703020202090204" pitchFamily="34" charset="0"/>
              </a:rPr>
              <a:t>)</a:t>
            </a:r>
          </a:p>
          <a:p>
            <a:pPr>
              <a:lnSpc>
                <a:spcPct val="80000"/>
              </a:lnSpc>
              <a:spcBef>
                <a:spcPts val="1500"/>
              </a:spcBef>
              <a:buFont typeface="Wingdings" pitchFamily="2" charset="2"/>
              <a:buChar char=""/>
            </a:pPr>
            <a:r>
              <a:rPr lang="sv-SE" altLang="sv-SE" sz="2400" dirty="0">
                <a:latin typeface="Trebuchet MS" panose="020B0703020202090204" pitchFamily="34" charset="0"/>
              </a:rPr>
              <a:t>Översiktlig aktivitetsplan</a:t>
            </a:r>
          </a:p>
          <a:p>
            <a:pPr>
              <a:lnSpc>
                <a:spcPct val="80000"/>
              </a:lnSpc>
              <a:spcBef>
                <a:spcPts val="1500"/>
              </a:spcBef>
              <a:buFont typeface="Wingdings" pitchFamily="2" charset="2"/>
              <a:buChar char=""/>
            </a:pPr>
            <a:r>
              <a:rPr lang="sv-SE" altLang="sv-SE" sz="2400" dirty="0">
                <a:latin typeface="Trebuchet MS" panose="020B0703020202090204" pitchFamily="34" charset="0"/>
              </a:rPr>
              <a:t>Översiktlig tidsplan - </a:t>
            </a:r>
            <a:r>
              <a:rPr lang="sv-SE" altLang="sv-SE" sz="2400" i="1" dirty="0">
                <a:latin typeface="Trebuchet MS" panose="020B0703020202090204" pitchFamily="34" charset="0"/>
              </a:rPr>
              <a:t>milstolpar</a:t>
            </a:r>
          </a:p>
          <a:p>
            <a:pPr>
              <a:lnSpc>
                <a:spcPct val="80000"/>
              </a:lnSpc>
              <a:spcBef>
                <a:spcPts val="1500"/>
              </a:spcBef>
              <a:buFont typeface="Wingdings" pitchFamily="2" charset="2"/>
              <a:buChar char=""/>
            </a:pPr>
            <a:r>
              <a:rPr lang="sv-SE" altLang="sv-SE" sz="2400" dirty="0">
                <a:latin typeface="Trebuchet MS" panose="020B0703020202090204" pitchFamily="34" charset="0"/>
              </a:rPr>
              <a:t>Projektbudget</a:t>
            </a:r>
          </a:p>
          <a:p>
            <a:pPr>
              <a:lnSpc>
                <a:spcPct val="80000"/>
              </a:lnSpc>
              <a:spcBef>
                <a:spcPts val="1500"/>
              </a:spcBef>
              <a:buFont typeface="Wingdings" pitchFamily="2" charset="2"/>
              <a:buChar char=""/>
            </a:pPr>
            <a:r>
              <a:rPr lang="sv-SE" altLang="sv-SE" sz="2400" dirty="0">
                <a:latin typeface="Trebuchet MS" panose="020B0703020202090204" pitchFamily="34" charset="0"/>
              </a:rPr>
              <a:t>Organisationsplan (-struktur) &gt; Intern/extern</a:t>
            </a:r>
          </a:p>
        </p:txBody>
      </p:sp>
      <p:sp>
        <p:nvSpPr>
          <p:cNvPr id="7170" name="Text Box 2">
            <a:extLst>
              <a:ext uri="{FF2B5EF4-FFF2-40B4-BE49-F238E27FC236}">
                <a16:creationId xmlns:a16="http://schemas.microsoft.com/office/drawing/2014/main" id="{F43A90DF-68FF-5146-9EC5-F3C79580DE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8288" y="485775"/>
            <a:ext cx="7620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sv-SE" altLang="sv-SE" sz="4600" dirty="0">
                <a:solidFill>
                  <a:srgbClr val="465E9C"/>
                </a:solidFill>
                <a:latin typeface="+mj-lt"/>
              </a:rPr>
              <a:t>Övergripande projektplan</a:t>
            </a:r>
          </a:p>
        </p:txBody>
      </p:sp>
    </p:spTree>
    <p:extLst>
      <p:ext uri="{BB962C8B-B14F-4D97-AF65-F5344CB8AC3E}">
        <p14:creationId xmlns:p14="http://schemas.microsoft.com/office/powerpoint/2010/main" val="413110763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1">
            <a:extLst>
              <a:ext uri="{FF2B5EF4-FFF2-40B4-BE49-F238E27FC236}">
                <a16:creationId xmlns:a16="http://schemas.microsoft.com/office/drawing/2014/main" id="{FBFE4D8A-A053-714F-813E-B7DE64F830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1987" y="485775"/>
            <a:ext cx="7620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sv-SE" altLang="sv-SE" sz="4600" dirty="0">
                <a:solidFill>
                  <a:srgbClr val="465E9C"/>
                </a:solidFill>
                <a:latin typeface="+mj-lt"/>
              </a:rPr>
              <a:t>Milstolpar</a:t>
            </a:r>
          </a:p>
        </p:txBody>
      </p:sp>
      <p:sp>
        <p:nvSpPr>
          <p:cNvPr id="9218" name="Text Box 2">
            <a:extLst>
              <a:ext uri="{FF2B5EF4-FFF2-40B4-BE49-F238E27FC236}">
                <a16:creationId xmlns:a16="http://schemas.microsoft.com/office/drawing/2014/main" id="{6D837179-7F55-1E4F-AB88-7FCC62CC8B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9805" y="2014538"/>
            <a:ext cx="6964363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22860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638175" indent="-22860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ts val="600"/>
              </a:spcBef>
              <a:buClr>
                <a:srgbClr val="FDA023"/>
              </a:buClr>
              <a:buFont typeface="Arial" panose="020B0604020202020204" pitchFamily="34" charset="0"/>
              <a:buChar char="•"/>
            </a:pPr>
            <a:r>
              <a:rPr lang="sv-SE" altLang="sv-SE" sz="2400" dirty="0">
                <a:latin typeface="Trebuchet MS" panose="020B0703020202090204" pitchFamily="34" charset="0"/>
              </a:rPr>
              <a:t>Ett givet resultat uppnått vid en fastlagd tidpunkt</a:t>
            </a:r>
          </a:p>
          <a:p>
            <a:pPr>
              <a:spcBef>
                <a:spcPts val="600"/>
              </a:spcBef>
              <a:buClr>
                <a:srgbClr val="FDA023"/>
              </a:buClr>
              <a:buFont typeface="Arial" panose="020B0604020202020204" pitchFamily="34" charset="0"/>
              <a:buChar char="•"/>
            </a:pPr>
            <a:r>
              <a:rPr lang="sv-SE" altLang="sv-SE" sz="2400" dirty="0">
                <a:latin typeface="Trebuchet MS" panose="020B0703020202090204" pitchFamily="34" charset="0"/>
              </a:rPr>
              <a:t>Typer av milstolpar:</a:t>
            </a:r>
          </a:p>
          <a:p>
            <a:pPr lvl="1">
              <a:spcBef>
                <a:spcPts val="600"/>
              </a:spcBef>
              <a:buClr>
                <a:srgbClr val="AA2B1E"/>
              </a:buClr>
              <a:buFont typeface="Arial" panose="020B0604020202020204" pitchFamily="34" charset="0"/>
              <a:buChar char="•"/>
            </a:pPr>
            <a:r>
              <a:rPr lang="sv-SE" altLang="sv-SE" sz="2400" dirty="0">
                <a:latin typeface="Trebuchet MS" panose="020B0703020202090204" pitchFamily="34" charset="0"/>
              </a:rPr>
              <a:t>Beslutspunkter </a:t>
            </a:r>
          </a:p>
          <a:p>
            <a:pPr lvl="1">
              <a:spcBef>
                <a:spcPts val="600"/>
              </a:spcBef>
              <a:buClr>
                <a:srgbClr val="AA2B1E"/>
              </a:buClr>
              <a:buFont typeface="Arial" panose="020B0604020202020204" pitchFamily="34" charset="0"/>
              <a:buChar char="•"/>
            </a:pPr>
            <a:r>
              <a:rPr lang="sv-SE" altLang="sv-SE" sz="2400" dirty="0">
                <a:latin typeface="Trebuchet MS" panose="020B0703020202090204" pitchFamily="34" charset="0"/>
              </a:rPr>
              <a:t>Koordinationstillfällen </a:t>
            </a:r>
          </a:p>
          <a:p>
            <a:pPr lvl="1">
              <a:spcBef>
                <a:spcPts val="600"/>
              </a:spcBef>
              <a:buClr>
                <a:srgbClr val="AA2B1E"/>
              </a:buClr>
              <a:buFont typeface="Arial" panose="020B0604020202020204" pitchFamily="34" charset="0"/>
              <a:buChar char="•"/>
            </a:pPr>
            <a:r>
              <a:rPr lang="sv-SE" altLang="sv-SE" sz="2400" dirty="0">
                <a:latin typeface="Trebuchet MS" panose="020B0703020202090204" pitchFamily="34" charset="0"/>
              </a:rPr>
              <a:t>Godkännande </a:t>
            </a:r>
          </a:p>
          <a:p>
            <a:pPr lvl="1">
              <a:spcBef>
                <a:spcPts val="600"/>
              </a:spcBef>
              <a:buClr>
                <a:srgbClr val="AA2B1E"/>
              </a:buClr>
              <a:buFont typeface="Arial" panose="020B0604020202020204" pitchFamily="34" charset="0"/>
              <a:buChar char="•"/>
            </a:pPr>
            <a:r>
              <a:rPr lang="sv-SE" altLang="sv-SE" sz="2400" dirty="0">
                <a:latin typeface="Trebuchet MS" panose="020B0703020202090204" pitchFamily="34" charset="0"/>
              </a:rPr>
              <a:t>Färdigställande </a:t>
            </a:r>
          </a:p>
          <a:p>
            <a:pPr lvl="1">
              <a:spcBef>
                <a:spcPts val="600"/>
              </a:spcBef>
              <a:buClr>
                <a:srgbClr val="AA2B1E"/>
              </a:buClr>
              <a:buFont typeface="Arial" panose="020B0604020202020204" pitchFamily="34" charset="0"/>
              <a:buChar char="•"/>
            </a:pPr>
            <a:r>
              <a:rPr lang="sv-SE" altLang="sv-SE" sz="2400" dirty="0">
                <a:latin typeface="Trebuchet MS" panose="020B0703020202090204" pitchFamily="34" charset="0"/>
              </a:rPr>
              <a:t>Ansvarsöverlämnanden </a:t>
            </a:r>
          </a:p>
        </p:txBody>
      </p:sp>
    </p:spTree>
    <p:extLst>
      <p:ext uri="{BB962C8B-B14F-4D97-AF65-F5344CB8AC3E}">
        <p14:creationId xmlns:p14="http://schemas.microsoft.com/office/powerpoint/2010/main" val="395922392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 Box 1">
            <a:extLst>
              <a:ext uri="{FF2B5EF4-FFF2-40B4-BE49-F238E27FC236}">
                <a16:creationId xmlns:a16="http://schemas.microsoft.com/office/drawing/2014/main" id="{FE28EB83-70AC-1F4A-B2E4-DC0FF95212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6913" y="488952"/>
            <a:ext cx="7620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sv-SE" altLang="sv-SE" sz="4300" dirty="0">
                <a:solidFill>
                  <a:srgbClr val="465E9C"/>
                </a:solidFill>
                <a:latin typeface="+mj-lt"/>
              </a:rPr>
              <a:t>Exempel på milstolpar</a:t>
            </a:r>
          </a:p>
        </p:txBody>
      </p:sp>
      <p:sp>
        <p:nvSpPr>
          <p:cNvPr id="10242" name="Text Box 2">
            <a:extLst>
              <a:ext uri="{FF2B5EF4-FFF2-40B4-BE49-F238E27FC236}">
                <a16:creationId xmlns:a16="http://schemas.microsoft.com/office/drawing/2014/main" id="{D400835B-F58B-404D-BA21-92BA7857AC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6988" y="2087563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22860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ts val="551"/>
              </a:spcBef>
              <a:buClr>
                <a:srgbClr val="FDA023"/>
              </a:buClr>
              <a:buFont typeface="Arial" panose="020B0604020202020204" pitchFamily="34" charset="0"/>
              <a:buChar char="•"/>
            </a:pPr>
            <a:r>
              <a:rPr lang="sv-SE" altLang="sv-SE" sz="2200" dirty="0">
                <a:latin typeface="Trebuchet MS" panose="020B0703020202090204" pitchFamily="34" charset="0"/>
              </a:rPr>
              <a:t>Undersökningar färdiga</a:t>
            </a:r>
          </a:p>
          <a:p>
            <a:pPr>
              <a:spcBef>
                <a:spcPts val="551"/>
              </a:spcBef>
              <a:buClr>
                <a:srgbClr val="FDA023"/>
              </a:buClr>
              <a:buFont typeface="Arial" panose="020B0604020202020204" pitchFamily="34" charset="0"/>
              <a:buChar char="•"/>
            </a:pPr>
            <a:r>
              <a:rPr lang="sv-SE" altLang="sv-SE" sz="2200" dirty="0">
                <a:latin typeface="Trebuchet MS" panose="020B0703020202090204" pitchFamily="34" charset="0"/>
              </a:rPr>
              <a:t>Planer godkända</a:t>
            </a:r>
          </a:p>
          <a:p>
            <a:pPr>
              <a:spcBef>
                <a:spcPts val="551"/>
              </a:spcBef>
              <a:buClr>
                <a:srgbClr val="FDA023"/>
              </a:buClr>
              <a:buFont typeface="Arial" panose="020B0604020202020204" pitchFamily="34" charset="0"/>
              <a:buChar char="•"/>
            </a:pPr>
            <a:r>
              <a:rPr lang="sv-SE" altLang="sv-SE" sz="2200" dirty="0">
                <a:latin typeface="Trebuchet MS" panose="020B0703020202090204" pitchFamily="34" charset="0"/>
              </a:rPr>
              <a:t>Kunskap och kompetenser har uppnåtts </a:t>
            </a:r>
          </a:p>
          <a:p>
            <a:pPr>
              <a:spcBef>
                <a:spcPts val="551"/>
              </a:spcBef>
              <a:buClr>
                <a:srgbClr val="FDA023"/>
              </a:buClr>
              <a:buFont typeface="Arial" panose="020B0604020202020204" pitchFamily="34" charset="0"/>
              <a:buChar char="•"/>
            </a:pPr>
            <a:r>
              <a:rPr lang="sv-SE" altLang="sv-SE" sz="2200" dirty="0">
                <a:latin typeface="Trebuchet MS" panose="020B0703020202090204" pitchFamily="34" charset="0"/>
              </a:rPr>
              <a:t>Resultat har utvärderats</a:t>
            </a:r>
          </a:p>
          <a:p>
            <a:pPr>
              <a:spcBef>
                <a:spcPts val="551"/>
              </a:spcBef>
              <a:buClr>
                <a:srgbClr val="FDA023"/>
              </a:buClr>
              <a:buFont typeface="Arial" panose="020B0604020202020204" pitchFamily="34" charset="0"/>
              <a:buChar char="•"/>
            </a:pPr>
            <a:r>
              <a:rPr lang="sv-SE" altLang="sv-SE" sz="2200" dirty="0">
                <a:latin typeface="Trebuchet MS" panose="020B0703020202090204" pitchFamily="34" charset="0"/>
              </a:rPr>
              <a:t>Prioriteter har satts</a:t>
            </a:r>
          </a:p>
          <a:p>
            <a:pPr>
              <a:spcBef>
                <a:spcPts val="551"/>
              </a:spcBef>
              <a:buClr>
                <a:srgbClr val="FDA023"/>
              </a:buClr>
              <a:buFont typeface="Arial" panose="020B0604020202020204" pitchFamily="34" charset="0"/>
              <a:buChar char="•"/>
            </a:pPr>
            <a:r>
              <a:rPr lang="sv-SE" altLang="sv-SE" sz="2200" dirty="0">
                <a:latin typeface="Trebuchet MS" panose="020B0703020202090204" pitchFamily="34" charset="0"/>
              </a:rPr>
              <a:t>Beslut har tagits</a:t>
            </a:r>
          </a:p>
          <a:p>
            <a:pPr>
              <a:spcBef>
                <a:spcPts val="551"/>
              </a:spcBef>
              <a:buClr>
                <a:srgbClr val="FDA023"/>
              </a:buClr>
            </a:pPr>
            <a:endParaRPr lang="sv-SE" altLang="sv-SE" sz="2200" dirty="0">
              <a:latin typeface="Trebuchet MS" panose="020B070302020209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590247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>
            <a:extLst>
              <a:ext uri="{FF2B5EF4-FFF2-40B4-BE49-F238E27FC236}">
                <a16:creationId xmlns:a16="http://schemas.microsoft.com/office/drawing/2014/main" id="{FBBE5F72-B5FA-F04E-927E-CCF697A05F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766761"/>
            <a:ext cx="7620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sv-SE" altLang="sv-SE" sz="4600" dirty="0">
                <a:solidFill>
                  <a:srgbClr val="465E9C"/>
                </a:solidFill>
                <a:latin typeface="+mj-lt"/>
              </a:rPr>
              <a:t>Var börjar projektet?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8DC98EF6-21EA-9D44-B6AE-41FEAD2B2E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251" r="-9251"/>
          <a:stretch>
            <a:fillRect/>
          </a:stretch>
        </p:blipFill>
        <p:spPr bwMode="auto">
          <a:xfrm>
            <a:off x="1981200" y="1981200"/>
            <a:ext cx="3276600" cy="3538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-9251" r="-9251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3" name="Text Box 3">
            <a:extLst>
              <a:ext uri="{FF2B5EF4-FFF2-40B4-BE49-F238E27FC236}">
                <a16:creationId xmlns:a16="http://schemas.microsoft.com/office/drawing/2014/main" id="{87B9E816-8D77-184C-96D4-931DBD5630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1981201"/>
            <a:ext cx="4724400" cy="267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22860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ts val="500"/>
              </a:spcBef>
              <a:buClr>
                <a:srgbClr val="FDA023"/>
              </a:buClr>
              <a:buFont typeface="Arial" panose="020B0604020202020204" pitchFamily="34" charset="0"/>
              <a:buChar char="•"/>
            </a:pPr>
            <a:r>
              <a:rPr lang="sv-SE" altLang="sv-SE" sz="2000" i="1" dirty="0">
                <a:latin typeface="Trebuchet MS" panose="020B0703020202090204" pitchFamily="34" charset="0"/>
              </a:rPr>
              <a:t>Ett </a:t>
            </a:r>
            <a:r>
              <a:rPr lang="sv-SE" altLang="sv-SE" sz="2000" b="1" i="1" dirty="0">
                <a:latin typeface="Trebuchet MS" panose="020B0703020202090204" pitchFamily="34" charset="0"/>
              </a:rPr>
              <a:t>problem </a:t>
            </a:r>
            <a:r>
              <a:rPr lang="sv-SE" altLang="sv-SE" sz="2000" i="1" dirty="0">
                <a:latin typeface="Trebuchet MS" panose="020B0703020202090204" pitchFamily="34" charset="0"/>
              </a:rPr>
              <a:t>som behöver lösas</a:t>
            </a:r>
          </a:p>
          <a:p>
            <a:pPr>
              <a:spcBef>
                <a:spcPts val="500"/>
              </a:spcBef>
              <a:buClr>
                <a:srgbClr val="FDA023"/>
              </a:buClr>
              <a:buFont typeface="Arial" panose="020B0604020202020204" pitchFamily="34" charset="0"/>
              <a:buChar char="•"/>
            </a:pPr>
            <a:r>
              <a:rPr lang="sv-SE" altLang="sv-SE" sz="2000" i="1" dirty="0">
                <a:latin typeface="Trebuchet MS" panose="020B0703020202090204" pitchFamily="34" charset="0"/>
              </a:rPr>
              <a:t>En </a:t>
            </a:r>
            <a:r>
              <a:rPr lang="sv-SE" altLang="sv-SE" sz="2000" b="1" i="1" dirty="0">
                <a:latin typeface="Trebuchet MS" panose="020B0703020202090204" pitchFamily="34" charset="0"/>
              </a:rPr>
              <a:t>vision</a:t>
            </a:r>
            <a:r>
              <a:rPr lang="sv-SE" altLang="sv-SE" sz="2000" i="1" dirty="0">
                <a:latin typeface="Trebuchet MS" panose="020B0703020202090204" pitchFamily="34" charset="0"/>
              </a:rPr>
              <a:t> om förändring</a:t>
            </a:r>
          </a:p>
          <a:p>
            <a:pPr>
              <a:spcBef>
                <a:spcPts val="500"/>
              </a:spcBef>
              <a:buClr>
                <a:srgbClr val="FDA023"/>
              </a:buClr>
              <a:buFont typeface="Arial" panose="020B0604020202020204" pitchFamily="34" charset="0"/>
              <a:buChar char="•"/>
            </a:pPr>
            <a:r>
              <a:rPr lang="sv-SE" altLang="sv-SE" sz="2000" i="1" dirty="0">
                <a:latin typeface="Trebuchet MS" panose="020B0703020202090204" pitchFamily="34" charset="0"/>
              </a:rPr>
              <a:t>En </a:t>
            </a:r>
            <a:r>
              <a:rPr lang="sv-SE" altLang="sv-SE" sz="2000" b="1" i="1" dirty="0">
                <a:latin typeface="Trebuchet MS" panose="020B0703020202090204" pitchFamily="34" charset="0"/>
              </a:rPr>
              <a:t>idé </a:t>
            </a:r>
            <a:r>
              <a:rPr lang="sv-SE" altLang="sv-SE" sz="2000" i="1" dirty="0">
                <a:latin typeface="Trebuchet MS" panose="020B0703020202090204" pitchFamily="34" charset="0"/>
              </a:rPr>
              <a:t>som man vill genomföra</a:t>
            </a:r>
          </a:p>
        </p:txBody>
      </p:sp>
    </p:spTree>
    <p:extLst>
      <p:ext uri="{BB962C8B-B14F-4D97-AF65-F5344CB8AC3E}">
        <p14:creationId xmlns:p14="http://schemas.microsoft.com/office/powerpoint/2010/main" val="191283639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ext Box 1">
            <a:extLst>
              <a:ext uri="{FF2B5EF4-FFF2-40B4-BE49-F238E27FC236}">
                <a16:creationId xmlns:a16="http://schemas.microsoft.com/office/drawing/2014/main" id="{0946F879-D0DD-BB45-9437-BB75773118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6913" y="503239"/>
            <a:ext cx="7620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sv-SE" altLang="sv-SE" sz="4300" dirty="0">
                <a:solidFill>
                  <a:srgbClr val="465E9C"/>
                </a:solidFill>
                <a:latin typeface="+mj-lt"/>
              </a:rPr>
              <a:t>Bra milstolpar</a:t>
            </a:r>
          </a:p>
        </p:txBody>
      </p:sp>
      <p:sp>
        <p:nvSpPr>
          <p:cNvPr id="11266" name="Text Box 2">
            <a:extLst>
              <a:ext uri="{FF2B5EF4-FFF2-40B4-BE49-F238E27FC236}">
                <a16:creationId xmlns:a16="http://schemas.microsoft.com/office/drawing/2014/main" id="{E46D19F5-5E2D-8C4B-88F6-7CC128E108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1646239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22860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ts val="600"/>
              </a:spcBef>
              <a:buClr>
                <a:srgbClr val="FDA023"/>
              </a:buClr>
              <a:buFont typeface="Arial" panose="020B0604020202020204" pitchFamily="34" charset="0"/>
              <a:buChar char="•"/>
            </a:pPr>
            <a:r>
              <a:rPr lang="sv-SE" altLang="sv-SE" sz="2400" dirty="0">
                <a:latin typeface="Trebuchet MS" panose="020B0703020202090204" pitchFamily="34" charset="0"/>
              </a:rPr>
              <a:t>är </a:t>
            </a:r>
            <a:r>
              <a:rPr lang="sv-SE" altLang="sv-SE" sz="2400" i="1" dirty="0">
                <a:latin typeface="Trebuchet MS" panose="020B0703020202090204" pitchFamily="34" charset="0"/>
              </a:rPr>
              <a:t>begripliga</a:t>
            </a:r>
            <a:r>
              <a:rPr lang="sv-SE" altLang="sv-SE" sz="2400" dirty="0">
                <a:latin typeface="Trebuchet MS" panose="020B0703020202090204" pitchFamily="34" charset="0"/>
              </a:rPr>
              <a:t> (för en utomstående part) </a:t>
            </a:r>
          </a:p>
          <a:p>
            <a:pPr>
              <a:spcBef>
                <a:spcPts val="600"/>
              </a:spcBef>
              <a:buClr>
                <a:srgbClr val="FDA023"/>
              </a:buClr>
              <a:buFont typeface="Arial" panose="020B0604020202020204" pitchFamily="34" charset="0"/>
              <a:buChar char="•"/>
            </a:pPr>
            <a:r>
              <a:rPr lang="sv-SE" altLang="sv-SE" sz="2400" dirty="0">
                <a:latin typeface="Trebuchet MS" panose="020B0703020202090204" pitchFamily="34" charset="0"/>
              </a:rPr>
              <a:t>anknyter till </a:t>
            </a:r>
            <a:r>
              <a:rPr lang="sv-SE" altLang="sv-SE" sz="2400" i="1" dirty="0">
                <a:latin typeface="Trebuchet MS" panose="020B0703020202090204" pitchFamily="34" charset="0"/>
              </a:rPr>
              <a:t>mål </a:t>
            </a:r>
            <a:r>
              <a:rPr lang="sv-SE" altLang="sv-SE" sz="2400" dirty="0">
                <a:latin typeface="Trebuchet MS" panose="020B0703020202090204" pitchFamily="34" charset="0"/>
              </a:rPr>
              <a:t>i projektet</a:t>
            </a:r>
          </a:p>
          <a:p>
            <a:pPr>
              <a:spcBef>
                <a:spcPts val="600"/>
              </a:spcBef>
              <a:buClr>
                <a:srgbClr val="FDA023"/>
              </a:buClr>
              <a:buFont typeface="Arial" panose="020B0604020202020204" pitchFamily="34" charset="0"/>
              <a:buChar char="•"/>
            </a:pPr>
            <a:r>
              <a:rPr lang="sv-SE" altLang="sv-SE" sz="2400" dirty="0">
                <a:latin typeface="Trebuchet MS" panose="020B0703020202090204" pitchFamily="34" charset="0"/>
              </a:rPr>
              <a:t>utgör en </a:t>
            </a:r>
            <a:r>
              <a:rPr lang="sv-SE" altLang="sv-SE" sz="2400" i="1" dirty="0">
                <a:latin typeface="Trebuchet MS" panose="020B0703020202090204" pitchFamily="34" charset="0"/>
              </a:rPr>
              <a:t>meningsfull</a:t>
            </a:r>
            <a:r>
              <a:rPr lang="sv-SE" altLang="sv-SE" sz="2400" dirty="0">
                <a:latin typeface="Trebuchet MS" panose="020B0703020202090204" pitchFamily="34" charset="0"/>
              </a:rPr>
              <a:t> del av ett projektförlopp</a:t>
            </a:r>
          </a:p>
          <a:p>
            <a:pPr>
              <a:spcBef>
                <a:spcPts val="600"/>
              </a:spcBef>
              <a:buClr>
                <a:srgbClr val="FDA023"/>
              </a:buClr>
              <a:buFont typeface="Arial" panose="020B0604020202020204" pitchFamily="34" charset="0"/>
              <a:buChar char="•"/>
            </a:pPr>
            <a:r>
              <a:rPr lang="sv-SE" altLang="sv-SE" sz="2400" dirty="0">
                <a:latin typeface="Trebuchet MS" panose="020B0703020202090204" pitchFamily="34" charset="0"/>
              </a:rPr>
              <a:t>är </a:t>
            </a:r>
            <a:r>
              <a:rPr lang="sv-SE" altLang="sv-SE" sz="2400" i="1" dirty="0">
                <a:latin typeface="Trebuchet MS" panose="020B0703020202090204" pitchFamily="34" charset="0"/>
              </a:rPr>
              <a:t>hanterbara</a:t>
            </a:r>
          </a:p>
          <a:p>
            <a:pPr>
              <a:spcBef>
                <a:spcPts val="600"/>
              </a:spcBef>
              <a:buClr>
                <a:srgbClr val="FDA023"/>
              </a:buClr>
              <a:buFont typeface="Arial" panose="020B0604020202020204" pitchFamily="34" charset="0"/>
              <a:buChar char="•"/>
            </a:pPr>
            <a:r>
              <a:rPr lang="sv-SE" altLang="sv-SE" sz="2400" dirty="0">
                <a:latin typeface="Trebuchet MS" panose="020B0703020202090204" pitchFamily="34" charset="0"/>
              </a:rPr>
              <a:t>viktiga beslutspunkter i projektet måste vara milstolpar</a:t>
            </a:r>
          </a:p>
          <a:p>
            <a:pPr>
              <a:spcBef>
                <a:spcPts val="600"/>
              </a:spcBef>
              <a:buClr>
                <a:srgbClr val="FDA023"/>
              </a:buClr>
              <a:buFont typeface="Arial" panose="020B0604020202020204" pitchFamily="34" charset="0"/>
              <a:buChar char="•"/>
            </a:pPr>
            <a:r>
              <a:rPr lang="sv-SE" altLang="sv-SE" sz="2400" dirty="0">
                <a:latin typeface="Trebuchet MS" panose="020B0703020202090204" pitchFamily="34" charset="0"/>
              </a:rPr>
              <a:t>bra som </a:t>
            </a:r>
            <a:r>
              <a:rPr lang="sv-SE" altLang="sv-SE" sz="2400" i="1" dirty="0">
                <a:latin typeface="Trebuchet MS" panose="020B0703020202090204" pitchFamily="34" charset="0"/>
              </a:rPr>
              <a:t>motivationsfaktor </a:t>
            </a:r>
            <a:r>
              <a:rPr lang="sv-SE" altLang="sv-SE" sz="2400" dirty="0">
                <a:latin typeface="Trebuchet MS" panose="020B0703020202090204" pitchFamily="34" charset="0"/>
              </a:rPr>
              <a:t>och </a:t>
            </a:r>
            <a:r>
              <a:rPr lang="sv-SE" altLang="sv-SE" sz="2400" i="1" dirty="0">
                <a:latin typeface="Trebuchet MS" panose="020B0703020202090204" pitchFamily="34" charset="0"/>
              </a:rPr>
              <a:t>kommunikationsmedel</a:t>
            </a:r>
          </a:p>
          <a:p>
            <a:pPr>
              <a:spcBef>
                <a:spcPts val="600"/>
              </a:spcBef>
              <a:buClr>
                <a:srgbClr val="FDA023"/>
              </a:buClr>
              <a:buFont typeface="Arial" panose="020B0604020202020204" pitchFamily="34" charset="0"/>
              <a:buChar char="•"/>
            </a:pPr>
            <a:r>
              <a:rPr lang="sv-SE" altLang="sv-SE" sz="2400" dirty="0">
                <a:latin typeface="Trebuchet MS" panose="020B0703020202090204" pitchFamily="34" charset="0"/>
              </a:rPr>
              <a:t>Innebär en bra överlämning till nästa etapp (</a:t>
            </a:r>
            <a:r>
              <a:rPr lang="sv-SE" altLang="sv-SE" sz="2400" dirty="0" err="1">
                <a:latin typeface="Trebuchet MS" panose="020B0703020202090204" pitchFamily="34" charset="0"/>
              </a:rPr>
              <a:t>staffettlopp</a:t>
            </a:r>
            <a:r>
              <a:rPr lang="sv-SE" altLang="sv-SE" sz="2400" dirty="0">
                <a:latin typeface="Trebuchet MS" panose="020B0703020202090204" pitchFamily="34" charset="0"/>
              </a:rPr>
              <a:t>)</a:t>
            </a:r>
          </a:p>
          <a:p>
            <a:pPr>
              <a:spcBef>
                <a:spcPts val="600"/>
              </a:spcBef>
              <a:buClr>
                <a:srgbClr val="FDA023"/>
              </a:buClr>
            </a:pPr>
            <a:endParaRPr lang="sv-SE" altLang="sv-SE" sz="2400" dirty="0">
              <a:latin typeface="Trebuchet MS" panose="020B070302020209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200226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784B2864-C853-AC32-B7A3-51DDDAFBAB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9350" y="671512"/>
            <a:ext cx="7353300" cy="551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04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>
            <a:extLst>
              <a:ext uri="{FF2B5EF4-FFF2-40B4-BE49-F238E27FC236}">
                <a16:creationId xmlns:a16="http://schemas.microsoft.com/office/drawing/2014/main" id="{DA865A9F-BBF4-5947-AF85-B4C351755C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6049" y="588964"/>
            <a:ext cx="7620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sv-SE" altLang="sv-SE" sz="4600">
                <a:solidFill>
                  <a:srgbClr val="465E9C"/>
                </a:solidFill>
                <a:latin typeface="+mj-lt"/>
              </a:rPr>
              <a:t>Initiering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862DF9F6-DD13-ED4E-BB9F-019CF673C2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1229" b="-31229"/>
          <a:stretch>
            <a:fillRect/>
          </a:stretch>
        </p:blipFill>
        <p:spPr bwMode="auto">
          <a:xfrm>
            <a:off x="1146049" y="837392"/>
            <a:ext cx="5125593" cy="5535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t="-31229" b="-31229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099" name="Text Box 3">
            <a:extLst>
              <a:ext uri="{FF2B5EF4-FFF2-40B4-BE49-F238E27FC236}">
                <a16:creationId xmlns:a16="http://schemas.microsoft.com/office/drawing/2014/main" id="{282BBFF5-1E39-6E40-AEFC-0F34B77B5D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4807" y="1881188"/>
            <a:ext cx="4581144" cy="3676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22860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ts val="475"/>
              </a:spcBef>
              <a:buClr>
                <a:srgbClr val="FDA023"/>
              </a:buClr>
              <a:buFont typeface="Arial" panose="020B0604020202020204" pitchFamily="34" charset="0"/>
              <a:buChar char="•"/>
            </a:pPr>
            <a:r>
              <a:rPr lang="sv-SE" altLang="sv-SE" sz="2133" dirty="0">
                <a:latin typeface="Trebuchet MS" panose="020B0703020202090204" pitchFamily="34" charset="0"/>
              </a:rPr>
              <a:t>Projektet befinner sig i </a:t>
            </a:r>
            <a:r>
              <a:rPr lang="sv-SE" altLang="sv-SE" sz="2133" b="1" i="1" dirty="0">
                <a:latin typeface="Trebuchet MS" panose="020B0703020202090204" pitchFamily="34" charset="0"/>
              </a:rPr>
              <a:t>initierings- eller designfasen</a:t>
            </a:r>
            <a:r>
              <a:rPr lang="sv-SE" altLang="sv-SE" sz="2133" dirty="0">
                <a:latin typeface="Trebuchet MS" panose="020B0703020202090204" pitchFamily="34" charset="0"/>
              </a:rPr>
              <a:t> </a:t>
            </a:r>
            <a:r>
              <a:rPr lang="en-US" altLang="sv-SE" sz="2133" dirty="0">
                <a:latin typeface="Trebuchet MS" panose="020B0703020202090204" pitchFamily="34" charset="0"/>
              </a:rPr>
              <a:t>–</a:t>
            </a:r>
            <a:r>
              <a:rPr lang="sv-SE" altLang="sv-SE" sz="2133" dirty="0">
                <a:latin typeface="Trebuchet MS" panose="020B0703020202090204" pitchFamily="34" charset="0"/>
              </a:rPr>
              <a:t> denna del av projektet kan också kallas för </a:t>
            </a:r>
            <a:r>
              <a:rPr lang="sv-SE" altLang="sv-SE" sz="2133" b="1" i="1" dirty="0" err="1">
                <a:latin typeface="Trebuchet MS" panose="020B0703020202090204" pitchFamily="34" charset="0"/>
              </a:rPr>
              <a:t>prejekt</a:t>
            </a:r>
            <a:endParaRPr lang="sv-SE" altLang="sv-SE" sz="2133" b="1" i="1" dirty="0">
              <a:latin typeface="Trebuchet MS" panose="020B0703020202090204" pitchFamily="34" charset="0"/>
            </a:endParaRPr>
          </a:p>
          <a:p>
            <a:pPr>
              <a:lnSpc>
                <a:spcPct val="90000"/>
              </a:lnSpc>
              <a:spcBef>
                <a:spcPts val="475"/>
              </a:spcBef>
              <a:buClr>
                <a:srgbClr val="FDA023"/>
              </a:buClr>
              <a:buFont typeface="Arial" panose="020B0604020202020204" pitchFamily="34" charset="0"/>
              <a:buChar char="•"/>
            </a:pPr>
            <a:r>
              <a:rPr lang="en-US" altLang="sv-SE" sz="2133" dirty="0">
                <a:latin typeface="Trebuchet MS" panose="020B0703020202090204" pitchFamily="34" charset="0"/>
              </a:rPr>
              <a:t>I</a:t>
            </a:r>
            <a:r>
              <a:rPr lang="sv-SE" altLang="sv-SE" sz="2133" dirty="0">
                <a:latin typeface="Trebuchet MS" panose="020B0703020202090204" pitchFamily="34" charset="0"/>
              </a:rPr>
              <a:t> denna fas är det viktigt att ha en öppen inställning </a:t>
            </a:r>
            <a:r>
              <a:rPr lang="en-US" altLang="sv-SE" sz="2133" dirty="0">
                <a:latin typeface="Trebuchet MS" panose="020B0703020202090204" pitchFamily="34" charset="0"/>
              </a:rPr>
              <a:t>–</a:t>
            </a:r>
            <a:r>
              <a:rPr lang="sv-SE" altLang="sv-SE" sz="2133" dirty="0">
                <a:latin typeface="Trebuchet MS" panose="020B0703020202090204" pitchFamily="34" charset="0"/>
              </a:rPr>
              <a:t> exakt hur projektet skall se ut skall fortfarande vara ganska öppet för förändringar/anpassningar</a:t>
            </a:r>
          </a:p>
          <a:p>
            <a:pPr>
              <a:lnSpc>
                <a:spcPct val="90000"/>
              </a:lnSpc>
              <a:spcBef>
                <a:spcPts val="475"/>
              </a:spcBef>
              <a:buClr>
                <a:srgbClr val="FDA023"/>
              </a:buClr>
              <a:buFont typeface="Arial" panose="020B0604020202020204" pitchFamily="34" charset="0"/>
              <a:buChar char="•"/>
            </a:pPr>
            <a:r>
              <a:rPr lang="sv-SE" altLang="sv-SE" sz="2133" dirty="0">
                <a:latin typeface="Trebuchet MS" panose="020B0703020202090204" pitchFamily="34" charset="0"/>
              </a:rPr>
              <a:t>Undvika att direkt kasta sig över ”lösningar”</a:t>
            </a:r>
          </a:p>
        </p:txBody>
      </p:sp>
    </p:spTree>
    <p:extLst>
      <p:ext uri="{BB962C8B-B14F-4D97-AF65-F5344CB8AC3E}">
        <p14:creationId xmlns:p14="http://schemas.microsoft.com/office/powerpoint/2010/main" val="356112188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ext Box 1">
            <a:extLst>
              <a:ext uri="{FF2B5EF4-FFF2-40B4-BE49-F238E27FC236}">
                <a16:creationId xmlns:a16="http://schemas.microsoft.com/office/drawing/2014/main" id="{2684C946-62DB-7742-B58A-150333E42A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609602"/>
            <a:ext cx="7620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sv-SE" altLang="sv-SE" sz="4600" dirty="0">
                <a:solidFill>
                  <a:srgbClr val="465E9C"/>
                </a:solidFill>
                <a:latin typeface="+mj-lt"/>
              </a:rPr>
              <a:t>Projektdesign</a:t>
            </a:r>
          </a:p>
        </p:txBody>
      </p:sp>
      <p:sp>
        <p:nvSpPr>
          <p:cNvPr id="6146" name="Text Box 2">
            <a:extLst>
              <a:ext uri="{FF2B5EF4-FFF2-40B4-BE49-F238E27FC236}">
                <a16:creationId xmlns:a16="http://schemas.microsoft.com/office/drawing/2014/main" id="{4D6D65EE-6657-C146-A111-C2FB6338F6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1328" y="2217736"/>
            <a:ext cx="8688566" cy="288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22860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ts val="551"/>
              </a:spcBef>
              <a:buClr>
                <a:srgbClr val="FDA023"/>
              </a:buClr>
              <a:buFont typeface="Arial" panose="020B0604020202020204" pitchFamily="34" charset="0"/>
              <a:buChar char="•"/>
            </a:pPr>
            <a:r>
              <a:rPr lang="sv-SE" altLang="sv-SE" sz="2200" dirty="0">
                <a:latin typeface="Trebuchet MS" panose="020B0703020202090204" pitchFamily="34" charset="0"/>
              </a:rPr>
              <a:t>Identifiera och klargöra utmaningen – </a:t>
            </a:r>
            <a:r>
              <a:rPr lang="sv-SE" altLang="sv-SE" sz="2200" i="1" dirty="0">
                <a:latin typeface="Trebuchet MS" panose="020B0703020202090204" pitchFamily="34" charset="0"/>
              </a:rPr>
              <a:t>situationsanalys</a:t>
            </a:r>
            <a:br>
              <a:rPr lang="sv-SE" altLang="sv-SE" sz="2200" i="1" dirty="0">
                <a:latin typeface="Trebuchet MS" panose="020B0703020202090204" pitchFamily="34" charset="0"/>
              </a:rPr>
            </a:br>
            <a:r>
              <a:rPr lang="sv-SE" altLang="sv-SE" sz="2200" dirty="0">
                <a:latin typeface="Trebuchet MS" panose="020B0703020202090204" pitchFamily="34" charset="0"/>
              </a:rPr>
              <a:t>(LFA-metoden: ”problemträd”)</a:t>
            </a:r>
          </a:p>
          <a:p>
            <a:pPr>
              <a:spcBef>
                <a:spcPts val="551"/>
              </a:spcBef>
              <a:buClr>
                <a:srgbClr val="FDA023"/>
              </a:buClr>
              <a:buFont typeface="Arial" panose="020B0604020202020204" pitchFamily="34" charset="0"/>
              <a:buChar char="•"/>
            </a:pPr>
            <a:r>
              <a:rPr lang="sv-SE" altLang="sv-SE" sz="2200" dirty="0">
                <a:latin typeface="Trebuchet MS" panose="020B0703020202090204" pitchFamily="34" charset="0"/>
              </a:rPr>
              <a:t>Backcasting – </a:t>
            </a:r>
            <a:r>
              <a:rPr lang="sv-SE" altLang="sv-SE" sz="2200" i="1" dirty="0">
                <a:latin typeface="Trebuchet MS" panose="020B0703020202090204" pitchFamily="34" charset="0"/>
              </a:rPr>
              <a:t>analys av ett önskvärt </a:t>
            </a:r>
            <a:r>
              <a:rPr lang="sv-SE" altLang="sv-SE" sz="2200" i="1" dirty="0" err="1">
                <a:latin typeface="Trebuchet MS" panose="020B0703020202090204" pitchFamily="34" charset="0"/>
              </a:rPr>
              <a:t>framtidsläge</a:t>
            </a:r>
            <a:endParaRPr lang="sv-SE" altLang="sv-SE" sz="2200" i="1" dirty="0">
              <a:latin typeface="Trebuchet MS" panose="020B0703020202090204" pitchFamily="34" charset="0"/>
            </a:endParaRPr>
          </a:p>
          <a:p>
            <a:pPr>
              <a:spcBef>
                <a:spcPts val="551"/>
              </a:spcBef>
              <a:buClr>
                <a:srgbClr val="FDA023"/>
              </a:buClr>
              <a:buFont typeface="Arial" panose="020B0604020202020204" pitchFamily="34" charset="0"/>
              <a:buChar char="•"/>
            </a:pPr>
            <a:r>
              <a:rPr lang="sv-SE" altLang="sv-SE" sz="2200" dirty="0">
                <a:latin typeface="Trebuchet MS" panose="020B0703020202090204" pitchFamily="34" charset="0"/>
              </a:rPr>
              <a:t>Förändringsteori &gt; </a:t>
            </a:r>
            <a:r>
              <a:rPr lang="sv-SE" altLang="sv-SE" sz="2200" i="1" dirty="0">
                <a:latin typeface="Trebuchet MS" panose="020B0703020202090204" pitchFamily="34" charset="0"/>
              </a:rPr>
              <a:t>”hur skall vi komma härifrån till dit?</a:t>
            </a:r>
            <a:r>
              <a:rPr lang="sv-SE" altLang="sv-SE" sz="2200" dirty="0">
                <a:latin typeface="Trebuchet MS" panose="020B0703020202090204" pitchFamily="34" charset="0"/>
              </a:rPr>
              <a:t>”</a:t>
            </a:r>
          </a:p>
          <a:p>
            <a:pPr>
              <a:spcBef>
                <a:spcPts val="551"/>
              </a:spcBef>
              <a:buClr>
                <a:srgbClr val="FDA023"/>
              </a:buClr>
              <a:buFont typeface="Arial" panose="020B0604020202020204" pitchFamily="34" charset="0"/>
              <a:buChar char="•"/>
            </a:pPr>
            <a:r>
              <a:rPr lang="sv-SE" altLang="sv-SE" sz="2200" dirty="0">
                <a:latin typeface="Trebuchet MS" panose="020B0703020202090204" pitchFamily="34" charset="0"/>
              </a:rPr>
              <a:t>Design-tänkande (”Design </a:t>
            </a:r>
            <a:r>
              <a:rPr lang="sv-SE" altLang="sv-SE" sz="2200" dirty="0" err="1">
                <a:latin typeface="Trebuchet MS" panose="020B0703020202090204" pitchFamily="34" charset="0"/>
              </a:rPr>
              <a:t>thinking</a:t>
            </a:r>
            <a:r>
              <a:rPr lang="sv-SE" altLang="sv-SE" sz="2200" dirty="0">
                <a:latin typeface="Trebuchet MS" panose="020B0703020202090204" pitchFamily="34" charset="0"/>
              </a:rPr>
              <a:t>”)</a:t>
            </a:r>
          </a:p>
          <a:p>
            <a:pPr>
              <a:spcBef>
                <a:spcPts val="551"/>
              </a:spcBef>
              <a:buClr>
                <a:srgbClr val="FDA023"/>
              </a:buClr>
              <a:buFont typeface="Arial" panose="020B0604020202020204" pitchFamily="34" charset="0"/>
              <a:buChar char="•"/>
            </a:pPr>
            <a:r>
              <a:rPr lang="sv-SE" altLang="sv-SE" sz="2200" b="1" dirty="0">
                <a:latin typeface="Trebuchet MS" panose="020B0703020202090204" pitchFamily="34" charset="0"/>
              </a:rPr>
              <a:t>Processinriktat förhållningssätt</a:t>
            </a:r>
          </a:p>
        </p:txBody>
      </p:sp>
    </p:spTree>
    <p:extLst>
      <p:ext uri="{BB962C8B-B14F-4D97-AF65-F5344CB8AC3E}">
        <p14:creationId xmlns:p14="http://schemas.microsoft.com/office/powerpoint/2010/main" val="204678706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1">
            <a:extLst>
              <a:ext uri="{FF2B5EF4-FFF2-40B4-BE49-F238E27FC236}">
                <a16:creationId xmlns:a16="http://schemas.microsoft.com/office/drawing/2014/main" id="{101BB3FB-CB24-8B4E-850F-2ED68DCEF1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9675" y="791337"/>
            <a:ext cx="7620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sv-SE" altLang="sv-SE" sz="4600" dirty="0">
                <a:solidFill>
                  <a:srgbClr val="465E9C"/>
                </a:solidFill>
                <a:latin typeface="+mj-lt"/>
              </a:rPr>
              <a:t>En idé man vill genomföra?</a:t>
            </a:r>
          </a:p>
        </p:txBody>
      </p:sp>
      <p:sp>
        <p:nvSpPr>
          <p:cNvPr id="7170" name="Text Box 2">
            <a:extLst>
              <a:ext uri="{FF2B5EF4-FFF2-40B4-BE49-F238E27FC236}">
                <a16:creationId xmlns:a16="http://schemas.microsoft.com/office/drawing/2014/main" id="{29C1F743-4395-EB4B-8E60-9EA5FDFA3D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5762" y="2451925"/>
            <a:ext cx="7054851" cy="2305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22860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ts val="551"/>
              </a:spcBef>
              <a:buClr>
                <a:srgbClr val="FDA023"/>
              </a:buClr>
              <a:buFont typeface="Arial" panose="020B0604020202020204" pitchFamily="34" charset="0"/>
              <a:buChar char="•"/>
            </a:pPr>
            <a:r>
              <a:rPr lang="sv-SE" altLang="sv-SE" sz="2200" dirty="0">
                <a:latin typeface="Trebuchet MS" panose="020B0703020202090204" pitchFamily="34" charset="0"/>
              </a:rPr>
              <a:t>”En möjlighet som öppnar sig”</a:t>
            </a:r>
          </a:p>
          <a:p>
            <a:pPr>
              <a:spcBef>
                <a:spcPts val="551"/>
              </a:spcBef>
              <a:buClr>
                <a:srgbClr val="FDA023"/>
              </a:buClr>
              <a:buFont typeface="Arial" panose="020B0604020202020204" pitchFamily="34" charset="0"/>
              <a:buChar char="•"/>
            </a:pPr>
            <a:r>
              <a:rPr lang="sv-SE" altLang="sv-SE" sz="2200" dirty="0">
                <a:latin typeface="Trebuchet MS" panose="020B0703020202090204" pitchFamily="34" charset="0"/>
              </a:rPr>
              <a:t>”Skulle man inte kunna göra…”</a:t>
            </a:r>
          </a:p>
          <a:p>
            <a:pPr>
              <a:spcBef>
                <a:spcPts val="551"/>
              </a:spcBef>
              <a:buClr>
                <a:srgbClr val="FDA023"/>
              </a:buClr>
              <a:buFont typeface="Arial" panose="020B0604020202020204" pitchFamily="34" charset="0"/>
              <a:buChar char="•"/>
            </a:pPr>
            <a:r>
              <a:rPr lang="sv-SE" altLang="sv-SE" sz="2200" dirty="0">
                <a:latin typeface="Trebuchet MS" panose="020B0703020202090204" pitchFamily="34" charset="0"/>
              </a:rPr>
              <a:t>”Vi var i XXX och såg YYY, det skulle man kanske kunna </a:t>
            </a:r>
            <a:r>
              <a:rPr lang="sv-SE" altLang="sv-SE" sz="2200">
                <a:latin typeface="Trebuchet MS" panose="020B0703020202090204" pitchFamily="34" charset="0"/>
              </a:rPr>
              <a:t>göra här i WWW?”</a:t>
            </a:r>
            <a:endParaRPr lang="sv-SE" altLang="sv-SE" sz="2200" dirty="0">
              <a:latin typeface="Trebuchet MS" panose="020B0703020202090204" pitchFamily="34" charset="0"/>
            </a:endParaRPr>
          </a:p>
          <a:p>
            <a:pPr>
              <a:spcBef>
                <a:spcPts val="551"/>
              </a:spcBef>
              <a:buClr>
                <a:srgbClr val="FDA023"/>
              </a:buClr>
              <a:buFont typeface="Arial" panose="020B0604020202020204" pitchFamily="34" charset="0"/>
              <a:buChar char="•"/>
            </a:pPr>
            <a:r>
              <a:rPr lang="sv-SE" altLang="sv-SE" sz="2200" b="1" dirty="0">
                <a:latin typeface="Trebuchet MS" panose="020B0703020202090204" pitchFamily="34" charset="0"/>
              </a:rPr>
              <a:t>Handlingsinriktat – </a:t>
            </a:r>
            <a:r>
              <a:rPr lang="sv-SE" altLang="sv-SE" sz="2200" b="1" dirty="0" err="1">
                <a:latin typeface="Trebuchet MS" panose="020B0703020202090204" pitchFamily="34" charset="0"/>
              </a:rPr>
              <a:t>entreprenöriellt</a:t>
            </a:r>
            <a:endParaRPr lang="sv-SE" altLang="sv-SE" sz="2200" b="1" dirty="0">
              <a:latin typeface="Trebuchet MS" panose="020B070302020209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940105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 Box 1">
            <a:extLst>
              <a:ext uri="{FF2B5EF4-FFF2-40B4-BE49-F238E27FC236}">
                <a16:creationId xmlns:a16="http://schemas.microsoft.com/office/drawing/2014/main" id="{32A894BF-1934-834E-89E1-EA7B68FBD9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4425" y="636590"/>
            <a:ext cx="8508998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sv-SE" altLang="sv-SE" sz="4600" dirty="0">
                <a:solidFill>
                  <a:srgbClr val="465E9C"/>
                </a:solidFill>
                <a:latin typeface="+mj-lt"/>
              </a:rPr>
              <a:t>Kunskapsutveckling i projektet</a:t>
            </a:r>
          </a:p>
        </p:txBody>
      </p:sp>
      <p:sp>
        <p:nvSpPr>
          <p:cNvPr id="8194" name="Line 2">
            <a:extLst>
              <a:ext uri="{FF2B5EF4-FFF2-40B4-BE49-F238E27FC236}">
                <a16:creationId xmlns:a16="http://schemas.microsoft.com/office/drawing/2014/main" id="{2177EB9B-C66A-0A49-AC82-4B185679B9B6}"/>
              </a:ext>
            </a:extLst>
          </p:cNvPr>
          <p:cNvSpPr>
            <a:spLocks noChangeShapeType="1"/>
          </p:cNvSpPr>
          <p:nvPr/>
        </p:nvSpPr>
        <p:spPr bwMode="auto">
          <a:xfrm>
            <a:off x="3359151" y="2636839"/>
            <a:ext cx="1588" cy="2438400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8195" name="Line 3">
            <a:extLst>
              <a:ext uri="{FF2B5EF4-FFF2-40B4-BE49-F238E27FC236}">
                <a16:creationId xmlns:a16="http://schemas.microsoft.com/office/drawing/2014/main" id="{DF2745A7-5F98-FC4A-BA4E-738A3FE1DFDB}"/>
              </a:ext>
            </a:extLst>
          </p:cNvPr>
          <p:cNvSpPr>
            <a:spLocks noChangeShapeType="1"/>
          </p:cNvSpPr>
          <p:nvPr/>
        </p:nvSpPr>
        <p:spPr bwMode="auto">
          <a:xfrm>
            <a:off x="3359151" y="5084764"/>
            <a:ext cx="4876800" cy="1587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8196" name="Freeform 4">
            <a:extLst>
              <a:ext uri="{FF2B5EF4-FFF2-40B4-BE49-F238E27FC236}">
                <a16:creationId xmlns:a16="http://schemas.microsoft.com/office/drawing/2014/main" id="{C0E6AFF9-BF27-3540-8E95-8F0DA9F3EA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9151" y="2565400"/>
            <a:ext cx="5029200" cy="2235200"/>
          </a:xfrm>
          <a:custGeom>
            <a:avLst/>
            <a:gdLst>
              <a:gd name="G0" fmla="+- 432 0 0"/>
              <a:gd name="G1" fmla="+- 1 0 0"/>
              <a:gd name="G2" fmla="+- 1 0 0"/>
              <a:gd name="G3" fmla="+- 1 0 0"/>
              <a:gd name="G4" fmla="+- 1 0 0"/>
              <a:gd name="G5" fmla="+- 800 0 0"/>
              <a:gd name="G6" fmla="+- 0 0 0"/>
              <a:gd name="G7" fmla="+- 1216 0 0"/>
              <a:gd name="G8" fmla="+- 1 0 0"/>
              <a:gd name="G9" fmla="+- 1 0 0"/>
              <a:gd name="G10" fmla="+- 1 0 0"/>
              <a:gd name="G11" fmla="+- 1 0 0"/>
              <a:gd name="G12" fmla="+- 1392 0 0"/>
              <a:gd name="T0" fmla="*/ 0 w 3168"/>
              <a:gd name="T1" fmla="*/ 2147483647 h 1408"/>
              <a:gd name="T2" fmla="*/ 2147483647 w 3168"/>
              <a:gd name="T3" fmla="*/ 2147483647 h 1408"/>
              <a:gd name="T4" fmla="*/ 2147483647 w 3168"/>
              <a:gd name="T5" fmla="*/ 2147483647 h 1408"/>
              <a:gd name="T6" fmla="*/ 2147483647 w 3168"/>
              <a:gd name="T7" fmla="*/ 2147483647 h 1408"/>
              <a:gd name="T8" fmla="*/ 2147483647 w 3168"/>
              <a:gd name="T9" fmla="*/ 2147483647 h 1408"/>
              <a:gd name="T10" fmla="*/ 0 w 3168"/>
              <a:gd name="T11" fmla="*/ 0 h 1408"/>
              <a:gd name="T12" fmla="*/ 3168 w 3168"/>
              <a:gd name="T13" fmla="*/ 1408 h 14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T10" t="T11" r="T12" b="T13"/>
            <a:pathLst>
              <a:path w="3168" h="1408">
                <a:moveTo>
                  <a:pt x="0" y="432"/>
                </a:moveTo>
                <a:cubicBezTo>
                  <a:pt x="176" y="216"/>
                  <a:pt x="352" y="0"/>
                  <a:pt x="672" y="96"/>
                </a:cubicBezTo>
                <a:cubicBezTo>
                  <a:pt x="992" y="192"/>
                  <a:pt x="1536" y="800"/>
                  <a:pt x="1920" y="1008"/>
                </a:cubicBezTo>
                <a:cubicBezTo>
                  <a:pt x="2304" y="1216"/>
                  <a:pt x="2784" y="1280"/>
                  <a:pt x="2976" y="1344"/>
                </a:cubicBezTo>
                <a:cubicBezTo>
                  <a:pt x="3168" y="1408"/>
                  <a:pt x="3120" y="1400"/>
                  <a:pt x="3072" y="1392"/>
                </a:cubicBezTo>
              </a:path>
            </a:pathLst>
          </a:custGeom>
          <a:noFill/>
          <a:ln w="9360" cap="sq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8197" name="Line 5">
            <a:extLst>
              <a:ext uri="{FF2B5EF4-FFF2-40B4-BE49-F238E27FC236}">
                <a16:creationId xmlns:a16="http://schemas.microsoft.com/office/drawing/2014/main" id="{2B70DCA4-26E5-9C45-BD6A-7CE98141241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359151" y="2347914"/>
            <a:ext cx="1588" cy="307975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8198" name="Line 6">
            <a:extLst>
              <a:ext uri="{FF2B5EF4-FFF2-40B4-BE49-F238E27FC236}">
                <a16:creationId xmlns:a16="http://schemas.microsoft.com/office/drawing/2014/main" id="{D79A66F6-3AF2-3141-A5E5-D1C53210AB19}"/>
              </a:ext>
            </a:extLst>
          </p:cNvPr>
          <p:cNvSpPr>
            <a:spLocks noChangeShapeType="1"/>
          </p:cNvSpPr>
          <p:nvPr/>
        </p:nvSpPr>
        <p:spPr bwMode="auto">
          <a:xfrm>
            <a:off x="8256588" y="5084764"/>
            <a:ext cx="381000" cy="1587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8199" name="Freeform 7">
            <a:extLst>
              <a:ext uri="{FF2B5EF4-FFF2-40B4-BE49-F238E27FC236}">
                <a16:creationId xmlns:a16="http://schemas.microsoft.com/office/drawing/2014/main" id="{01AE1472-8B85-504C-9713-E4A961A4B6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3975" y="2420939"/>
            <a:ext cx="4495800" cy="2362200"/>
          </a:xfrm>
          <a:custGeom>
            <a:avLst/>
            <a:gdLst>
              <a:gd name="G0" fmla="+- 1488 0 0"/>
              <a:gd name="G1" fmla="+- 1 0 0"/>
              <a:gd name="G2" fmla="+- 1 0 0"/>
              <a:gd name="G3" fmla="+- 1 0 0"/>
              <a:gd name="G4" fmla="+- 1 0 0"/>
              <a:gd name="G5" fmla="+- 1 0 0"/>
              <a:gd name="G6" fmla="+- 1 0 0"/>
              <a:gd name="G7" fmla="+- 1 0 0"/>
              <a:gd name="G8" fmla="+- 1 0 0"/>
              <a:gd name="G9" fmla="+- 0 0 0"/>
              <a:gd name="T0" fmla="*/ 0 w 2832"/>
              <a:gd name="T1" fmla="*/ 2147483647 h 1488"/>
              <a:gd name="T2" fmla="*/ 2147483647 w 2832"/>
              <a:gd name="T3" fmla="*/ 2147483647 h 1488"/>
              <a:gd name="T4" fmla="*/ 2147483647 w 2832"/>
              <a:gd name="T5" fmla="*/ 2147483647 h 1488"/>
              <a:gd name="T6" fmla="*/ 2147483647 w 2832"/>
              <a:gd name="T7" fmla="*/ 0 h 1488"/>
              <a:gd name="T8" fmla="*/ 0 w 2832"/>
              <a:gd name="T9" fmla="*/ 0 h 1488"/>
              <a:gd name="T10" fmla="*/ 2832 w 2832"/>
              <a:gd name="T11" fmla="*/ 1488 h 1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832" h="1488">
                <a:moveTo>
                  <a:pt x="0" y="1488"/>
                </a:moveTo>
                <a:cubicBezTo>
                  <a:pt x="340" y="1400"/>
                  <a:pt x="680" y="1312"/>
                  <a:pt x="1056" y="1152"/>
                </a:cubicBezTo>
                <a:cubicBezTo>
                  <a:pt x="1432" y="992"/>
                  <a:pt x="1960" y="720"/>
                  <a:pt x="2256" y="528"/>
                </a:cubicBezTo>
                <a:cubicBezTo>
                  <a:pt x="2552" y="336"/>
                  <a:pt x="2692" y="168"/>
                  <a:pt x="2832" y="0"/>
                </a:cubicBezTo>
              </a:path>
            </a:pathLst>
          </a:custGeom>
          <a:noFill/>
          <a:ln w="9360" cap="sq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8200" name="Text Box 8">
            <a:extLst>
              <a:ext uri="{FF2B5EF4-FFF2-40B4-BE49-F238E27FC236}">
                <a16:creationId xmlns:a16="http://schemas.microsoft.com/office/drawing/2014/main" id="{85928EAD-4DDB-F44B-A57B-67E32492C8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3475" y="5216525"/>
            <a:ext cx="2057400" cy="417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ts val="1313"/>
              </a:spcBef>
            </a:pPr>
            <a:r>
              <a:rPr lang="sv-SE" altLang="sv-SE" sz="2100" i="1">
                <a:latin typeface="Times New Roman" panose="02020603050405020304" pitchFamily="18" charset="0"/>
              </a:rPr>
              <a:t>Projektförlopp</a:t>
            </a:r>
          </a:p>
        </p:txBody>
      </p:sp>
      <p:sp>
        <p:nvSpPr>
          <p:cNvPr id="8201" name="Text Box 9">
            <a:extLst>
              <a:ext uri="{FF2B5EF4-FFF2-40B4-BE49-F238E27FC236}">
                <a16:creationId xmlns:a16="http://schemas.microsoft.com/office/drawing/2014/main" id="{ADB4BFB5-40B5-7C4D-BDCC-CA4E2B94AD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3613" y="2205039"/>
            <a:ext cx="2743200" cy="417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ts val="1313"/>
              </a:spcBef>
            </a:pPr>
            <a:r>
              <a:rPr lang="sv-SE" altLang="sv-SE" sz="2100" i="1">
                <a:latin typeface="Times New Roman" panose="02020603050405020304" pitchFamily="18" charset="0"/>
              </a:rPr>
              <a:t>Beslutens betydelse</a:t>
            </a:r>
          </a:p>
        </p:txBody>
      </p:sp>
      <p:sp>
        <p:nvSpPr>
          <p:cNvPr id="8202" name="Text Box 10">
            <a:extLst>
              <a:ext uri="{FF2B5EF4-FFF2-40B4-BE49-F238E27FC236}">
                <a16:creationId xmlns:a16="http://schemas.microsoft.com/office/drawing/2014/main" id="{0F924EB4-32DD-DA46-87AA-30AC214776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8526" y="1700213"/>
            <a:ext cx="2879725" cy="740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ts val="1313"/>
              </a:spcBef>
            </a:pPr>
            <a:r>
              <a:rPr lang="sv-SE" altLang="sv-SE" sz="2100" i="1">
                <a:latin typeface="Times New Roman" panose="02020603050405020304" pitchFamily="18" charset="0"/>
              </a:rPr>
              <a:t>Tillgänglig information &amp; kunskap</a:t>
            </a:r>
          </a:p>
        </p:txBody>
      </p:sp>
      <p:sp>
        <p:nvSpPr>
          <p:cNvPr id="8203" name="Text Box 11">
            <a:extLst>
              <a:ext uri="{FF2B5EF4-FFF2-40B4-BE49-F238E27FC236}">
                <a16:creationId xmlns:a16="http://schemas.microsoft.com/office/drawing/2014/main" id="{9B55D147-24CE-7745-BA27-25E7D45303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6275" y="5157789"/>
            <a:ext cx="990600" cy="417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ts val="1313"/>
              </a:spcBef>
            </a:pPr>
            <a:r>
              <a:rPr lang="sv-SE" altLang="sv-SE" sz="2100">
                <a:latin typeface="Times New Roman" panose="02020603050405020304" pitchFamily="18" charset="0"/>
              </a:rPr>
              <a:t>Start</a:t>
            </a:r>
          </a:p>
        </p:txBody>
      </p:sp>
      <p:sp>
        <p:nvSpPr>
          <p:cNvPr id="8204" name="Text Box 12">
            <a:extLst>
              <a:ext uri="{FF2B5EF4-FFF2-40B4-BE49-F238E27FC236}">
                <a16:creationId xmlns:a16="http://schemas.microsoft.com/office/drawing/2014/main" id="{04003AFC-D9DD-B24F-8252-1F0B3CC53B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8939" y="5157789"/>
            <a:ext cx="1143000" cy="417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ts val="1313"/>
              </a:spcBef>
            </a:pPr>
            <a:r>
              <a:rPr lang="sv-SE" altLang="sv-SE" sz="2100">
                <a:latin typeface="Times New Roman" panose="02020603050405020304" pitchFamily="18" charset="0"/>
              </a:rPr>
              <a:t>Slut</a:t>
            </a:r>
          </a:p>
        </p:txBody>
      </p:sp>
      <p:sp>
        <p:nvSpPr>
          <p:cNvPr id="8205" name="Text Box 13">
            <a:extLst>
              <a:ext uri="{FF2B5EF4-FFF2-40B4-BE49-F238E27FC236}">
                <a16:creationId xmlns:a16="http://schemas.microsoft.com/office/drawing/2014/main" id="{D85C6745-2EA7-AD47-B72E-87BA521F57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5604" y="5819119"/>
            <a:ext cx="4162784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ja-JP" altLang="sv-SE" sz="2000">
                <a:latin typeface="Trebuchet MS" panose="020B0703020202090204" pitchFamily="34" charset="0"/>
              </a:rPr>
              <a:t>”</a:t>
            </a:r>
            <a:r>
              <a:rPr lang="sv-SE" altLang="sv-SE" sz="2000" dirty="0">
                <a:latin typeface="Trebuchet MS" panose="020B0703020202090204" pitchFamily="34" charset="0"/>
              </a:rPr>
              <a:t>Projektplanläggningens dilemma</a:t>
            </a:r>
            <a:r>
              <a:rPr lang="ja-JP" altLang="sv-SE" sz="2000">
                <a:latin typeface="Trebuchet MS" panose="020B0703020202090204" pitchFamily="34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7525993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1">
            <a:extLst>
              <a:ext uri="{FF2B5EF4-FFF2-40B4-BE49-F238E27FC236}">
                <a16:creationId xmlns:a16="http://schemas.microsoft.com/office/drawing/2014/main" id="{905BADA2-6C69-5742-A4D4-414C34148D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674689"/>
            <a:ext cx="7620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sv-SE" altLang="sv-SE" sz="4600" dirty="0">
                <a:solidFill>
                  <a:srgbClr val="465E9C"/>
                </a:solidFill>
                <a:latin typeface="+mj-lt"/>
              </a:rPr>
              <a:t>Analysera! </a:t>
            </a:r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6257B43C-FD35-1241-97BC-8F4A287CB6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0934" b="-30934"/>
          <a:stretch>
            <a:fillRect/>
          </a:stretch>
        </p:blipFill>
        <p:spPr bwMode="auto">
          <a:xfrm>
            <a:off x="1295400" y="1371600"/>
            <a:ext cx="3810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t="-30934" b="-30934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19" name="Text Box 3">
            <a:extLst>
              <a:ext uri="{FF2B5EF4-FFF2-40B4-BE49-F238E27FC236}">
                <a16:creationId xmlns:a16="http://schemas.microsoft.com/office/drawing/2014/main" id="{DC9E4592-DED4-9E47-9A4E-52730FF199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1623758"/>
            <a:ext cx="4854576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22860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ts val="500"/>
              </a:spcBef>
              <a:buClr>
                <a:srgbClr val="FDA023"/>
              </a:buClr>
              <a:buFont typeface="Arial" panose="020B0604020202020204" pitchFamily="34" charset="0"/>
              <a:buChar char="•"/>
            </a:pPr>
            <a:r>
              <a:rPr lang="sv-SE" altLang="sv-SE" sz="2000" dirty="0">
                <a:latin typeface="Trebuchet MS" panose="020B0703020202090204" pitchFamily="34" charset="0"/>
              </a:rPr>
              <a:t>I rimlig utsträckning – </a:t>
            </a:r>
            <a:r>
              <a:rPr lang="sv-SE" altLang="sv-SE" sz="2000" i="1" dirty="0">
                <a:latin typeface="Trebuchet MS" panose="020B0703020202090204" pitchFamily="34" charset="0"/>
              </a:rPr>
              <a:t>beroende på omfattning och risker</a:t>
            </a:r>
          </a:p>
          <a:p>
            <a:pPr>
              <a:spcBef>
                <a:spcPts val="500"/>
              </a:spcBef>
              <a:buClr>
                <a:srgbClr val="FDA023"/>
              </a:buClr>
              <a:buFont typeface="Arial" panose="020B0604020202020204" pitchFamily="34" charset="0"/>
              <a:buChar char="•"/>
            </a:pPr>
            <a:r>
              <a:rPr lang="sv-SE" altLang="sv-SE" sz="2000" dirty="0">
                <a:latin typeface="Trebuchet MS" panose="020B0703020202090204" pitchFamily="34" charset="0"/>
              </a:rPr>
              <a:t>Försöka ställa frågor man </a:t>
            </a:r>
            <a:r>
              <a:rPr lang="sv-SE" altLang="sv-SE" sz="2000" i="1" dirty="0">
                <a:latin typeface="Trebuchet MS" panose="020B0703020202090204" pitchFamily="34" charset="0"/>
              </a:rPr>
              <a:t>normalt</a:t>
            </a:r>
            <a:r>
              <a:rPr lang="sv-SE" altLang="sv-SE" sz="2000" dirty="0">
                <a:latin typeface="Trebuchet MS" panose="020B0703020202090204" pitchFamily="34" charset="0"/>
              </a:rPr>
              <a:t> inte ställer </a:t>
            </a:r>
            <a:r>
              <a:rPr lang="en-US" altLang="sv-SE" sz="2000" dirty="0">
                <a:latin typeface="Trebuchet MS" panose="020B0703020202090204" pitchFamily="34" charset="0"/>
              </a:rPr>
              <a:t>–</a:t>
            </a:r>
            <a:r>
              <a:rPr lang="sv-SE" altLang="sv-SE" sz="2000" dirty="0">
                <a:latin typeface="Trebuchet MS" panose="020B0703020202090204" pitchFamily="34" charset="0"/>
              </a:rPr>
              <a:t> vända och vrida på saker/ ifrågasätta vardagliga föreställningar</a:t>
            </a:r>
          </a:p>
          <a:p>
            <a:pPr>
              <a:spcBef>
                <a:spcPts val="500"/>
              </a:spcBef>
              <a:buClr>
                <a:srgbClr val="FDA023"/>
              </a:buClr>
              <a:buFont typeface="Arial" panose="020B0604020202020204" pitchFamily="34" charset="0"/>
              <a:buChar char="•"/>
            </a:pPr>
            <a:r>
              <a:rPr lang="sv-SE" altLang="sv-SE" sz="2000" dirty="0">
                <a:latin typeface="Trebuchet MS" panose="020B0703020202090204" pitchFamily="34" charset="0"/>
              </a:rPr>
              <a:t>Bakomliggande faktorer?</a:t>
            </a:r>
          </a:p>
          <a:p>
            <a:pPr>
              <a:spcBef>
                <a:spcPts val="500"/>
              </a:spcBef>
              <a:buClr>
                <a:srgbClr val="FDA023"/>
              </a:buClr>
              <a:buFont typeface="Arial" panose="020B0604020202020204" pitchFamily="34" charset="0"/>
              <a:buChar char="•"/>
            </a:pPr>
            <a:r>
              <a:rPr lang="sv-SE" altLang="sv-SE" sz="2000" dirty="0">
                <a:latin typeface="Trebuchet MS" panose="020B0703020202090204" pitchFamily="34" charset="0"/>
              </a:rPr>
              <a:t>Förutsättningar (sociala, ekonomiska, politiska etc.; lokala /globala)?</a:t>
            </a:r>
          </a:p>
          <a:p>
            <a:pPr>
              <a:spcBef>
                <a:spcPts val="500"/>
              </a:spcBef>
              <a:buClr>
                <a:srgbClr val="FDA023"/>
              </a:buClr>
              <a:buFont typeface="Arial" panose="020B0604020202020204" pitchFamily="34" charset="0"/>
              <a:buChar char="•"/>
            </a:pPr>
            <a:r>
              <a:rPr lang="sv-SE" altLang="sv-SE" sz="2000" dirty="0">
                <a:latin typeface="Trebuchet MS" panose="020B0703020202090204" pitchFamily="34" charset="0"/>
              </a:rPr>
              <a:t>Bryta ner i aktörer/krafter/processer</a:t>
            </a:r>
          </a:p>
        </p:txBody>
      </p:sp>
    </p:spTree>
    <p:extLst>
      <p:ext uri="{BB962C8B-B14F-4D97-AF65-F5344CB8AC3E}">
        <p14:creationId xmlns:p14="http://schemas.microsoft.com/office/powerpoint/2010/main" val="23786177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 Box 1">
            <a:extLst>
              <a:ext uri="{FF2B5EF4-FFF2-40B4-BE49-F238E27FC236}">
                <a16:creationId xmlns:a16="http://schemas.microsoft.com/office/drawing/2014/main" id="{6D73A73B-F918-BF40-9DE9-4E97F3D5D1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4683" y="671861"/>
            <a:ext cx="7620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sv-SE" altLang="sv-SE" sz="4600" dirty="0">
                <a:solidFill>
                  <a:srgbClr val="465E9C"/>
                </a:solidFill>
                <a:latin typeface="+mj-lt"/>
              </a:rPr>
              <a:t>Jag. Vi. </a:t>
            </a:r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6F4C648C-51D2-1F4D-AF7A-3CB49E01EF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4941" b="-34941"/>
          <a:stretch>
            <a:fillRect/>
          </a:stretch>
        </p:blipFill>
        <p:spPr bwMode="auto">
          <a:xfrm>
            <a:off x="1654683" y="1389517"/>
            <a:ext cx="4441317" cy="4796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t="-34941" b="-34941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43" name="Text Box 3">
            <a:extLst>
              <a:ext uri="{FF2B5EF4-FFF2-40B4-BE49-F238E27FC236}">
                <a16:creationId xmlns:a16="http://schemas.microsoft.com/office/drawing/2014/main" id="{40A70B2D-818D-7B4B-AA44-D7A9C5F988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2424" y="2036956"/>
            <a:ext cx="4520375" cy="3919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22860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ts val="525"/>
              </a:spcBef>
              <a:buClr>
                <a:srgbClr val="FDA023"/>
              </a:buClr>
              <a:buFont typeface="Arial" panose="020B0604020202020204" pitchFamily="34" charset="0"/>
              <a:buChar char="•"/>
            </a:pPr>
            <a:r>
              <a:rPr lang="sv-SE" altLang="sv-SE" sz="2100" dirty="0">
                <a:latin typeface="Trebuchet MS" panose="020B0703020202090204" pitchFamily="34" charset="0"/>
              </a:rPr>
              <a:t>Varför är det här viktigt för mig? </a:t>
            </a:r>
          </a:p>
          <a:p>
            <a:pPr>
              <a:spcBef>
                <a:spcPts val="525"/>
              </a:spcBef>
              <a:buClr>
                <a:srgbClr val="FDA023"/>
              </a:buClr>
              <a:buFont typeface="Arial" panose="020B0604020202020204" pitchFamily="34" charset="0"/>
              <a:buChar char="•"/>
            </a:pPr>
            <a:r>
              <a:rPr lang="sv-SE" altLang="sv-SE" sz="2100" dirty="0">
                <a:latin typeface="Trebuchet MS" panose="020B0703020202090204" pitchFamily="34" charset="0"/>
              </a:rPr>
              <a:t>Vilken roll vill jag spela i </a:t>
            </a:r>
            <a:r>
              <a:rPr lang="sv-SE" altLang="sv-SE" sz="2100" dirty="0" err="1">
                <a:latin typeface="Trebuchet MS" panose="020B0703020202090204" pitchFamily="34" charset="0"/>
              </a:rPr>
              <a:t>projeket</a:t>
            </a:r>
            <a:r>
              <a:rPr lang="sv-SE" altLang="sv-SE" sz="2100" dirty="0">
                <a:latin typeface="Trebuchet MS" panose="020B0703020202090204" pitchFamily="34" charset="0"/>
              </a:rPr>
              <a:t> – </a:t>
            </a:r>
            <a:r>
              <a:rPr lang="sv-SE" altLang="sv-SE" sz="2100" i="1" dirty="0">
                <a:latin typeface="Trebuchet MS" panose="020B0703020202090204" pitchFamily="34" charset="0"/>
              </a:rPr>
              <a:t>vad vill jag skall hända efter projektets slut?</a:t>
            </a:r>
          </a:p>
          <a:p>
            <a:pPr>
              <a:spcBef>
                <a:spcPts val="525"/>
              </a:spcBef>
              <a:buClr>
                <a:srgbClr val="FDA023"/>
              </a:buClr>
              <a:buFont typeface="Arial" panose="020B0604020202020204" pitchFamily="34" charset="0"/>
              <a:buChar char="•"/>
            </a:pPr>
            <a:r>
              <a:rPr lang="sv-SE" altLang="sv-SE" sz="2100" i="1" dirty="0">
                <a:latin typeface="Trebuchet MS" panose="020B0703020202090204" pitchFamily="34" charset="0"/>
              </a:rPr>
              <a:t>Varför skall just jag/vi göra projektet – vilka särskilda resurser/förmågor/behov har jag/vi?</a:t>
            </a:r>
          </a:p>
          <a:p>
            <a:pPr>
              <a:spcBef>
                <a:spcPts val="525"/>
              </a:spcBef>
              <a:buClr>
                <a:srgbClr val="FDA023"/>
              </a:buClr>
              <a:buFont typeface="Arial" panose="020B0604020202020204" pitchFamily="34" charset="0"/>
              <a:buChar char="•"/>
            </a:pPr>
            <a:r>
              <a:rPr lang="sv-SE" altLang="sv-SE" sz="2100" dirty="0">
                <a:latin typeface="Trebuchet MS" panose="020B0703020202090204" pitchFamily="34" charset="0"/>
              </a:rPr>
              <a:t>Värdegrund/principer</a:t>
            </a:r>
          </a:p>
          <a:p>
            <a:pPr>
              <a:spcBef>
                <a:spcPts val="525"/>
              </a:spcBef>
              <a:buClr>
                <a:srgbClr val="FDA023"/>
              </a:buClr>
            </a:pPr>
            <a:endParaRPr lang="sv-SE" altLang="sv-SE" sz="2100" dirty="0">
              <a:latin typeface="Trebuchet MS" panose="020B070302020209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602709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ext Box 1">
            <a:extLst>
              <a:ext uri="{FF2B5EF4-FFF2-40B4-BE49-F238E27FC236}">
                <a16:creationId xmlns:a16="http://schemas.microsoft.com/office/drawing/2014/main" id="{D8B5FFD2-603E-834C-8006-17DEA7E768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3938" y="852709"/>
            <a:ext cx="7620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sv-SE" altLang="sv-SE" sz="4600" dirty="0">
                <a:solidFill>
                  <a:srgbClr val="465E9C"/>
                </a:solidFill>
                <a:latin typeface="+mj-lt"/>
              </a:rPr>
              <a:t>Nu är ansatsen analyserad</a:t>
            </a:r>
          </a:p>
        </p:txBody>
      </p:sp>
      <p:sp>
        <p:nvSpPr>
          <p:cNvPr id="11267" name="Text Box 3">
            <a:extLst>
              <a:ext uri="{FF2B5EF4-FFF2-40B4-BE49-F238E27FC236}">
                <a16:creationId xmlns:a16="http://schemas.microsoft.com/office/drawing/2014/main" id="{01F8ABC8-0401-2E43-ABAF-E90DAB2AED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7838" y="2085184"/>
            <a:ext cx="5486400" cy="3492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22860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ts val="551"/>
              </a:spcBef>
              <a:buClr>
                <a:srgbClr val="FDA023"/>
              </a:buClr>
              <a:buFont typeface="Arial" panose="020B0604020202020204" pitchFamily="34" charset="0"/>
              <a:buChar char="•"/>
            </a:pPr>
            <a:r>
              <a:rPr lang="sv-SE" altLang="sv-SE" sz="2200" dirty="0">
                <a:latin typeface="Trebuchet MS" panose="020B0703020202090204" pitchFamily="34" charset="0"/>
              </a:rPr>
              <a:t>Gå vidare när man har </a:t>
            </a:r>
            <a:r>
              <a:rPr lang="sv-SE" altLang="sv-SE" sz="2200" i="1" dirty="0">
                <a:latin typeface="Trebuchet MS" panose="020B0703020202090204" pitchFamily="34" charset="0"/>
              </a:rPr>
              <a:t>tillräcklig</a:t>
            </a:r>
            <a:r>
              <a:rPr lang="sv-SE" altLang="sv-SE" sz="2200" dirty="0">
                <a:latin typeface="Trebuchet MS" panose="020B0703020202090204" pitchFamily="34" charset="0"/>
              </a:rPr>
              <a:t> kunskap</a:t>
            </a:r>
          </a:p>
          <a:p>
            <a:pPr>
              <a:spcBef>
                <a:spcPts val="551"/>
              </a:spcBef>
              <a:buClr>
                <a:srgbClr val="FDA023"/>
              </a:buClr>
              <a:buFont typeface="Arial" panose="020B0604020202020204" pitchFamily="34" charset="0"/>
              <a:buChar char="•"/>
            </a:pPr>
            <a:r>
              <a:rPr lang="sv-SE" altLang="sv-SE" sz="2200" dirty="0">
                <a:latin typeface="Trebuchet MS" panose="020B0703020202090204" pitchFamily="34" charset="0"/>
              </a:rPr>
              <a:t>Dags att börja tänka på </a:t>
            </a:r>
            <a:r>
              <a:rPr lang="sv-SE" altLang="sv-SE" sz="2200" i="1" dirty="0">
                <a:latin typeface="Trebuchet MS" panose="020B0703020202090204" pitchFamily="34" charset="0"/>
              </a:rPr>
              <a:t>produktmål </a:t>
            </a:r>
            <a:r>
              <a:rPr lang="sv-SE" altLang="sv-SE" sz="2200" dirty="0">
                <a:latin typeface="Trebuchet MS" panose="020B0703020202090204" pitchFamily="34" charset="0"/>
              </a:rPr>
              <a:t>= vad skall vara projektets slutgiltiga produkt</a:t>
            </a:r>
          </a:p>
          <a:p>
            <a:pPr>
              <a:spcBef>
                <a:spcPts val="551"/>
              </a:spcBef>
              <a:buClr>
                <a:srgbClr val="FDA023"/>
              </a:buClr>
              <a:buFont typeface="Arial" panose="020B0604020202020204" pitchFamily="34" charset="0"/>
              <a:buChar char="•"/>
            </a:pPr>
            <a:r>
              <a:rPr lang="sv-SE" altLang="sv-SE" sz="2200" i="1" dirty="0">
                <a:latin typeface="Trebuchet MS" panose="020B0703020202090204" pitchFamily="34" charset="0"/>
              </a:rPr>
              <a:t>Hur skall detta definieras?</a:t>
            </a:r>
          </a:p>
          <a:p>
            <a:pPr>
              <a:spcBef>
                <a:spcPts val="551"/>
              </a:spcBef>
              <a:buClr>
                <a:srgbClr val="FDA023"/>
              </a:buClr>
              <a:buFont typeface="Arial" panose="020B0604020202020204" pitchFamily="34" charset="0"/>
              <a:buChar char="•"/>
            </a:pPr>
            <a:r>
              <a:rPr lang="sv-SE" altLang="sv-SE" sz="2200" dirty="0">
                <a:latin typeface="Trebuchet MS" panose="020B0703020202090204" pitchFamily="34" charset="0"/>
              </a:rPr>
              <a:t>Samt projektets </a:t>
            </a:r>
            <a:r>
              <a:rPr lang="sv-SE" altLang="sv-SE" sz="2200" i="1" dirty="0">
                <a:latin typeface="Trebuchet MS" panose="020B0703020202090204" pitchFamily="34" charset="0"/>
              </a:rPr>
              <a:t>effektmål </a:t>
            </a:r>
            <a:r>
              <a:rPr lang="sv-SE" altLang="sv-SE" sz="2200" dirty="0">
                <a:latin typeface="Trebuchet MS" panose="020B0703020202090204" pitchFamily="34" charset="0"/>
              </a:rPr>
              <a:t>= vad skall vara projektets långsiktiga konsekvenser</a:t>
            </a:r>
          </a:p>
          <a:p>
            <a:pPr>
              <a:spcBef>
                <a:spcPts val="551"/>
              </a:spcBef>
              <a:buClr>
                <a:srgbClr val="FDA023"/>
              </a:buClr>
              <a:buFont typeface="Arial" panose="020B0604020202020204" pitchFamily="34" charset="0"/>
              <a:buChar char="•"/>
            </a:pPr>
            <a:r>
              <a:rPr lang="sv-SE" altLang="sv-SE" sz="2200" dirty="0">
                <a:latin typeface="Trebuchet MS" panose="020B0703020202090204" pitchFamily="34" charset="0"/>
              </a:rPr>
              <a:t>I stora drag </a:t>
            </a:r>
            <a:r>
              <a:rPr lang="en-US" altLang="sv-SE" sz="2200" dirty="0">
                <a:latin typeface="Trebuchet MS" panose="020B0703020202090204" pitchFamily="34" charset="0"/>
              </a:rPr>
              <a:t>–</a:t>
            </a:r>
            <a:r>
              <a:rPr lang="sv-SE" altLang="sv-SE" sz="2200" dirty="0">
                <a:latin typeface="Trebuchet MS" panose="020B0703020202090204" pitchFamily="34" charset="0"/>
              </a:rPr>
              <a:t> inte på detaljnivå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771F1074-D036-7941-3632-F500B4E99F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9775" y="2264135"/>
            <a:ext cx="4418063" cy="3313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44547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skt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Organiskt</Template>
  <TotalTime>29</TotalTime>
  <Words>691</Words>
  <Application>Microsoft Macintosh PowerPoint</Application>
  <PresentationFormat>Bredbild</PresentationFormat>
  <Paragraphs>119</Paragraphs>
  <Slides>21</Slides>
  <Notes>19</Notes>
  <HiddenSlides>0</HiddenSlides>
  <MMClips>0</MMClips>
  <ScaleCrop>false</ScaleCrop>
  <HeadingPairs>
    <vt:vector size="6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21</vt:i4>
      </vt:variant>
    </vt:vector>
  </HeadingPairs>
  <TitlesOfParts>
    <vt:vector size="28" baseType="lpstr">
      <vt:lpstr>Arial</vt:lpstr>
      <vt:lpstr>Calibri</vt:lpstr>
      <vt:lpstr>Garamond</vt:lpstr>
      <vt:lpstr>Times New Roman</vt:lpstr>
      <vt:lpstr>Trebuchet MS</vt:lpstr>
      <vt:lpstr>Wingdings</vt:lpstr>
      <vt:lpstr>Organiskt</vt:lpstr>
      <vt:lpstr>Från idé till projekt(plan)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Från idé till projekt</dc:title>
  <dc:creator>Fredrik Björk</dc:creator>
  <cp:lastModifiedBy>Fredrik Björk</cp:lastModifiedBy>
  <cp:revision>5</cp:revision>
  <dcterms:created xsi:type="dcterms:W3CDTF">2022-09-13T08:12:05Z</dcterms:created>
  <dcterms:modified xsi:type="dcterms:W3CDTF">2022-09-13T08:41:45Z</dcterms:modified>
</cp:coreProperties>
</file>