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80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60"/>
    <p:restoredTop sz="96327"/>
  </p:normalViewPr>
  <p:slideViewPr>
    <p:cSldViewPr snapToGrid="0">
      <p:cViewPr varScale="1">
        <p:scale>
          <a:sx n="116" d="100"/>
          <a:sy n="116" d="100"/>
        </p:scale>
        <p:origin x="22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2E369-0524-E749-A1E3-8ABA89610034}" type="datetimeFigureOut">
              <a:rPr lang="sv-SE" smtClean="0"/>
              <a:t>2023-03-27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2F2C7-588D-BF49-9856-7B6F4A8904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353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26E2F7F1-2BD5-0241-A383-60AA2D10686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F814B2EB-1061-B440-84E7-C14F2507765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3186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287E78E5-8704-2F4C-80CD-2792B3908AB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D25BE835-4F61-694A-A2DA-FA29202F5D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69382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>
            <a:extLst>
              <a:ext uri="{FF2B5EF4-FFF2-40B4-BE49-F238E27FC236}">
                <a16:creationId xmlns:a16="http://schemas.microsoft.com/office/drawing/2014/main" id="{B245933D-0C9B-BB4B-9D32-D46FF9206D3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3C4DEC14-ED5A-D04E-B416-69E6C20AF05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50334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>
            <a:extLst>
              <a:ext uri="{FF2B5EF4-FFF2-40B4-BE49-F238E27FC236}">
                <a16:creationId xmlns:a16="http://schemas.microsoft.com/office/drawing/2014/main" id="{175E7535-76FF-5B48-8085-745545BC8EB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1F4C68F6-EDC2-924C-8298-302CE4AC049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38830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>
            <a:extLst>
              <a:ext uri="{FF2B5EF4-FFF2-40B4-BE49-F238E27FC236}">
                <a16:creationId xmlns:a16="http://schemas.microsoft.com/office/drawing/2014/main" id="{149A5364-E17E-4944-8AAA-ED403C37257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729E98C3-0C9F-E34D-A3CD-2EFF2C13117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22277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>
            <a:extLst>
              <a:ext uri="{FF2B5EF4-FFF2-40B4-BE49-F238E27FC236}">
                <a16:creationId xmlns:a16="http://schemas.microsoft.com/office/drawing/2014/main" id="{27905ED8-35B2-3A43-9E21-6CFA673A181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BE052518-96DA-1140-8763-467B0F3B47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33190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>
            <a:extLst>
              <a:ext uri="{FF2B5EF4-FFF2-40B4-BE49-F238E27FC236}">
                <a16:creationId xmlns:a16="http://schemas.microsoft.com/office/drawing/2014/main" id="{03C16ECA-6903-144E-8656-EA3341B04E4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6306054D-72B0-7644-B65A-C6843B5EA8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30351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D263D1F0-127E-A84F-B8E6-2C9718CF10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C63024CB-F9A1-C942-9978-A9002988976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80825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>
            <a:extLst>
              <a:ext uri="{FF2B5EF4-FFF2-40B4-BE49-F238E27FC236}">
                <a16:creationId xmlns:a16="http://schemas.microsoft.com/office/drawing/2014/main" id="{8C49E5AB-D978-B940-99D5-16CEDC9568E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D7D603F0-26BA-9B46-9533-17FE765345A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18782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>
            <a:extLst>
              <a:ext uri="{FF2B5EF4-FFF2-40B4-BE49-F238E27FC236}">
                <a16:creationId xmlns:a16="http://schemas.microsoft.com/office/drawing/2014/main" id="{694A933F-50C9-FE41-A1BE-4A02732AF01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0CB99C7D-B960-0647-8E3D-EF1470067B8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38020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>
            <a:extLst>
              <a:ext uri="{FF2B5EF4-FFF2-40B4-BE49-F238E27FC236}">
                <a16:creationId xmlns:a16="http://schemas.microsoft.com/office/drawing/2014/main" id="{6098CB61-8EB3-0747-9B2B-CC15C2AFE72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DFECCCBE-75C5-3240-BA64-286EDA68EA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4954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id="{8F8E2EA4-BA79-104F-B9C8-52543A002FD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6BA3DFF7-6734-6048-A2CC-489863F5D0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05892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>
            <a:extLst>
              <a:ext uri="{FF2B5EF4-FFF2-40B4-BE49-F238E27FC236}">
                <a16:creationId xmlns:a16="http://schemas.microsoft.com/office/drawing/2014/main" id="{230F1FFE-6854-6B4E-911A-FEAC3CA34C0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466164AC-39CA-2643-BE67-7D5EE6371B4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10136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id="{55C3B1A7-998F-7C43-9332-150DB080452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440B683E-3C2F-9C4C-96FD-2D075B96E2F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2276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0ED34CBD-7268-E849-9E87-686C324FC62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979ECBA3-8699-AD49-BFFD-EA8E8A60F34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5370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6989C323-E1D8-974E-8F8E-C62E80AF533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AC8AC874-CF33-564F-A4EE-D8067CC2125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7062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A12EDCA6-3974-5748-8791-9C62A7D6AED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93553F3A-AD50-4F4B-8A02-E6CB1A54180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8150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E7DCD8A5-A90C-B64D-B541-8AF49478D79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28E22C6A-DA50-044A-87FC-243FAE0E026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4624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CEE49B53-84CC-354A-BAC6-BDD577F596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74506EF4-9B51-4E41-9B82-31A7467B279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47557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0ED1CC66-5583-BC48-868F-9060CD7B254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2EBE6B21-0E72-BF4F-9821-1FE792140AC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2290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9D3A5D-2544-2926-691B-7473A032DA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Affärsplaner för samhällsentreprenörer?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77A0721-FFDC-3FB8-1789-2C09FADA11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Fredrik Björk</a:t>
            </a:r>
          </a:p>
        </p:txBody>
      </p:sp>
    </p:spTree>
    <p:extLst>
      <p:ext uri="{BB962C8B-B14F-4D97-AF65-F5344CB8AC3E}">
        <p14:creationId xmlns:p14="http://schemas.microsoft.com/office/powerpoint/2010/main" val="52432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EC231E63-70E8-A443-AA6E-AD65431EA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746" y="390567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 Deltagare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1E9DA6AA-5356-3A44-9B4B-D073E55D7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30" y="1502279"/>
            <a:ext cx="72024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</a:pPr>
            <a:r>
              <a:rPr lang="en-US" altLang="sv-SE" sz="2600" i="1" dirty="0" err="1">
                <a:latin typeface="+mn-lt"/>
              </a:rPr>
              <a:t>Delägare</a:t>
            </a:r>
            <a:r>
              <a:rPr lang="en-US" altLang="sv-SE" sz="2600" i="1" dirty="0">
                <a:latin typeface="+mn-lt"/>
              </a:rPr>
              <a:t>/</a:t>
            </a:r>
            <a:r>
              <a:rPr lang="en-US" altLang="sv-SE" sz="2600" i="1" dirty="0" err="1">
                <a:latin typeface="+mn-lt"/>
              </a:rPr>
              <a:t>Medlemmar</a:t>
            </a:r>
            <a:endParaRPr lang="en-US" altLang="sv-SE" sz="2600" i="1" dirty="0">
              <a:latin typeface="+mn-lt"/>
            </a:endParaRPr>
          </a:p>
          <a:p>
            <a:pPr marL="341305" indent="-339717"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n-lt"/>
              </a:rPr>
              <a:t>Vilka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är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medlemmarna</a:t>
            </a:r>
            <a:r>
              <a:rPr lang="en-US" altLang="sv-SE" sz="2600" dirty="0">
                <a:latin typeface="+mn-lt"/>
              </a:rPr>
              <a:t>/</a:t>
            </a:r>
            <a:r>
              <a:rPr lang="en-US" altLang="sv-SE" sz="2600" dirty="0" err="1">
                <a:latin typeface="+mn-lt"/>
              </a:rPr>
              <a:t>delägarna</a:t>
            </a:r>
            <a:r>
              <a:rPr lang="en-US" altLang="sv-SE" sz="2600" dirty="0">
                <a:latin typeface="+mn-lt"/>
              </a:rPr>
              <a:t>.</a:t>
            </a:r>
          </a:p>
          <a:p>
            <a:pPr marL="341305" indent="-339717"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n-lt"/>
              </a:rPr>
              <a:t>Skriv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ner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namnen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på</a:t>
            </a:r>
            <a:r>
              <a:rPr lang="en-US" altLang="sv-SE" sz="2600" dirty="0">
                <a:latin typeface="+mn-lt"/>
              </a:rPr>
              <a:t> de </a:t>
            </a:r>
            <a:r>
              <a:rPr lang="en-US" altLang="sv-SE" sz="2600" dirty="0" err="1">
                <a:latin typeface="+mn-lt"/>
              </a:rPr>
              <a:t>som</a:t>
            </a:r>
            <a:r>
              <a:rPr lang="en-US" altLang="sv-SE" sz="2600" dirty="0">
                <a:latin typeface="+mn-lt"/>
              </a:rPr>
              <a:t> ska </a:t>
            </a:r>
            <a:r>
              <a:rPr lang="en-US" altLang="sv-SE" sz="2600" dirty="0" err="1">
                <a:latin typeface="+mn-lt"/>
              </a:rPr>
              <a:t>vara</a:t>
            </a:r>
            <a:r>
              <a:rPr lang="en-US" altLang="sv-SE" sz="2600" dirty="0">
                <a:latin typeface="+mn-lt"/>
              </a:rPr>
              <a:t> med.</a:t>
            </a:r>
          </a:p>
          <a:p>
            <a:pPr>
              <a:spcBef>
                <a:spcPts val="651"/>
              </a:spcBef>
            </a:pPr>
            <a:r>
              <a:rPr lang="en-US" altLang="sv-SE" sz="2600" i="1" dirty="0" err="1">
                <a:latin typeface="+mn-lt"/>
              </a:rPr>
              <a:t>Kompetensprofil</a:t>
            </a:r>
            <a:r>
              <a:rPr lang="en-US" altLang="sv-SE" sz="2600" i="1" dirty="0">
                <a:latin typeface="+mn-lt"/>
              </a:rPr>
              <a:t>/</a:t>
            </a:r>
            <a:r>
              <a:rPr lang="en-US" altLang="sv-SE" sz="2600" i="1" dirty="0" err="1">
                <a:latin typeface="+mn-lt"/>
              </a:rPr>
              <a:t>Bakgrund</a:t>
            </a:r>
            <a:endParaRPr lang="en-US" altLang="sv-SE" sz="2600" i="1" dirty="0">
              <a:latin typeface="+mn-lt"/>
            </a:endParaRPr>
          </a:p>
          <a:p>
            <a:pPr marL="341305" indent="-339717"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n-lt"/>
              </a:rPr>
              <a:t>Kompetens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i</a:t>
            </a:r>
            <a:r>
              <a:rPr lang="en-US" altLang="sv-SE" sz="2600" dirty="0">
                <a:latin typeface="+mn-lt"/>
              </a:rPr>
              <a:t> form </a:t>
            </a:r>
            <a:r>
              <a:rPr lang="en-US" altLang="sv-SE" sz="2600" dirty="0" err="1">
                <a:latin typeface="+mn-lt"/>
              </a:rPr>
              <a:t>av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utbildningar</a:t>
            </a:r>
            <a:r>
              <a:rPr lang="en-US" altLang="sv-SE" sz="2600" dirty="0">
                <a:latin typeface="+mn-lt"/>
              </a:rPr>
              <a:t>, </a:t>
            </a:r>
            <a:r>
              <a:rPr lang="en-US" altLang="sv-SE" sz="2600" dirty="0" err="1">
                <a:latin typeface="+mn-lt"/>
              </a:rPr>
              <a:t>tidigare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anställningar</a:t>
            </a:r>
            <a:r>
              <a:rPr lang="en-US" altLang="sv-SE" sz="2600" dirty="0">
                <a:latin typeface="+mn-lt"/>
              </a:rPr>
              <a:t>, </a:t>
            </a:r>
            <a:r>
              <a:rPr lang="en-US" altLang="sv-SE" sz="2600" dirty="0" err="1">
                <a:latin typeface="+mn-lt"/>
              </a:rPr>
              <a:t>föreningar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ni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varit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aktiva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i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och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andra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livserfarenheter</a:t>
            </a:r>
            <a:r>
              <a:rPr lang="en-US" altLang="sv-SE" sz="2600" dirty="0">
                <a:latin typeface="+mn-lt"/>
              </a:rPr>
              <a:t>.  (</a:t>
            </a:r>
            <a:r>
              <a:rPr lang="en-US" altLang="sv-SE" sz="2600" dirty="0" err="1">
                <a:latin typeface="+mn-lt"/>
              </a:rPr>
              <a:t>ev</a:t>
            </a:r>
            <a:r>
              <a:rPr lang="en-US" altLang="sv-SE" sz="2600" dirty="0">
                <a:latin typeface="+mn-lt"/>
              </a:rPr>
              <a:t>. </a:t>
            </a:r>
            <a:r>
              <a:rPr lang="en-US" altLang="sv-SE" sz="2600" dirty="0" err="1">
                <a:latin typeface="+mn-lt"/>
              </a:rPr>
              <a:t>bifoga</a:t>
            </a:r>
            <a:r>
              <a:rPr lang="en-US" altLang="sv-SE" sz="2600" dirty="0">
                <a:latin typeface="+mn-lt"/>
              </a:rPr>
              <a:t> CV)</a:t>
            </a:r>
          </a:p>
          <a:p>
            <a:pPr>
              <a:spcBef>
                <a:spcPts val="651"/>
              </a:spcBef>
            </a:pPr>
            <a:r>
              <a:rPr lang="en-US" altLang="sv-SE" sz="2600" dirty="0" err="1">
                <a:latin typeface="+mn-lt"/>
              </a:rPr>
              <a:t>Handlar</a:t>
            </a:r>
            <a:r>
              <a:rPr lang="en-US" altLang="sv-SE" sz="2600" dirty="0">
                <a:latin typeface="+mn-lt"/>
              </a:rPr>
              <a:t> om </a:t>
            </a:r>
            <a:r>
              <a:rPr lang="en-US" altLang="sv-SE" sz="2600" dirty="0" err="1">
                <a:latin typeface="+mn-lt"/>
              </a:rPr>
              <a:t>att</a:t>
            </a:r>
            <a:r>
              <a:rPr lang="en-US" altLang="sv-SE" sz="2600" dirty="0">
                <a:latin typeface="+mn-lt"/>
              </a:rPr>
              <a:t> visa </a:t>
            </a:r>
            <a:r>
              <a:rPr lang="en-US" altLang="sv-SE" sz="2600" dirty="0" err="1">
                <a:latin typeface="+mn-lt"/>
              </a:rPr>
              <a:t>att</a:t>
            </a:r>
            <a:r>
              <a:rPr lang="en-US" altLang="sv-SE" sz="2600" dirty="0">
                <a:latin typeface="+mn-lt"/>
              </a:rPr>
              <a:t> man </a:t>
            </a:r>
            <a:r>
              <a:rPr lang="en-US" altLang="sv-SE" sz="2600" dirty="0" err="1">
                <a:latin typeface="+mn-lt"/>
              </a:rPr>
              <a:t>har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förmågan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att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genomföra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idén</a:t>
            </a:r>
            <a:r>
              <a:rPr lang="en-US" altLang="sv-SE" sz="2600" dirty="0"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06341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B28FA430-F669-9341-8826-1AE41AF4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099" y="66981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Vision/Målsättning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7468F7C2-E57D-0840-9C80-135777EF1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896" y="2220012"/>
            <a:ext cx="810567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n-lt"/>
              </a:rPr>
              <a:t>Vad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vill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ni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uppnå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inom</a:t>
            </a:r>
            <a:r>
              <a:rPr lang="en-US" altLang="sv-SE" sz="2600" dirty="0">
                <a:latin typeface="+mn-lt"/>
              </a:rPr>
              <a:t> 1-5 </a:t>
            </a:r>
            <a:r>
              <a:rPr lang="en-US" altLang="sv-SE" sz="2600" dirty="0" err="1">
                <a:latin typeface="+mn-lt"/>
              </a:rPr>
              <a:t>år</a:t>
            </a:r>
            <a:r>
              <a:rPr lang="en-US" altLang="sv-SE" sz="2600" dirty="0">
                <a:latin typeface="+mn-lt"/>
              </a:rPr>
              <a:t>. </a:t>
            </a:r>
            <a:r>
              <a:rPr lang="en-US" altLang="sv-SE" sz="2600" dirty="0" err="1">
                <a:latin typeface="+mn-lt"/>
              </a:rPr>
              <a:t>Hur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ser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er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verksamhet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ut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då</a:t>
            </a:r>
            <a:r>
              <a:rPr lang="en-US" altLang="sv-SE" sz="2600" dirty="0">
                <a:latin typeface="+mn-lt"/>
              </a:rPr>
              <a:t>? (ex. </a:t>
            </a:r>
            <a:r>
              <a:rPr lang="en-US" altLang="sv-SE" sz="2600" dirty="0" err="1">
                <a:latin typeface="+mn-lt"/>
              </a:rPr>
              <a:t>Hur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många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är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ni</a:t>
            </a:r>
            <a:r>
              <a:rPr lang="en-US" altLang="sv-SE" sz="2600" dirty="0">
                <a:latin typeface="+mn-lt"/>
              </a:rPr>
              <a:t>? Var </a:t>
            </a:r>
            <a:r>
              <a:rPr lang="en-US" altLang="sv-SE" sz="2600" dirty="0" err="1">
                <a:latin typeface="+mn-lt"/>
              </a:rPr>
              <a:t>finns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ni</a:t>
            </a:r>
            <a:r>
              <a:rPr lang="en-US" altLang="sv-SE" sz="2600" dirty="0">
                <a:latin typeface="+mn-lt"/>
              </a:rPr>
              <a:t>?)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”Önskvärt tillstånd”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Kan vara flera steg</a:t>
            </a:r>
          </a:p>
        </p:txBody>
      </p:sp>
    </p:spTree>
    <p:extLst>
      <p:ext uri="{BB962C8B-B14F-4D97-AF65-F5344CB8AC3E}">
        <p14:creationId xmlns:p14="http://schemas.microsoft.com/office/powerpoint/2010/main" val="2720957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F1210E87-EB73-8C4D-8D08-D1BDBD8E1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580" y="78187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sv-SE" sz="2800" b="1" dirty="0" err="1">
                <a:solidFill>
                  <a:srgbClr val="990000"/>
                </a:solidFill>
                <a:latin typeface="+mj-lt"/>
              </a:rPr>
              <a:t>Produkt</a:t>
            </a:r>
            <a:r>
              <a:rPr lang="en-US" altLang="sv-SE" sz="2800" b="1" dirty="0">
                <a:solidFill>
                  <a:srgbClr val="990000"/>
                </a:solidFill>
                <a:latin typeface="+mj-lt"/>
              </a:rPr>
              <a:t>/</a:t>
            </a:r>
            <a:r>
              <a:rPr lang="en-US" altLang="sv-SE" sz="2800" b="1" dirty="0" err="1">
                <a:solidFill>
                  <a:srgbClr val="990000"/>
                </a:solidFill>
                <a:latin typeface="+mj-lt"/>
              </a:rPr>
              <a:t>Tjänst</a:t>
            </a:r>
            <a:endParaRPr lang="en-US" altLang="sv-SE" sz="28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F5B189F4-0769-074C-8DEF-F1C303B1B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731" y="2169736"/>
            <a:ext cx="87316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n-lt"/>
              </a:rPr>
              <a:t>Beskriv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vad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verksamheten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kommer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att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syssla</a:t>
            </a:r>
            <a:r>
              <a:rPr lang="en-US" altLang="sv-SE" sz="2600" dirty="0">
                <a:latin typeface="+mn-lt"/>
              </a:rPr>
              <a:t> med. 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n-lt"/>
              </a:rPr>
              <a:t>Tillhandahåller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ni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tjänster</a:t>
            </a:r>
            <a:r>
              <a:rPr lang="en-US" altLang="sv-SE" sz="2600" dirty="0">
                <a:latin typeface="+mn-lt"/>
              </a:rPr>
              <a:t>, </a:t>
            </a:r>
            <a:r>
              <a:rPr lang="en-US" altLang="sv-SE" sz="2600" dirty="0" err="1">
                <a:latin typeface="+mn-lt"/>
              </a:rPr>
              <a:t>så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beskriv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dem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utförligt</a:t>
            </a:r>
            <a:r>
              <a:rPr lang="en-US" altLang="sv-SE" sz="2600" dirty="0">
                <a:latin typeface="+mn-lt"/>
              </a:rPr>
              <a:t>. </a:t>
            </a:r>
            <a:r>
              <a:rPr lang="en-US" altLang="sv-SE" sz="2600" dirty="0" err="1">
                <a:latin typeface="+mn-lt"/>
              </a:rPr>
              <a:t>Gör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en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i="1" dirty="0" err="1">
                <a:latin typeface="+mn-lt"/>
              </a:rPr>
              <a:t>argumentlista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på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varför</a:t>
            </a:r>
            <a:r>
              <a:rPr lang="en-US" altLang="sv-SE" sz="2600" dirty="0">
                <a:latin typeface="+mn-lt"/>
              </a:rPr>
              <a:t> man ska </a:t>
            </a:r>
            <a:r>
              <a:rPr lang="en-US" altLang="sv-SE" sz="2600" dirty="0" err="1">
                <a:latin typeface="+mn-lt"/>
              </a:rPr>
              <a:t>välja</a:t>
            </a:r>
            <a:r>
              <a:rPr lang="en-US" altLang="sv-SE" sz="2600" dirty="0">
                <a:latin typeface="+mn-lt"/>
              </a:rPr>
              <a:t> just </a:t>
            </a:r>
            <a:r>
              <a:rPr lang="en-US" altLang="sv-SE" sz="2600" dirty="0" err="1">
                <a:latin typeface="+mn-lt"/>
              </a:rPr>
              <a:t>er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verksamhet</a:t>
            </a:r>
            <a:r>
              <a:rPr lang="en-US" altLang="sv-SE" sz="2600" dirty="0">
                <a:latin typeface="+mn-lt"/>
              </a:rPr>
              <a:t>, </a:t>
            </a:r>
            <a:r>
              <a:rPr lang="en-US" altLang="sv-SE" sz="2600" dirty="0" err="1">
                <a:latin typeface="+mn-lt"/>
              </a:rPr>
              <a:t>köpa</a:t>
            </a:r>
            <a:r>
              <a:rPr lang="en-US" altLang="sv-SE" sz="2600" dirty="0">
                <a:latin typeface="+mn-lt"/>
              </a:rPr>
              <a:t> era </a:t>
            </a:r>
            <a:r>
              <a:rPr lang="en-US" altLang="sv-SE" sz="2600" dirty="0" err="1">
                <a:latin typeface="+mn-lt"/>
              </a:rPr>
              <a:t>varor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eller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tjänster</a:t>
            </a:r>
            <a:r>
              <a:rPr lang="en-US" altLang="sv-SE" sz="2600" dirty="0">
                <a:latin typeface="+mn-lt"/>
              </a:rPr>
              <a:t>.</a:t>
            </a:r>
          </a:p>
          <a:p>
            <a:pPr>
              <a:spcBef>
                <a:spcPts val="651"/>
              </a:spcBef>
            </a:pPr>
            <a:endParaRPr lang="en-US" altLang="sv-SE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087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4B935AF0-FBF7-844D-89BA-0C86EFCDF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620" y="693057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Intressenter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45FD04F5-0706-D24F-A6E5-4F83003C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638" y="1981200"/>
            <a:ext cx="73247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</a:pPr>
            <a:r>
              <a:rPr lang="sv-SE" altLang="sv-SE" sz="2600" i="1" dirty="0">
                <a:latin typeface="+mn-lt"/>
              </a:rPr>
              <a:t>Kunder</a:t>
            </a:r>
          </a:p>
          <a:p>
            <a:pPr marL="341305" indent="-339717"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(Privatpersoner? Myndigheter? Företag?)</a:t>
            </a:r>
          </a:p>
          <a:p>
            <a:pPr marL="341305" indent="-339717"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Varför behöver de era tjänster  (identifiera behovet)</a:t>
            </a:r>
          </a:p>
          <a:p>
            <a:pPr>
              <a:spcBef>
                <a:spcPts val="651"/>
              </a:spcBef>
            </a:pPr>
            <a:r>
              <a:rPr lang="sv-SE" altLang="sv-SE" sz="2600" i="1" dirty="0">
                <a:latin typeface="+mn-lt"/>
              </a:rPr>
              <a:t>Målgrupp</a:t>
            </a:r>
          </a:p>
          <a:p>
            <a:pPr marL="341305" indent="-339717"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Vilka vill ni gynna med er verksamhet?</a:t>
            </a:r>
          </a:p>
        </p:txBody>
      </p:sp>
    </p:spTree>
    <p:extLst>
      <p:ext uri="{BB962C8B-B14F-4D97-AF65-F5344CB8AC3E}">
        <p14:creationId xmlns:p14="http://schemas.microsoft.com/office/powerpoint/2010/main" val="109678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A73BAA38-B6A0-BF45-926D-961DED9FF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11" y="561219"/>
            <a:ext cx="72834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Samarbetsparters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5CB6970B-BAB1-A240-8299-89CE34662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49" y="1981200"/>
            <a:ext cx="728345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Möjliga? Nödvändiga? Varför?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Vad skall de bidra med till verksamheten?</a:t>
            </a:r>
          </a:p>
          <a:p>
            <a:pPr marL="342891">
              <a:spcBef>
                <a:spcPts val="651"/>
              </a:spcBef>
            </a:pPr>
            <a:r>
              <a:rPr lang="sv-SE" altLang="sv-SE" sz="2600" i="1" dirty="0">
                <a:latin typeface="+mn-lt"/>
              </a:rPr>
              <a:t>Konkurrenter/andra aktörer inom samma område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Vilka? Varför? 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Kommer dessa att försvåra för er? </a:t>
            </a:r>
          </a:p>
          <a:p>
            <a:pPr>
              <a:spcBef>
                <a:spcPts val="651"/>
              </a:spcBef>
            </a:pPr>
            <a:endParaRPr lang="sv-SE" altLang="sv-SE" sz="2600" dirty="0">
              <a:latin typeface="+mn-lt"/>
            </a:endParaRPr>
          </a:p>
          <a:p>
            <a:pPr marL="342891">
              <a:spcBef>
                <a:spcPts val="651"/>
              </a:spcBef>
            </a:pPr>
            <a:r>
              <a:rPr lang="sv-SE" altLang="sv-SE" sz="2600" dirty="0">
                <a:latin typeface="+mn-lt"/>
              </a:rPr>
              <a:t>(Styrkor och svagheter)</a:t>
            </a:r>
          </a:p>
        </p:txBody>
      </p:sp>
    </p:spTree>
    <p:extLst>
      <p:ext uri="{BB962C8B-B14F-4D97-AF65-F5344CB8AC3E}">
        <p14:creationId xmlns:p14="http://schemas.microsoft.com/office/powerpoint/2010/main" val="2231085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E781FF13-E54A-9743-93E1-B733BD20B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381" y="52009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Övriga intressenter/nätverk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0C1677AC-AEFD-1748-81A7-6B2162E08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954" y="1914676"/>
            <a:ext cx="72977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Vilka kontakter har ni (av relevans för verksamheten) ex. inom myndigheter, förvaltningar, föreningar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Men också kanske ev. mentorer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i="1" dirty="0">
                <a:latin typeface="+mn-lt"/>
              </a:rPr>
              <a:t>Intressentanalys</a:t>
            </a:r>
          </a:p>
        </p:txBody>
      </p:sp>
    </p:spTree>
    <p:extLst>
      <p:ext uri="{BB962C8B-B14F-4D97-AF65-F5344CB8AC3E}">
        <p14:creationId xmlns:p14="http://schemas.microsoft.com/office/powerpoint/2010/main" val="3547748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94A728FE-2BB9-0D46-BC5D-9B9EDDBCB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795" y="634737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n-lt"/>
              </a:rPr>
              <a:t>Organisation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07F7F268-8C44-9F42-B396-96D0DE94F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794" y="2108464"/>
            <a:ext cx="8669529" cy="234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Formell organisationsform (ex. ekonomisk förening)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Men också konkret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i="1" dirty="0">
                <a:latin typeface="+mn-lt"/>
              </a:rPr>
              <a:t>Rita gärna organisationsschema</a:t>
            </a:r>
          </a:p>
        </p:txBody>
      </p:sp>
    </p:spTree>
    <p:extLst>
      <p:ext uri="{BB962C8B-B14F-4D97-AF65-F5344CB8AC3E}">
        <p14:creationId xmlns:p14="http://schemas.microsoft.com/office/powerpoint/2010/main" val="3307530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EDC40B42-984B-0546-B2C9-7007DA0D4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515" y="563277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Kommunikation</a:t>
            </a: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D0D784F9-9BFA-8844-A93A-A9F3C74B3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515" y="1706277"/>
            <a:ext cx="72421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Vilka behöver ni kommunicera med och varför? (övergripande/specifika)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Marknadsföring?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Målgrupp? Anslagsgivare? Kunder?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Var hittar ni dem? Vilken information behöver de för att bli intresserade?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Vilken information/omvärldsbevakning behöver ni?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Ev. Kommunikationsplan</a:t>
            </a:r>
          </a:p>
        </p:txBody>
      </p:sp>
    </p:spTree>
    <p:extLst>
      <p:ext uri="{BB962C8B-B14F-4D97-AF65-F5344CB8AC3E}">
        <p14:creationId xmlns:p14="http://schemas.microsoft.com/office/powerpoint/2010/main" val="3181040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09B95790-095E-F34A-B8A0-9FE59D591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967" y="931859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Resurser/budget/Ekonomi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F1931535-F148-5A47-8E61-C62539029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967" y="2184715"/>
            <a:ext cx="7256463" cy="230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Lokaler (vad har ni – vad behöver ni)?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Budget/ekonomisk plan (kortsiktigt-långsiktigt)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Vilka övriga resurser behöver ni (kortsiktigt – långsiktigt)</a:t>
            </a:r>
          </a:p>
        </p:txBody>
      </p:sp>
    </p:spTree>
    <p:extLst>
      <p:ext uri="{BB962C8B-B14F-4D97-AF65-F5344CB8AC3E}">
        <p14:creationId xmlns:p14="http://schemas.microsoft.com/office/powerpoint/2010/main" val="4172091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9AF7F820-BABC-6C49-B555-0E0B2137A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856" y="91603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Eventuella analyser…?</a:t>
            </a: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5302CE5C-7B7D-D04B-8E78-5D38E2391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856" y="2059030"/>
            <a:ext cx="72723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i="1" dirty="0">
                <a:latin typeface="+mn-lt"/>
              </a:rPr>
              <a:t>Riskanalys?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Vilka är de viktigaste riskerna?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Vilka kan konsekvenserna bli?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Alternativa utvägar?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i="1" dirty="0">
                <a:latin typeface="+mn-lt"/>
              </a:rPr>
              <a:t>SWOT?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Styrkor – Svagheter (inre)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Möjligheter – hot (yttre)</a:t>
            </a:r>
          </a:p>
        </p:txBody>
      </p:sp>
    </p:spTree>
    <p:extLst>
      <p:ext uri="{BB962C8B-B14F-4D97-AF65-F5344CB8AC3E}">
        <p14:creationId xmlns:p14="http://schemas.microsoft.com/office/powerpoint/2010/main" val="2501374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FA1EC749-7A13-624D-9E21-EDBF49769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67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Affärsplaner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D314C98A-ACFC-8747-9FF7-1759BA6AD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172200"/>
            <a:ext cx="4828419" cy="341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sv-SE" altLang="sv-SE" sz="2800" dirty="0">
                <a:latin typeface="+mn-lt"/>
              </a:rPr>
              <a:t>Som namnet antyder 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ja-JP" altLang="sv-SE" sz="2800">
                <a:latin typeface="+mn-lt"/>
              </a:rPr>
              <a:t>”</a:t>
            </a:r>
            <a:r>
              <a:rPr lang="sv-SE" altLang="sv-SE" sz="2800" dirty="0">
                <a:latin typeface="+mn-lt"/>
              </a:rPr>
              <a:t>Affären</a:t>
            </a:r>
            <a:r>
              <a:rPr lang="ja-JP" altLang="sv-SE" sz="2800">
                <a:latin typeface="+mn-lt"/>
              </a:rPr>
              <a:t>”</a:t>
            </a:r>
            <a:r>
              <a:rPr lang="sv-SE" altLang="sv-SE" sz="2800" dirty="0">
                <a:latin typeface="+mn-lt"/>
              </a:rPr>
              <a:t> i centrum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sv-SE" altLang="sv-SE" sz="2800" dirty="0">
                <a:latin typeface="+mn-lt"/>
              </a:rPr>
              <a:t>Vilket betyder någon form av utbyte – eller värdeskapande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sv-SE" altLang="sv-SE" sz="2800" dirty="0">
                <a:latin typeface="+mn-lt"/>
              </a:rPr>
              <a:t>Så – hur kan det hänga ihop för en samhälls-entreprenör?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539EC-8275-9A42-A710-D2B8B2AE7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94" y="1981201"/>
            <a:ext cx="4560215" cy="342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5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1D31FAA0-D4B4-7C44-882E-B395828D6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274" y="725624"/>
            <a:ext cx="8553451" cy="69215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Affärsplan som utvecklingsprocess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9BFA96AF-9465-464F-899D-A566054D2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43" y="1512098"/>
            <a:ext cx="6929783" cy="462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514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F5E9861-FE59-0A4C-A857-FC0C0F99E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235" y="846330"/>
            <a:ext cx="7309606" cy="516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3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3A74F20C-B6DB-F140-8AE3-C666D3F07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803" y="584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Övrigt…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2A71D97D-28C6-7546-A835-FC657FDBC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803" y="1727200"/>
            <a:ext cx="73247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Något som saknas?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Skall kännas som en helhet, skall vara tydligt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Försök tänka er in i läsarens roll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Låt någon utanför er grupp läsa  - och sedan redogöra för vad ni skall göra och varför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Det viktigaste – att ni känner att er idé kommuniceras i verksamhetsplanen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Planen är ett sätt att kommunicera med andra – men också att konkretisera </a:t>
            </a:r>
          </a:p>
        </p:txBody>
      </p:sp>
    </p:spTree>
    <p:extLst>
      <p:ext uri="{BB962C8B-B14F-4D97-AF65-F5344CB8AC3E}">
        <p14:creationId xmlns:p14="http://schemas.microsoft.com/office/powerpoint/2010/main" val="2370626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D17B3765-CDA0-5246-BAFC-1E097660CEF2}"/>
              </a:ext>
            </a:extLst>
          </p:cNvPr>
          <p:cNvSpPr txBox="1"/>
          <p:nvPr/>
        </p:nvSpPr>
        <p:spPr>
          <a:xfrm>
            <a:off x="2546916" y="2362041"/>
            <a:ext cx="5264198" cy="2103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666" dirty="0"/>
              <a:t>Lycka till!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02157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8E943DF0-90E1-834C-BE77-17C4BDFFF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20" y="559716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Affärsplaner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6D1B7DD3-8F86-0347-B5C5-9460A4EEA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27" y="1611984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sv-SE" altLang="sv-SE" sz="2800" dirty="0">
                <a:latin typeface="+mn-lt"/>
              </a:rPr>
              <a:t>En del aktörer argumenterar för att man måste ha en affärsplan innan man kan sätta något i verket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sv-SE" altLang="sv-SE" sz="2800" dirty="0">
                <a:latin typeface="+mn-lt"/>
              </a:rPr>
              <a:t>Finns också kritik mot detta….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D5C5099-A93C-B645-B169-61FCFD423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21" y="1611985"/>
            <a:ext cx="4753204" cy="35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99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DE3CAE20-A178-7E48-A349-9F51E5424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637" y="66027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Affärsplaner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8A1A20CB-BBDD-9041-935E-5E43288FB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393" y="1663829"/>
            <a:ext cx="528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Mallar finns att ladda ner från olika platser på Internet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Finns även enstaka som försökt anpassa till verksamheter med sociala målsättningar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Men – vanligen fokus på hur man skall tjäna pengar!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3F961DC-E1FE-E547-B12D-D58B30057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37" y="1828800"/>
            <a:ext cx="5063240" cy="37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34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90EFD69A-7551-2A4D-B7E8-5CEDE6D9F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81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>
                <a:solidFill>
                  <a:srgbClr val="990000"/>
                </a:solidFill>
                <a:latin typeface="+mj-lt"/>
              </a:rPr>
              <a:t>Affärsplaner</a:t>
            </a: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21D98405-6667-E847-B91B-47896A6CD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834462"/>
            <a:ext cx="4901152" cy="340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700"/>
              </a:spcBef>
            </a:pPr>
            <a:r>
              <a:rPr lang="sv-SE" altLang="sv-SE" sz="2800" dirty="0">
                <a:latin typeface="+mn-lt"/>
              </a:rPr>
              <a:t>Aktörer som stöder entreprenörskap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sv-SE" altLang="sv-SE" sz="2800" dirty="0">
                <a:latin typeface="+mn-lt"/>
              </a:rPr>
              <a:t>ex  ALMI, 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sv-SE" altLang="sv-SE" sz="2800" dirty="0" err="1">
                <a:latin typeface="+mn-lt"/>
              </a:rPr>
              <a:t>Coompanion</a:t>
            </a:r>
            <a:endParaRPr lang="sv-SE" altLang="sv-SE" sz="2800" dirty="0">
              <a:latin typeface="+mn-lt"/>
            </a:endParaRPr>
          </a:p>
          <a:p>
            <a:pPr marL="0" indent="0">
              <a:spcBef>
                <a:spcPts val="700"/>
              </a:spcBef>
            </a:pPr>
            <a:r>
              <a:rPr lang="sv-SE" altLang="sv-SE" sz="2800" dirty="0">
                <a:latin typeface="+mn-lt"/>
              </a:rPr>
              <a:t>Kan bistå med att utforma en affärsplan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6E2F0BF9-B44A-0441-9E86-979F5E7BA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26" b="-28226"/>
          <a:stretch>
            <a:fillRect/>
          </a:stretch>
        </p:blipFill>
        <p:spPr bwMode="auto">
          <a:xfrm>
            <a:off x="714081" y="967428"/>
            <a:ext cx="4622383" cy="499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28226" b="-282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531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F6CBDFF6-993E-124B-9DF3-064F429E2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959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Varför affärsplaner?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5E9E4991-4156-4E4A-864E-102DCD2E2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sv-SE" altLang="sv-SE" sz="2800" dirty="0">
                <a:latin typeface="+mn-lt"/>
              </a:rPr>
              <a:t>Överblick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sv-SE" altLang="sv-SE" sz="2800" dirty="0">
                <a:latin typeface="+mn-lt"/>
              </a:rPr>
              <a:t>Sammanhang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sv-SE" altLang="sv-SE" sz="2800" dirty="0">
                <a:latin typeface="+mn-lt"/>
              </a:rPr>
              <a:t>Tydliggöra viktiga delar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sv-SE" altLang="sv-SE" sz="2800" dirty="0">
                <a:latin typeface="+mn-lt"/>
              </a:rPr>
              <a:t>Kommunikation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sv-SE" altLang="sv-SE" sz="2800" dirty="0">
                <a:latin typeface="+mn-lt"/>
              </a:rPr>
              <a:t>Finansiärer/</a:t>
            </a:r>
            <a:br>
              <a:rPr lang="sv-SE" altLang="sv-SE" sz="2800" dirty="0">
                <a:latin typeface="+mn-lt"/>
              </a:rPr>
            </a:br>
            <a:r>
              <a:rPr lang="sv-SE" altLang="sv-SE" sz="2800" dirty="0">
                <a:latin typeface="+mn-lt"/>
              </a:rPr>
              <a:t>samarbetspartners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4949BB-4A23-B343-BF49-B47CBBE21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59" y="2199325"/>
            <a:ext cx="4069587" cy="30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79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8FDCFE15-8B6B-0340-9E29-F8F5B1C2A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781" y="592351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Vad skiljer affärsplaner för SHE?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2FC6E5B-81D4-8B49-A315-B7FB2075B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86" b="-21986"/>
          <a:stretch>
            <a:fillRect/>
          </a:stretch>
        </p:blipFill>
        <p:spPr bwMode="auto">
          <a:xfrm>
            <a:off x="1241981" y="13716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21986" b="-219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702C8EFF-A088-FA4E-B98B-4FBAC8C06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sv-SE" altLang="sv-SE" sz="2800" dirty="0">
                <a:latin typeface="+mn-lt"/>
              </a:rPr>
              <a:t>Ekonomisk vinst inte målet – utan medlet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sv-SE" altLang="sv-SE" sz="2800" dirty="0">
                <a:latin typeface="+mn-lt"/>
              </a:rPr>
              <a:t>Ofta delaktighet från målgruppen</a:t>
            </a:r>
          </a:p>
          <a:p>
            <a:pPr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sv-SE" altLang="sv-SE" sz="2800" i="1" dirty="0">
                <a:latin typeface="+mn-lt"/>
              </a:rPr>
              <a:t>Verksamhetsplan</a:t>
            </a:r>
            <a:r>
              <a:rPr lang="sv-SE" altLang="sv-SE" sz="2800" dirty="0">
                <a:latin typeface="+mn-lt"/>
              </a:rPr>
              <a:t> </a:t>
            </a:r>
            <a:r>
              <a:rPr lang="sv-SE" altLang="sv-SE" sz="2800" dirty="0" err="1">
                <a:latin typeface="+mn-lt"/>
              </a:rPr>
              <a:t>istf</a:t>
            </a:r>
            <a:r>
              <a:rPr lang="sv-SE" altLang="sv-SE" sz="2800" dirty="0">
                <a:latin typeface="+mn-lt"/>
              </a:rPr>
              <a:t> affärsplan?</a:t>
            </a:r>
          </a:p>
        </p:txBody>
      </p:sp>
    </p:spTree>
    <p:extLst>
      <p:ext uri="{BB962C8B-B14F-4D97-AF65-F5344CB8AC3E}">
        <p14:creationId xmlns:p14="http://schemas.microsoft.com/office/powerpoint/2010/main" val="3441167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DC932F1C-D46A-E749-846C-52700EC9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131" y="3081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Innehåll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B5FDEC59-B25A-2C40-847E-DA303B4B1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132" y="1371600"/>
            <a:ext cx="72977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Verksamhetsidé (affärsidé – ”Erbjudandet”; Eng: ’</a:t>
            </a:r>
            <a:r>
              <a:rPr lang="sv-SE" altLang="sv-SE" sz="2600" dirty="0" err="1">
                <a:latin typeface="+mn-lt"/>
              </a:rPr>
              <a:t>value</a:t>
            </a:r>
            <a:r>
              <a:rPr lang="sv-SE" altLang="sv-SE" sz="2600" dirty="0">
                <a:latin typeface="+mn-lt"/>
              </a:rPr>
              <a:t> proposition’)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Deltagare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Vision/målsättning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Produkt/tjänst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Intressenter - partners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Organisation - struktur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Kommunikation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Resurser/budget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sv-SE" altLang="sv-SE" sz="2600" dirty="0">
                <a:latin typeface="+mn-lt"/>
              </a:rPr>
              <a:t>Aktivitetsplan</a:t>
            </a:r>
          </a:p>
          <a:p>
            <a:pPr>
              <a:spcBef>
                <a:spcPts val="651"/>
              </a:spcBef>
            </a:pPr>
            <a:endParaRPr lang="sv-SE" altLang="sv-SE" sz="2600" dirty="0">
              <a:latin typeface="+mn-lt"/>
            </a:endParaRPr>
          </a:p>
          <a:p>
            <a:pPr>
              <a:spcBef>
                <a:spcPts val="651"/>
              </a:spcBef>
            </a:pPr>
            <a:endParaRPr lang="sv-SE" altLang="sv-SE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4272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5CDA1364-9568-F147-B801-A1F5EF4C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591" y="57781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2800" b="1" dirty="0">
                <a:solidFill>
                  <a:srgbClr val="990000"/>
                </a:solidFill>
                <a:latin typeface="+mj-lt"/>
              </a:rPr>
              <a:t>Verksamhetsidé (affärsidé)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16E42617-5CE4-E242-BFC6-CDC445FDA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591" y="1810270"/>
            <a:ext cx="908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>
                <a:latin typeface="+mn-lt"/>
              </a:rPr>
              <a:t>Ska </a:t>
            </a:r>
            <a:r>
              <a:rPr lang="en-US" altLang="sv-SE" sz="2600" dirty="0" err="1">
                <a:latin typeface="+mn-lt"/>
              </a:rPr>
              <a:t>beskriva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vad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verksamheten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sysslar</a:t>
            </a:r>
            <a:r>
              <a:rPr lang="en-US" altLang="sv-SE" sz="2600" dirty="0">
                <a:latin typeface="+mn-lt"/>
              </a:rPr>
              <a:t> med.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i="1" dirty="0" err="1">
                <a:latin typeface="+mn-lt"/>
              </a:rPr>
              <a:t>Vad</a:t>
            </a:r>
            <a:r>
              <a:rPr lang="en-US" altLang="sv-SE" sz="2600" i="1" dirty="0">
                <a:latin typeface="+mn-lt"/>
              </a:rPr>
              <a:t> </a:t>
            </a:r>
            <a:r>
              <a:rPr lang="en-US" altLang="sv-SE" sz="2600" i="1" dirty="0" err="1">
                <a:latin typeface="+mn-lt"/>
              </a:rPr>
              <a:t>är</a:t>
            </a:r>
            <a:r>
              <a:rPr lang="en-US" altLang="sv-SE" sz="2600" i="1" dirty="0">
                <a:latin typeface="+mn-lt"/>
              </a:rPr>
              <a:t> </a:t>
            </a:r>
            <a:r>
              <a:rPr lang="en-US" altLang="sv-SE" sz="2600" i="1" dirty="0" err="1">
                <a:latin typeface="+mn-lt"/>
              </a:rPr>
              <a:t>det</a:t>
            </a:r>
            <a:r>
              <a:rPr lang="en-US" altLang="sv-SE" sz="2600" i="1" dirty="0">
                <a:latin typeface="+mn-lt"/>
              </a:rPr>
              <a:t> </a:t>
            </a:r>
            <a:r>
              <a:rPr lang="en-US" altLang="sv-SE" sz="2600" i="1" dirty="0" err="1">
                <a:latin typeface="+mn-lt"/>
              </a:rPr>
              <a:t>för</a:t>
            </a:r>
            <a:r>
              <a:rPr lang="en-US" altLang="sv-SE" sz="2600" i="1" dirty="0">
                <a:latin typeface="+mn-lt"/>
              </a:rPr>
              <a:t> </a:t>
            </a:r>
            <a:r>
              <a:rPr lang="en-US" altLang="sv-SE" sz="2600" i="1" dirty="0" err="1">
                <a:latin typeface="+mn-lt"/>
              </a:rPr>
              <a:t>värden</a:t>
            </a:r>
            <a:r>
              <a:rPr lang="en-US" altLang="sv-SE" sz="2600" i="1" dirty="0">
                <a:latin typeface="+mn-lt"/>
              </a:rPr>
              <a:t> </a:t>
            </a:r>
            <a:r>
              <a:rPr lang="en-US" altLang="sv-SE" sz="2600" i="1" dirty="0" err="1">
                <a:latin typeface="+mn-lt"/>
              </a:rPr>
              <a:t>ni</a:t>
            </a:r>
            <a:r>
              <a:rPr lang="en-US" altLang="sv-SE" sz="2600" i="1" dirty="0">
                <a:latin typeface="+mn-lt"/>
              </a:rPr>
              <a:t> </a:t>
            </a:r>
            <a:r>
              <a:rPr lang="en-US" altLang="sv-SE" sz="2600" i="1" dirty="0" err="1">
                <a:latin typeface="+mn-lt"/>
              </a:rPr>
              <a:t>vill</a:t>
            </a:r>
            <a:r>
              <a:rPr lang="en-US" altLang="sv-SE" sz="2600" i="1" dirty="0">
                <a:latin typeface="+mn-lt"/>
              </a:rPr>
              <a:t> </a:t>
            </a:r>
            <a:r>
              <a:rPr lang="en-US" altLang="sv-SE" sz="2600" i="1" dirty="0" err="1">
                <a:latin typeface="+mn-lt"/>
              </a:rPr>
              <a:t>skapa</a:t>
            </a:r>
            <a:r>
              <a:rPr lang="en-US" altLang="sv-SE" sz="2600" i="1" dirty="0">
                <a:latin typeface="+mn-lt"/>
              </a:rPr>
              <a:t>? </a:t>
            </a:r>
            <a:r>
              <a:rPr lang="en-US" altLang="sv-SE" sz="2600" i="1" dirty="0" err="1">
                <a:latin typeface="+mn-lt"/>
              </a:rPr>
              <a:t>Och</a:t>
            </a:r>
            <a:r>
              <a:rPr lang="en-US" altLang="sv-SE" sz="2600" i="1" dirty="0">
                <a:latin typeface="+mn-lt"/>
              </a:rPr>
              <a:t> </a:t>
            </a:r>
            <a:r>
              <a:rPr lang="en-US" altLang="sv-SE" sz="2600" i="1" dirty="0" err="1">
                <a:latin typeface="+mn-lt"/>
              </a:rPr>
              <a:t>hur</a:t>
            </a:r>
            <a:r>
              <a:rPr lang="en-US" altLang="sv-SE" sz="2600" i="1" dirty="0">
                <a:latin typeface="+mn-lt"/>
              </a:rPr>
              <a:t>?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n-lt"/>
              </a:rPr>
              <a:t>Det</a:t>
            </a:r>
            <a:r>
              <a:rPr lang="en-US" altLang="sv-SE" sz="2600" dirty="0">
                <a:latin typeface="+mn-lt"/>
              </a:rPr>
              <a:t> ska </a:t>
            </a:r>
            <a:r>
              <a:rPr lang="en-US" altLang="sv-SE" sz="2600" dirty="0" err="1">
                <a:latin typeface="+mn-lt"/>
              </a:rPr>
              <a:t>också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framgå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vem</a:t>
            </a:r>
            <a:r>
              <a:rPr lang="en-US" altLang="sv-SE" sz="2600" dirty="0">
                <a:latin typeface="+mn-lt"/>
              </a:rPr>
              <a:t>/</a:t>
            </a:r>
            <a:r>
              <a:rPr lang="en-US" altLang="sv-SE" sz="2600" dirty="0" err="1">
                <a:latin typeface="+mn-lt"/>
              </a:rPr>
              <a:t>vilka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som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är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målgrupp</a:t>
            </a:r>
            <a:r>
              <a:rPr lang="en-US" altLang="sv-SE" sz="2600" dirty="0">
                <a:latin typeface="+mn-lt"/>
              </a:rPr>
              <a:t> (</a:t>
            </a:r>
            <a:r>
              <a:rPr lang="en-US" altLang="sv-SE" sz="2600" dirty="0" err="1">
                <a:latin typeface="+mn-lt"/>
              </a:rPr>
              <a:t>för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åtgärder</a:t>
            </a:r>
            <a:r>
              <a:rPr lang="en-US" altLang="sv-SE" sz="2600" dirty="0">
                <a:latin typeface="+mn-lt"/>
              </a:rPr>
              <a:t>) </a:t>
            </a:r>
            <a:r>
              <a:rPr lang="en-US" altLang="sv-SE" sz="2600" dirty="0" err="1">
                <a:latin typeface="+mn-lt"/>
              </a:rPr>
              <a:t>och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hur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verksamheten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skall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få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ekonomisk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uthållighet</a:t>
            </a:r>
            <a:endParaRPr lang="en-US" altLang="sv-SE" sz="2600" dirty="0">
              <a:latin typeface="+mn-lt"/>
            </a:endParaRP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n-lt"/>
              </a:rPr>
              <a:t>Organisationsform</a:t>
            </a:r>
            <a:r>
              <a:rPr lang="en-US" altLang="sv-SE" sz="2600" dirty="0">
                <a:latin typeface="+mn-lt"/>
              </a:rPr>
              <a:t> (</a:t>
            </a:r>
            <a:r>
              <a:rPr lang="en-US" altLang="sv-SE" sz="2600" dirty="0" err="1">
                <a:latin typeface="+mn-lt"/>
              </a:rPr>
              <a:t>kortfattat</a:t>
            </a:r>
            <a:r>
              <a:rPr lang="en-US" altLang="sv-SE" sz="2600" dirty="0">
                <a:latin typeface="+mn-lt"/>
              </a:rPr>
              <a:t>)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n-lt"/>
              </a:rPr>
              <a:t>Vad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är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det</a:t>
            </a:r>
            <a:r>
              <a:rPr lang="en-US" altLang="sv-SE" sz="2600" dirty="0">
                <a:latin typeface="+mn-lt"/>
              </a:rPr>
              <a:t> ”</a:t>
            </a:r>
            <a:r>
              <a:rPr lang="en-US" altLang="sv-SE" sz="2600" dirty="0" err="1">
                <a:latin typeface="+mn-lt"/>
              </a:rPr>
              <a:t>unika</a:t>
            </a:r>
            <a:r>
              <a:rPr lang="en-US" altLang="sv-SE" sz="2600" dirty="0">
                <a:latin typeface="+mn-lt"/>
              </a:rPr>
              <a:t>” </a:t>
            </a:r>
            <a:r>
              <a:rPr lang="en-US" altLang="sv-SE" sz="2600" dirty="0" err="1">
                <a:latin typeface="+mn-lt"/>
              </a:rPr>
              <a:t>i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er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verksamhet</a:t>
            </a:r>
            <a:r>
              <a:rPr lang="en-US" altLang="sv-SE" sz="2600" dirty="0">
                <a:latin typeface="+mn-lt"/>
              </a:rPr>
              <a:t>? 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 err="1">
                <a:latin typeface="+mn-lt"/>
              </a:rPr>
              <a:t>Vad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innebär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framgång</a:t>
            </a:r>
            <a:r>
              <a:rPr lang="en-US" altLang="sv-SE" sz="2600" dirty="0">
                <a:latin typeface="+mn-lt"/>
              </a:rPr>
              <a:t>/”</a:t>
            </a:r>
            <a:r>
              <a:rPr lang="en-US" altLang="sv-SE" sz="2600" dirty="0" err="1">
                <a:latin typeface="+mn-lt"/>
              </a:rPr>
              <a:t>succe</a:t>
            </a:r>
            <a:r>
              <a:rPr lang="en-US" altLang="sv-SE" sz="2600" dirty="0">
                <a:latin typeface="+mn-lt"/>
              </a:rPr>
              <a:t>” </a:t>
            </a:r>
            <a:r>
              <a:rPr lang="en-US" altLang="sv-SE" sz="2600" dirty="0" err="1">
                <a:latin typeface="+mn-lt"/>
              </a:rPr>
              <a:t>för</a:t>
            </a:r>
            <a:r>
              <a:rPr lang="en-US" altLang="sv-SE" sz="2600" dirty="0">
                <a:latin typeface="+mn-lt"/>
              </a:rPr>
              <a:t> </a:t>
            </a:r>
            <a:r>
              <a:rPr lang="en-US" altLang="sv-SE" sz="2600" dirty="0" err="1">
                <a:latin typeface="+mn-lt"/>
              </a:rPr>
              <a:t>er</a:t>
            </a:r>
            <a:r>
              <a:rPr lang="en-US" altLang="sv-SE" sz="2600" dirty="0">
                <a:latin typeface="+mn-lt"/>
              </a:rPr>
              <a:t>?</a:t>
            </a:r>
          </a:p>
          <a:p>
            <a:pPr>
              <a:spcBef>
                <a:spcPts val="651"/>
              </a:spcBef>
              <a:buFont typeface="Arial" panose="020B0604020202020204" pitchFamily="34" charset="0"/>
              <a:buChar char="•"/>
            </a:pPr>
            <a:r>
              <a:rPr lang="en-US" altLang="sv-SE" sz="2600" dirty="0">
                <a:latin typeface="+mn-lt"/>
              </a:rPr>
              <a:t>(</a:t>
            </a:r>
            <a:r>
              <a:rPr lang="en-US" altLang="sv-SE" sz="2600" dirty="0" err="1">
                <a:latin typeface="+mn-lt"/>
              </a:rPr>
              <a:t>kortfattat</a:t>
            </a:r>
            <a:r>
              <a:rPr lang="en-US" altLang="sv-SE" sz="2600" dirty="0">
                <a:latin typeface="+mn-lt"/>
              </a:rPr>
              <a:t>)</a:t>
            </a:r>
          </a:p>
          <a:p>
            <a:pPr marL="342891">
              <a:spcBef>
                <a:spcPts val="651"/>
              </a:spcBef>
            </a:pPr>
            <a:endParaRPr lang="en-US" altLang="sv-SE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3587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Organiskt</Template>
  <TotalTime>42</TotalTime>
  <Words>670</Words>
  <Application>Microsoft Macintosh PowerPoint</Application>
  <PresentationFormat>Bredbild</PresentationFormat>
  <Paragraphs>111</Paragraphs>
  <Slides>23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7" baseType="lpstr">
      <vt:lpstr>Arial</vt:lpstr>
      <vt:lpstr>Calibri</vt:lpstr>
      <vt:lpstr>Garamond</vt:lpstr>
      <vt:lpstr>Organiskt</vt:lpstr>
      <vt:lpstr>Affärsplaner för samhällsentreprenörer?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Affärsplaner för samhällsentreprenörer?</dc:title>
  <dc:creator>Fredrik Björk</dc:creator>
  <cp:lastModifiedBy>Fredrik Björk</cp:lastModifiedBy>
  <cp:revision>6</cp:revision>
  <dcterms:created xsi:type="dcterms:W3CDTF">2023-03-19T14:09:40Z</dcterms:created>
  <dcterms:modified xsi:type="dcterms:W3CDTF">2023-03-27T13:56:13Z</dcterms:modified>
</cp:coreProperties>
</file>