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300" r:id="rId3"/>
    <p:sldId id="259" r:id="rId4"/>
    <p:sldId id="286" r:id="rId5"/>
    <p:sldId id="283" r:id="rId6"/>
    <p:sldId id="263" r:id="rId7"/>
    <p:sldId id="290" r:id="rId8"/>
    <p:sldId id="291" r:id="rId9"/>
    <p:sldId id="292" r:id="rId10"/>
    <p:sldId id="293" r:id="rId11"/>
    <p:sldId id="288" r:id="rId12"/>
    <p:sldId id="264" r:id="rId13"/>
    <p:sldId id="294" r:id="rId14"/>
    <p:sldId id="30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327"/>
  </p:normalViewPr>
  <p:slideViewPr>
    <p:cSldViewPr snapToGrid="0">
      <p:cViewPr varScale="1">
        <p:scale>
          <a:sx n="128" d="100"/>
          <a:sy n="128" d="100"/>
        </p:scale>
        <p:origin x="17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5766-6657-CE4C-8AC3-4BDE4DB3B782}" type="datetimeFigureOut">
              <a:rPr lang="sv-SE" smtClean="0"/>
              <a:t>2024-04-23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DC2F5-3586-1F4F-8538-B7225CBF7EB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1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E73B65-90F4-1245-B79F-F3D6F0D8BB5C}" type="slidenum">
              <a:rPr lang="sv-SE" sz="1200"/>
              <a:pPr/>
              <a:t>4</a:t>
            </a:fld>
            <a:endParaRPr lang="sv-SE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7531BF-C777-714A-85B9-402C2DA2CA86}" type="slidenum">
              <a:rPr lang="sv-SE" sz="1200"/>
              <a:pPr/>
              <a:t>5</a:t>
            </a:fld>
            <a:endParaRPr lang="sv-SE" sz="1200"/>
          </a:p>
        </p:txBody>
      </p:sp>
      <p:sp>
        <p:nvSpPr>
          <p:cNvPr id="184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BC866E-D786-DA4E-96BC-817070E7FC44}" type="slidenum">
              <a:rPr lang="sv-SE" sz="1200"/>
              <a:pPr/>
              <a:t>7</a:t>
            </a:fld>
            <a:endParaRPr lang="sv-SE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92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939F6E7-8311-3A48-AEF0-2D99E5EA3947}" type="slidenum">
              <a:rPr lang="sv-SE" sz="1200"/>
              <a:pPr/>
              <a:t>8</a:t>
            </a:fld>
            <a:endParaRPr lang="sv-S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88BB00D-F059-5541-A037-60E28F8FBDB1}" type="slidenum">
              <a:rPr lang="sv-SE" sz="1200"/>
              <a:pPr/>
              <a:t>9</a:t>
            </a:fld>
            <a:endParaRPr lang="sv-SE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4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07BA4D-ACE1-7648-AE54-CB33C79F215B}" type="slidenum">
              <a:rPr lang="sv-SE" sz="1200"/>
              <a:pPr/>
              <a:t>10</a:t>
            </a:fld>
            <a:endParaRPr lang="sv-SE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98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67527EB-96AD-8E48-B410-3CE182E87B5C}" type="slidenum">
              <a:rPr lang="sv-SE" sz="1200"/>
              <a:pPr/>
              <a:t>11</a:t>
            </a:fld>
            <a:endParaRPr lang="sv-SE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1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E23EABE-16F9-8446-88D7-FB8F445718DD}" type="slidenum">
              <a:rPr lang="sv-SE" sz="1200"/>
              <a:pPr/>
              <a:t>13</a:t>
            </a:fld>
            <a:endParaRPr lang="sv-SE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ABFC7E-6826-6D7B-F721-4BF8B93DBB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Utvärdering – del 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7D0D61F-72D0-B8F0-AF52-A7B12B9C4F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Fredrik Björk</a:t>
            </a:r>
          </a:p>
        </p:txBody>
      </p:sp>
    </p:spTree>
    <p:extLst>
      <p:ext uri="{BB962C8B-B14F-4D97-AF65-F5344CB8AC3E}">
        <p14:creationId xmlns:p14="http://schemas.microsoft.com/office/powerpoint/2010/main" val="131295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Syften med utvärdering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020958" y="2716815"/>
            <a:ext cx="5502964" cy="3318936"/>
          </a:xfrm>
        </p:spPr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Legitimitet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Myndighetsansvar - demokrati och insyn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Används resurserna på bästa sätt?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1508" name="Picture 4" descr="BYGGSKJE_223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760" y="2876699"/>
            <a:ext cx="2999169" cy="29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Tidslinje</a:t>
            </a:r>
          </a:p>
        </p:txBody>
      </p:sp>
      <p:sp>
        <p:nvSpPr>
          <p:cNvPr id="37890" name="Line 3"/>
          <p:cNvSpPr>
            <a:spLocks noChangeShapeType="1"/>
          </p:cNvSpPr>
          <p:nvPr/>
        </p:nvSpPr>
        <p:spPr bwMode="auto">
          <a:xfrm flipV="1">
            <a:off x="2514600" y="3352800"/>
            <a:ext cx="480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5257800" y="2440634"/>
            <a:ext cx="1077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sv-SE" i="1"/>
              <a:t>Projekt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2819400" y="2971801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sv-SE" b="1">
                <a:solidFill>
                  <a:schemeClr val="hlink"/>
                </a:solidFill>
              </a:rPr>
              <a:t>Process</a:t>
            </a:r>
            <a:r>
              <a:rPr lang="sv-SE"/>
              <a:t> (inre dimensioner)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7162800" y="3505202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v-SE" b="1">
                <a:solidFill>
                  <a:schemeClr val="hlink"/>
                </a:solidFill>
              </a:rPr>
              <a:t>Produkt </a:t>
            </a:r>
            <a:r>
              <a:rPr lang="sv-SE"/>
              <a:t>(Mål)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8763002" y="35052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sv-SE" b="1">
                <a:solidFill>
                  <a:schemeClr val="hlink"/>
                </a:solidFill>
              </a:rPr>
              <a:t>Effekter</a:t>
            </a:r>
            <a:endParaRPr lang="sv-SE"/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3124201" y="5257801"/>
            <a:ext cx="6224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sv-SE" b="1">
                <a:solidFill>
                  <a:schemeClr val="hlink"/>
                </a:solidFill>
              </a:rPr>
              <a:t>Intressenter/Brukare</a:t>
            </a:r>
            <a:r>
              <a:rPr lang="sv-SE"/>
              <a:t> (Relationellt/kontextuellt)</a:t>
            </a:r>
          </a:p>
        </p:txBody>
      </p:sp>
      <p:sp>
        <p:nvSpPr>
          <p:cNvPr id="37896" name="Oval 9"/>
          <p:cNvSpPr>
            <a:spLocks noChangeArrowheads="1"/>
          </p:cNvSpPr>
          <p:nvPr/>
        </p:nvSpPr>
        <p:spPr bwMode="auto">
          <a:xfrm>
            <a:off x="7467600" y="3048000"/>
            <a:ext cx="381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37897" name="AutoShape 10"/>
          <p:cNvSpPr>
            <a:spLocks noChangeArrowheads="1"/>
          </p:cNvSpPr>
          <p:nvPr/>
        </p:nvSpPr>
        <p:spPr bwMode="auto">
          <a:xfrm>
            <a:off x="9067800" y="3048000"/>
            <a:ext cx="381000" cy="3810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37898" name="Oval 12"/>
          <p:cNvSpPr>
            <a:spLocks noChangeArrowheads="1"/>
          </p:cNvSpPr>
          <p:nvPr/>
        </p:nvSpPr>
        <p:spPr bwMode="auto">
          <a:xfrm>
            <a:off x="3810000" y="5029200"/>
            <a:ext cx="533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7899" name="Oval 13"/>
          <p:cNvSpPr>
            <a:spLocks noChangeArrowheads="1"/>
          </p:cNvSpPr>
          <p:nvPr/>
        </p:nvSpPr>
        <p:spPr bwMode="auto">
          <a:xfrm>
            <a:off x="5257800" y="4953000"/>
            <a:ext cx="533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37900" name="Oval 14"/>
          <p:cNvSpPr>
            <a:spLocks noChangeArrowheads="1"/>
          </p:cNvSpPr>
          <p:nvPr/>
        </p:nvSpPr>
        <p:spPr bwMode="auto">
          <a:xfrm>
            <a:off x="6400800" y="4800600"/>
            <a:ext cx="533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cxnSp>
        <p:nvCxnSpPr>
          <p:cNvPr id="37901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3733800" y="4495800"/>
            <a:ext cx="5334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902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4819651" y="4248151"/>
            <a:ext cx="990600" cy="114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903" name="Straight Arrow Connector 18"/>
          <p:cNvCxnSpPr>
            <a:cxnSpLocks noChangeShapeType="1"/>
          </p:cNvCxnSpPr>
          <p:nvPr/>
        </p:nvCxnSpPr>
        <p:spPr bwMode="auto">
          <a:xfrm rot="16200000" flipV="1">
            <a:off x="5905500" y="4000500"/>
            <a:ext cx="10668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904" name="Straight Arrow Connector 22"/>
          <p:cNvCxnSpPr>
            <a:cxnSpLocks noChangeShapeType="1"/>
          </p:cNvCxnSpPr>
          <p:nvPr/>
        </p:nvCxnSpPr>
        <p:spPr bwMode="auto">
          <a:xfrm flipV="1">
            <a:off x="8077200" y="3201989"/>
            <a:ext cx="762000" cy="746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0554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idx="4294967295"/>
          </p:nvPr>
        </p:nvSpPr>
        <p:spPr>
          <a:xfrm>
            <a:off x="2043569" y="582752"/>
            <a:ext cx="8229600" cy="1143000"/>
          </a:xfrm>
        </p:spPr>
        <p:txBody>
          <a:bodyPr/>
          <a:lstStyle/>
          <a:p>
            <a:r>
              <a:rPr lang="sv-SE" dirty="0"/>
              <a:t>Formativ vs </a:t>
            </a:r>
            <a:r>
              <a:rPr lang="sv-SE" dirty="0" err="1"/>
              <a:t>summativ</a:t>
            </a:r>
            <a:r>
              <a:rPr lang="sv-SE" dirty="0"/>
              <a:t> utvärdering</a:t>
            </a:r>
          </a:p>
        </p:txBody>
      </p:sp>
      <p:sp>
        <p:nvSpPr>
          <p:cNvPr id="4" name="Rektangel 3"/>
          <p:cNvSpPr/>
          <p:nvPr/>
        </p:nvSpPr>
        <p:spPr>
          <a:xfrm>
            <a:off x="6858860" y="2259882"/>
            <a:ext cx="3414309" cy="3348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rgbClr val="000000"/>
                </a:solidFill>
              </a:rPr>
              <a:t>Bedömning/värdering</a:t>
            </a:r>
          </a:p>
          <a:p>
            <a:pPr algn="ctr"/>
            <a:r>
              <a:rPr lang="sv-SE" sz="2400" dirty="0">
                <a:solidFill>
                  <a:srgbClr val="000000"/>
                </a:solidFill>
              </a:rPr>
              <a:t>Fokus på utfall</a:t>
            </a:r>
          </a:p>
        </p:txBody>
      </p:sp>
      <p:sp>
        <p:nvSpPr>
          <p:cNvPr id="5" name="Höger 4"/>
          <p:cNvSpPr/>
          <p:nvPr/>
        </p:nvSpPr>
        <p:spPr>
          <a:xfrm>
            <a:off x="2200266" y="1995953"/>
            <a:ext cx="4255516" cy="382695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rgbClr val="000000"/>
                </a:solidFill>
              </a:rPr>
              <a:t>Förbättring/utveckling</a:t>
            </a:r>
          </a:p>
          <a:p>
            <a:pPr algn="ctr"/>
            <a:r>
              <a:rPr lang="sv-SE" sz="2400" dirty="0">
                <a:solidFill>
                  <a:srgbClr val="000000"/>
                </a:solidFill>
              </a:rPr>
              <a:t>Fokus på processen</a:t>
            </a:r>
          </a:p>
        </p:txBody>
      </p:sp>
    </p:spTree>
    <p:extLst>
      <p:ext uri="{BB962C8B-B14F-4D97-AF65-F5344CB8AC3E}">
        <p14:creationId xmlns:p14="http://schemas.microsoft.com/office/powerpoint/2010/main" val="10962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Olika kunskapsperspektiv i utvärderingar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2963703"/>
            <a:ext cx="5410200" cy="2912165"/>
          </a:xfrm>
        </p:spPr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Tekniskt (mätbarhet)</a:t>
            </a:r>
          </a:p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Kulturellt (sammanhang/förståelse)</a:t>
            </a:r>
          </a:p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Politiskt (makt/värderingar)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Kopplade till olika typer av utvärderingar och olika syften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4" descr="philosophy-professor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767" y="2749484"/>
            <a:ext cx="2483831" cy="275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5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B92916-7845-F30D-3B58-169108E0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Viktigt!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C42235-350C-3EFC-43D0-7C36F9BD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2147148"/>
          </a:xfrm>
        </p:spPr>
        <p:txBody>
          <a:bodyPr/>
          <a:lstStyle/>
          <a:p>
            <a:r>
              <a:rPr lang="sv-SE" dirty="0"/>
              <a:t>Hur jag planera så att utvärderingen 1) underlättas 2) kan bidra på bästa sätt</a:t>
            </a:r>
          </a:p>
        </p:txBody>
      </p:sp>
    </p:spTree>
    <p:extLst>
      <p:ext uri="{BB962C8B-B14F-4D97-AF65-F5344CB8AC3E}">
        <p14:creationId xmlns:p14="http://schemas.microsoft.com/office/powerpoint/2010/main" val="1814163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3001D2-A3D1-F27F-F150-5EC83428D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Varför relevant med utvärdering?</a:t>
            </a:r>
          </a:p>
        </p:txBody>
      </p:sp>
      <p:pic>
        <p:nvPicPr>
          <p:cNvPr id="8" name="Platshållare för innehåll 7" descr="En bild som visar person, träd, klädsel, utomhus&#10;&#10;Automatiskt genererad beskrivning">
            <a:extLst>
              <a:ext uri="{FF2B5EF4-FFF2-40B4-BE49-F238E27FC236}">
                <a16:creationId xmlns:a16="http://schemas.microsoft.com/office/drawing/2014/main" id="{55ED1726-252A-D4F9-93C2-BD5301655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239324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Dagens föreläsning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Vad är utvärdering?</a:t>
            </a:r>
          </a:p>
          <a:p>
            <a:r>
              <a:rPr lang="sv-SE" dirty="0"/>
              <a:t>Kort historisk bakgrund</a:t>
            </a:r>
          </a:p>
          <a:p>
            <a:r>
              <a:rPr lang="sv-SE" dirty="0"/>
              <a:t>Syfte och användning av utvärderingar</a:t>
            </a:r>
          </a:p>
          <a:p>
            <a:r>
              <a:rPr lang="sv-SE" dirty="0"/>
              <a:t>Kunskapsperspektiv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587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/>
              <a:t>Vad betyder begreppen?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>
              <a:lumMod val="85000"/>
              <a:alpha val="56000"/>
            </a:schemeClr>
          </a:solidFill>
        </p:spPr>
        <p:txBody>
          <a:bodyPr/>
          <a:lstStyle/>
          <a:p>
            <a:pPr eaLnBrk="1" hangingPunct="1"/>
            <a:r>
              <a:rPr lang="sv-SE" dirty="0">
                <a:solidFill>
                  <a:schemeClr val="hlink"/>
                </a:solidFill>
              </a:rPr>
              <a:t>Otydlig definition – begreppet används också vardagligt</a:t>
            </a:r>
          </a:p>
          <a:p>
            <a:pPr eaLnBrk="1" hangingPunct="1"/>
            <a:r>
              <a:rPr lang="sv-SE" dirty="0">
                <a:solidFill>
                  <a:schemeClr val="hlink"/>
                </a:solidFill>
              </a:rPr>
              <a:t>Utvärdering</a:t>
            </a:r>
            <a:r>
              <a:rPr lang="sv-SE" dirty="0"/>
              <a:t> - systematisk granskning och värdering av en verksamhet; bygger på vetenskaplig grund</a:t>
            </a:r>
          </a:p>
          <a:p>
            <a:pPr eaLnBrk="1" hangingPunct="1"/>
            <a:r>
              <a:rPr lang="sv-SE" dirty="0">
                <a:solidFill>
                  <a:schemeClr val="hlink"/>
                </a:solidFill>
              </a:rPr>
              <a:t>Uppföljning</a:t>
            </a:r>
            <a:r>
              <a:rPr lang="sv-SE" dirty="0"/>
              <a:t> - enklare reflektion utan krav på vetenskaplighet</a:t>
            </a:r>
          </a:p>
          <a:p>
            <a:pPr eaLnBrk="1" hangingPunct="1"/>
            <a:r>
              <a:rPr lang="sv-SE" dirty="0">
                <a:solidFill>
                  <a:schemeClr val="hlink"/>
                </a:solidFill>
              </a:rPr>
              <a:t>Evaluering</a:t>
            </a:r>
            <a:r>
              <a:rPr lang="sv-SE" dirty="0"/>
              <a:t> = Utvärdering</a:t>
            </a:r>
          </a:p>
        </p:txBody>
      </p:sp>
    </p:spTree>
    <p:extLst>
      <p:ext uri="{BB962C8B-B14F-4D97-AF65-F5344CB8AC3E}">
        <p14:creationId xmlns:p14="http://schemas.microsoft.com/office/powerpoint/2010/main" val="4778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sv-SE" sz="4000" dirty="0"/>
              <a:t>Utvärdering - viktigt i projektsammanhang?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 dirty="0"/>
              <a:t>Många (främst offentligt finansierade) verksamheter som bedrivs i projektform utvärderas</a:t>
            </a:r>
          </a:p>
          <a:p>
            <a:pPr eaLnBrk="1" hangingPunct="1"/>
            <a:r>
              <a:rPr lang="sv-SE" dirty="0"/>
              <a:t>Stora resurser läggs varje år på utvärderingar</a:t>
            </a:r>
          </a:p>
          <a:p>
            <a:pPr eaLnBrk="1" hangingPunct="1"/>
            <a:r>
              <a:rPr lang="sv-SE" dirty="0"/>
              <a:t>Många projektbeställare ställer krav på utvärderingar av verksamheten</a:t>
            </a:r>
          </a:p>
          <a:p>
            <a:pPr marL="0" indent="0" eaLnBrk="1" hangingPunct="1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70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3026" y="945185"/>
            <a:ext cx="8640000" cy="1143000"/>
          </a:xfrm>
        </p:spPr>
        <p:txBody>
          <a:bodyPr>
            <a:normAutofit fontScale="90000"/>
          </a:bodyPr>
          <a:lstStyle/>
          <a:p>
            <a:r>
              <a:rPr lang="sv-SE" dirty="0"/>
              <a:t>Fyra generationer </a:t>
            </a:r>
            <a:br>
              <a:rPr lang="sv-SE" dirty="0"/>
            </a:br>
            <a:r>
              <a:rPr lang="sv-SE" dirty="0"/>
              <a:t>(</a:t>
            </a:r>
            <a:r>
              <a:rPr lang="sv-SE" dirty="0" err="1"/>
              <a:t>Guba</a:t>
            </a:r>
            <a:r>
              <a:rPr lang="sv-SE" dirty="0"/>
              <a:t> &amp; Lincoln 1989)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614718" y="2614961"/>
            <a:ext cx="8962563" cy="3746083"/>
          </a:xfrm>
        </p:spPr>
        <p:txBody>
          <a:bodyPr>
            <a:normAutofit/>
          </a:bodyPr>
          <a:lstStyle/>
          <a:p>
            <a:r>
              <a:rPr lang="sv-SE" dirty="0"/>
              <a:t>1: </a:t>
            </a:r>
            <a:r>
              <a:rPr lang="sv-SE" i="1" dirty="0"/>
              <a:t>Kontroll/mätande</a:t>
            </a:r>
            <a:r>
              <a:rPr lang="sv-SE" dirty="0"/>
              <a:t> – ”ingenjören”</a:t>
            </a:r>
            <a:br>
              <a:rPr lang="sv-SE" dirty="0"/>
            </a:br>
            <a:r>
              <a:rPr lang="sv-SE" dirty="0"/>
              <a:t>(framväxande av samhällsvetenskaperna)</a:t>
            </a:r>
          </a:p>
          <a:p>
            <a:r>
              <a:rPr lang="sv-SE" dirty="0"/>
              <a:t>2: </a:t>
            </a:r>
            <a:r>
              <a:rPr lang="sv-SE" i="1" dirty="0"/>
              <a:t>Beskrivande</a:t>
            </a:r>
            <a:r>
              <a:rPr lang="sv-SE" dirty="0"/>
              <a:t> – söker efter mönster</a:t>
            </a:r>
            <a:br>
              <a:rPr lang="sv-SE" dirty="0"/>
            </a:br>
            <a:r>
              <a:rPr lang="sv-SE" dirty="0"/>
              <a:t>(</a:t>
            </a:r>
            <a:r>
              <a:rPr lang="sv-SE" dirty="0" err="1"/>
              <a:t>fr</a:t>
            </a:r>
            <a:r>
              <a:rPr lang="sv-SE" dirty="0"/>
              <a:t> 1940-t)</a:t>
            </a:r>
          </a:p>
          <a:p>
            <a:r>
              <a:rPr lang="sv-SE" dirty="0"/>
              <a:t>3: </a:t>
            </a:r>
            <a:r>
              <a:rPr lang="sv-SE" i="1" dirty="0"/>
              <a:t>Bedömningar</a:t>
            </a:r>
            <a:r>
              <a:rPr lang="sv-SE" dirty="0"/>
              <a:t> – utvärderaren som expert </a:t>
            </a:r>
            <a:br>
              <a:rPr lang="sv-SE" dirty="0"/>
            </a:br>
            <a:r>
              <a:rPr lang="sv-SE" dirty="0"/>
              <a:t>(</a:t>
            </a:r>
            <a:r>
              <a:rPr lang="sv-SE" dirty="0" err="1"/>
              <a:t>fr</a:t>
            </a:r>
            <a:r>
              <a:rPr lang="sv-SE" dirty="0"/>
              <a:t> 1960-t, oberoende och kritisk)</a:t>
            </a:r>
          </a:p>
          <a:p>
            <a:r>
              <a:rPr lang="sv-SE" dirty="0"/>
              <a:t>4: </a:t>
            </a:r>
            <a:r>
              <a:rPr lang="sv-SE" i="1" dirty="0"/>
              <a:t>Dialog </a:t>
            </a:r>
            <a:r>
              <a:rPr lang="sv-SE" dirty="0"/>
              <a:t>– konstruktivistiskt</a:t>
            </a:r>
            <a:br>
              <a:rPr lang="sv-SE" dirty="0"/>
            </a:br>
            <a:r>
              <a:rPr lang="sv-SE" dirty="0"/>
              <a:t>(</a:t>
            </a:r>
            <a:r>
              <a:rPr lang="sv-SE" dirty="0" err="1"/>
              <a:t>fr</a:t>
            </a:r>
            <a:r>
              <a:rPr lang="sv-SE" dirty="0"/>
              <a:t> 2000-t, reaktion på ”expertrollen”)</a:t>
            </a:r>
          </a:p>
        </p:txBody>
      </p:sp>
    </p:spTree>
    <p:extLst>
      <p:ext uri="{BB962C8B-B14F-4D97-AF65-F5344CB8AC3E}">
        <p14:creationId xmlns:p14="http://schemas.microsoft.com/office/powerpoint/2010/main" val="1674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6000" y="975693"/>
            <a:ext cx="8640000" cy="1143000"/>
          </a:xfrm>
        </p:spPr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Syften med utvärderingar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653208" y="3109221"/>
            <a:ext cx="7134917" cy="234736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0"/>
                <a:cs typeface="ＭＳ Ｐゴシック" charset="0"/>
              </a:rPr>
              <a:t>Kontrollera och ge beslutsunderlag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Har man gjort det man skall?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Har man följt riktlinjerna?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Behövs det kompletterande åtgärder?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5364" name="Picture 4" descr="Guardia Civil, Sp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756" y="2683494"/>
            <a:ext cx="4038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3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Syften med utvärdering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41445" y="2556932"/>
            <a:ext cx="5671929" cy="3318936"/>
          </a:xfrm>
        </p:spPr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Kunskapsutveckling/kritisk granskning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Vad kan man lära?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Vems intressen tillgodoses?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Vem gynnas/missgynnas?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”Lärande utvärdering”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7412" name="Picture 4" descr="de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84" y="2852532"/>
            <a:ext cx="2824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4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Syften med utvärderingar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405270" y="2978426"/>
            <a:ext cx="7696200" cy="2667000"/>
          </a:xfrm>
        </p:spPr>
        <p:txBody>
          <a:bodyPr/>
          <a:lstStyle/>
          <a:p>
            <a:pPr eaLnBrk="1" hangingPunct="1"/>
            <a:r>
              <a:rPr lang="sv-SE" dirty="0">
                <a:ea typeface="ＭＳ Ｐゴシック" charset="0"/>
                <a:cs typeface="ＭＳ Ｐゴシック" charset="0"/>
              </a:rPr>
              <a:t>Påverka/utveckla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Fungerar åtgärderna som tänkt?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Kan arbetet förbättras?</a:t>
            </a:r>
          </a:p>
          <a:p>
            <a:pPr eaLnBrk="1" hangingPunct="1">
              <a:buFont typeface="Times" charset="0"/>
              <a:buNone/>
            </a:pPr>
            <a:r>
              <a:rPr lang="sv-SE" i="1" dirty="0">
                <a:ea typeface="ＭＳ Ｐゴシック" charset="0"/>
                <a:cs typeface="ＭＳ Ｐゴシック" charset="0"/>
              </a:rPr>
              <a:t>Kan pilotmodeller användas i större skala?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9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kt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Organiskt</Template>
  <TotalTime>22</TotalTime>
  <Words>339</Words>
  <Application>Microsoft Macintosh PowerPoint</Application>
  <PresentationFormat>Bredbild</PresentationFormat>
  <Paragraphs>68</Paragraphs>
  <Slides>14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Garamond</vt:lpstr>
      <vt:lpstr>Times</vt:lpstr>
      <vt:lpstr>Organiskt</vt:lpstr>
      <vt:lpstr>Utvärdering – del 1</vt:lpstr>
      <vt:lpstr>Varför relevant med utvärdering?</vt:lpstr>
      <vt:lpstr>Dagens föreläsning</vt:lpstr>
      <vt:lpstr>Vad betyder begreppen?</vt:lpstr>
      <vt:lpstr>Utvärdering - viktigt i projektsammanhang?</vt:lpstr>
      <vt:lpstr>Fyra generationer  (Guba &amp; Lincoln 1989)</vt:lpstr>
      <vt:lpstr>Syften med utvärderingar</vt:lpstr>
      <vt:lpstr>Syften med utvärdering</vt:lpstr>
      <vt:lpstr>Syften med utvärderingar</vt:lpstr>
      <vt:lpstr>Syften med utvärdering</vt:lpstr>
      <vt:lpstr>Tidslinje</vt:lpstr>
      <vt:lpstr>Formativ vs summativ utvärdering</vt:lpstr>
      <vt:lpstr>Olika kunskapsperspektiv i utvärderingar</vt:lpstr>
      <vt:lpstr>Viktigt!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Utvärdering – del 1</dc:title>
  <dc:creator>Fredrik Björk</dc:creator>
  <cp:lastModifiedBy>Fredrik Björk</cp:lastModifiedBy>
  <cp:revision>5</cp:revision>
  <dcterms:created xsi:type="dcterms:W3CDTF">2023-04-19T06:32:22Z</dcterms:created>
  <dcterms:modified xsi:type="dcterms:W3CDTF">2024-04-23T08:13:59Z</dcterms:modified>
</cp:coreProperties>
</file>