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4" r:id="rId4"/>
    <p:sldId id="283" r:id="rId5"/>
    <p:sldId id="269" r:id="rId6"/>
    <p:sldId id="270" r:id="rId7"/>
    <p:sldId id="271" r:id="rId8"/>
    <p:sldId id="273" r:id="rId9"/>
    <p:sldId id="272" r:id="rId10"/>
    <p:sldId id="284" r:id="rId11"/>
    <p:sldId id="285" r:id="rId12"/>
    <p:sldId id="286" r:id="rId13"/>
    <p:sldId id="287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5" d="100"/>
          <a:sy n="125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96692-B75B-6A49-B0EF-D83E8F327FB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1C994-E4E8-8D4C-AC43-35AC1F91B5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29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F7ACDBB-9ADF-E545-8B74-62F6EDD1A2D9}" type="slidenum">
              <a:rPr lang="sv-SE" sz="1200"/>
              <a:pPr/>
              <a:t>4</a:t>
            </a:fld>
            <a:endParaRPr lang="sv-SE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3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EB09768-B6A4-974D-B9E1-8C6FF70CFFB1}" type="slidenum">
              <a:rPr lang="sv-SE" sz="1200"/>
              <a:pPr/>
              <a:t>10</a:t>
            </a:fld>
            <a:endParaRPr lang="sv-SE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3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D067D04-AE6F-994F-BD04-02258D59CEE2}" type="slidenum">
              <a:rPr lang="sv-SE" sz="1200"/>
              <a:pPr/>
              <a:t>11</a:t>
            </a:fld>
            <a:endParaRPr lang="sv-SE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07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343676D-4FF3-6941-B9F1-6FE8F84BCAEC}" type="slidenum">
              <a:rPr lang="sv-SE" sz="1200"/>
              <a:pPr/>
              <a:t>12</a:t>
            </a:fld>
            <a:endParaRPr lang="sv-SE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5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4021700-B8F5-BF43-B9FE-87BAA108C12A}" type="slidenum">
              <a:rPr lang="sv-SE" sz="1200"/>
              <a:pPr/>
              <a:t>13</a:t>
            </a:fld>
            <a:endParaRPr lang="sv-SE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69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F2DD99-3B9A-3E0A-BE06-51D60A1B9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Utvärdering del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292BD03-55CC-E43D-0228-576479DDED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Fredrik Björk</a:t>
            </a:r>
          </a:p>
        </p:txBody>
      </p:sp>
    </p:spTree>
    <p:extLst>
      <p:ext uri="{BB962C8B-B14F-4D97-AF65-F5344CB8AC3E}">
        <p14:creationId xmlns:p14="http://schemas.microsoft.com/office/powerpoint/2010/main" val="372972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6000" y="593588"/>
            <a:ext cx="8640000" cy="1143000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Metoder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623460" y="2510893"/>
            <a:ext cx="8640000" cy="3840000"/>
          </a:xfrm>
        </p:spPr>
        <p:txBody>
          <a:bodyPr>
            <a:noAutofit/>
          </a:bodyPr>
          <a:lstStyle/>
          <a:p>
            <a:pPr eaLnBrk="1" hangingPunct="1"/>
            <a:r>
              <a:rPr lang="sv-SE" sz="1867" dirty="0">
                <a:ea typeface="ＭＳ Ｐゴシック" charset="0"/>
                <a:cs typeface="ＭＳ Ｐゴシック" charset="0"/>
              </a:rPr>
              <a:t>Data, statistik, dokumentation etc.</a:t>
            </a:r>
          </a:p>
          <a:p>
            <a:pPr eaLnBrk="1" hangingPunct="1"/>
            <a:r>
              <a:rPr lang="sv-SE" sz="1867" dirty="0">
                <a:ea typeface="ＭＳ Ｐゴシック" charset="0"/>
                <a:cs typeface="ＭＳ Ｐゴシック" charset="0"/>
              </a:rPr>
              <a:t>Enkäter </a:t>
            </a:r>
            <a:r>
              <a:rPr lang="en-US" sz="1867" dirty="0">
                <a:ea typeface="ＭＳ Ｐゴシック" charset="0"/>
                <a:cs typeface="ＭＳ Ｐゴシック" charset="0"/>
              </a:rPr>
              <a:t>–</a:t>
            </a:r>
            <a:r>
              <a:rPr lang="sv-SE" sz="1867" dirty="0">
                <a:ea typeface="ＭＳ Ｐゴシック" charset="0"/>
                <a:cs typeface="ＭＳ Ｐゴシック" charset="0"/>
              </a:rPr>
              <a:t> Intervjuer </a:t>
            </a:r>
          </a:p>
          <a:p>
            <a:pPr eaLnBrk="1" hangingPunct="1"/>
            <a:r>
              <a:rPr lang="sv-SE" sz="1867" dirty="0">
                <a:ea typeface="ＭＳ Ｐゴシック" charset="0"/>
                <a:cs typeface="ＭＳ Ｐゴシック" charset="0"/>
              </a:rPr>
              <a:t>Observationer</a:t>
            </a:r>
          </a:p>
          <a:p>
            <a:pPr eaLnBrk="1" hangingPunct="1"/>
            <a:endParaRPr lang="sv-SE" sz="1867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sv-SE" sz="1867" i="1" dirty="0"/>
              <a:t>”Everything </a:t>
            </a:r>
            <a:r>
              <a:rPr lang="sv-SE" sz="1867" i="1" dirty="0" err="1"/>
              <a:t>that</a:t>
            </a:r>
            <a:r>
              <a:rPr lang="sv-SE" sz="1867" i="1" dirty="0"/>
              <a:t> </a:t>
            </a:r>
            <a:r>
              <a:rPr lang="sv-SE" sz="1867" i="1" dirty="0" err="1"/>
              <a:t>can</a:t>
            </a:r>
            <a:r>
              <a:rPr lang="sv-SE" sz="1867" i="1" dirty="0"/>
              <a:t> be </a:t>
            </a:r>
            <a:r>
              <a:rPr lang="sv-SE" sz="1867" i="1" dirty="0" err="1"/>
              <a:t>counted</a:t>
            </a:r>
            <a:r>
              <a:rPr lang="sv-SE" sz="1867" i="1" dirty="0"/>
              <a:t> </a:t>
            </a:r>
            <a:r>
              <a:rPr lang="sv-SE" sz="1867" i="1" dirty="0" err="1"/>
              <a:t>does</a:t>
            </a:r>
            <a:r>
              <a:rPr lang="sv-SE" sz="1867" i="1" dirty="0"/>
              <a:t> not </a:t>
            </a:r>
            <a:r>
              <a:rPr lang="sv-SE" sz="1867" i="1" dirty="0" err="1"/>
              <a:t>necessarily</a:t>
            </a:r>
            <a:endParaRPr lang="sv-SE" sz="1867" i="1" dirty="0"/>
          </a:p>
          <a:p>
            <a:pPr marL="0" indent="0">
              <a:buNone/>
            </a:pPr>
            <a:r>
              <a:rPr lang="sv-SE" sz="1867" i="1" dirty="0" err="1"/>
              <a:t>count</a:t>
            </a:r>
            <a:r>
              <a:rPr lang="sv-SE" sz="1867" i="1" dirty="0"/>
              <a:t>; </a:t>
            </a:r>
            <a:r>
              <a:rPr lang="sv-SE" sz="1867" i="1" dirty="0" err="1"/>
              <a:t>everything</a:t>
            </a:r>
            <a:r>
              <a:rPr lang="sv-SE" sz="1867" i="1" dirty="0"/>
              <a:t> </a:t>
            </a:r>
            <a:r>
              <a:rPr lang="sv-SE" sz="1867" i="1" dirty="0" err="1"/>
              <a:t>that</a:t>
            </a:r>
            <a:r>
              <a:rPr lang="sv-SE" sz="1867" i="1" dirty="0"/>
              <a:t> </a:t>
            </a:r>
            <a:r>
              <a:rPr lang="sv-SE" sz="1867" i="1" dirty="0" err="1"/>
              <a:t>counts</a:t>
            </a:r>
            <a:r>
              <a:rPr lang="sv-SE" sz="1867" i="1" dirty="0"/>
              <a:t> </a:t>
            </a:r>
            <a:r>
              <a:rPr lang="sv-SE" sz="1867" i="1" dirty="0" err="1"/>
              <a:t>cannot</a:t>
            </a:r>
            <a:r>
              <a:rPr lang="sv-SE" sz="1867" i="1" dirty="0"/>
              <a:t> </a:t>
            </a:r>
            <a:r>
              <a:rPr lang="sv-SE" sz="1867" i="1" dirty="0" err="1"/>
              <a:t>necessarily</a:t>
            </a:r>
            <a:r>
              <a:rPr lang="sv-SE" sz="1867" i="1" dirty="0"/>
              <a:t> be </a:t>
            </a:r>
            <a:r>
              <a:rPr lang="sv-SE" sz="1867" i="1" dirty="0" err="1"/>
              <a:t>counted</a:t>
            </a:r>
            <a:r>
              <a:rPr lang="sv-SE" sz="1867" i="1" dirty="0"/>
              <a:t>”</a:t>
            </a:r>
          </a:p>
          <a:p>
            <a:pPr marL="0" indent="0">
              <a:buNone/>
            </a:pPr>
            <a:endParaRPr lang="sv-SE" sz="1867" i="1" dirty="0"/>
          </a:p>
          <a:p>
            <a:pPr marL="0" indent="0">
              <a:buNone/>
            </a:pPr>
            <a:r>
              <a:rPr lang="sv-SE" sz="1867" i="1" dirty="0"/>
              <a:t>Albert Einstein</a:t>
            </a:r>
            <a:endParaRPr lang="sv-SE" sz="1867" i="1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9700" name="Picture 4" descr="Statistics at Play Dig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64" y="2653264"/>
            <a:ext cx="2935288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8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0032" y="883985"/>
            <a:ext cx="8640000" cy="1143000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Bedömning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173357" y="2853454"/>
            <a:ext cx="5777947" cy="3120561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Utvärdera VAD?</a:t>
            </a:r>
          </a:p>
          <a:p>
            <a:pPr eaLnBrk="1" hangingPunct="1"/>
            <a:r>
              <a:rPr lang="sv-SE" i="1" dirty="0">
                <a:ea typeface="ＭＳ Ｐゴシック" charset="0"/>
                <a:cs typeface="ＭＳ Ｐゴシック" charset="0"/>
              </a:rPr>
              <a:t>Lärande, personlig utveckling, nöjdhet</a:t>
            </a:r>
            <a:r>
              <a:rPr lang="is-IS" i="1" dirty="0">
                <a:ea typeface="ＭＳ Ｐゴシック" charset="0"/>
                <a:cs typeface="ＭＳ Ｐゴシック" charset="0"/>
              </a:rPr>
              <a:t>….</a:t>
            </a:r>
          </a:p>
          <a:p>
            <a:pPr eaLnBrk="1" hangingPunct="1"/>
            <a:r>
              <a:rPr lang="is-IS" dirty="0">
                <a:ea typeface="ＭＳ Ｐゴシック" charset="0"/>
                <a:cs typeface="ＭＳ Ｐゴシック" charset="0"/>
              </a:rPr>
              <a:t>Det som skall utvärderas måste utvärderas i </a:t>
            </a:r>
            <a:r>
              <a:rPr lang="is-IS" i="1" dirty="0">
                <a:ea typeface="ＭＳ Ｐゴシック" charset="0"/>
                <a:cs typeface="ＭＳ Ｐゴシック" charset="0"/>
              </a:rPr>
              <a:t>relation</a:t>
            </a:r>
            <a:r>
              <a:rPr lang="is-IS" dirty="0">
                <a:ea typeface="ＭＳ Ｐゴシック" charset="0"/>
                <a:cs typeface="ＭＳ Ｐゴシック" charset="0"/>
              </a:rPr>
              <a:t> till något</a:t>
            </a:r>
            <a:endParaRPr lang="sv-SE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Vilka värdekriterier och referenspunkter?</a:t>
            </a:r>
          </a:p>
        </p:txBody>
      </p:sp>
      <p:pic>
        <p:nvPicPr>
          <p:cNvPr id="33796" name="Picture 5" descr="fr-scales-Jus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845" y="3021496"/>
            <a:ext cx="2106881" cy="243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4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Värdekriterier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sv-SE" sz="2800" dirty="0">
                <a:ea typeface="ＭＳ Ｐゴシック" charset="0"/>
                <a:cs typeface="ＭＳ Ｐゴシック" charset="0"/>
              </a:rPr>
              <a:t>Traditionellt: </a:t>
            </a:r>
            <a:r>
              <a:rPr lang="sv-SE" sz="28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Målen 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ea typeface="ＭＳ Ｐゴシック" charset="0"/>
                <a:cs typeface="ＭＳ Ｐゴシック" charset="0"/>
              </a:rPr>
              <a:t>Alt: </a:t>
            </a:r>
            <a:r>
              <a:rPr lang="sv-SE" sz="28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Teoretiska utgångspunkter (forskning/erfarenheter…</a:t>
            </a:r>
            <a:r>
              <a:rPr lang="ja-JP" altLang="sv-SE" sz="280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sv-SE" sz="28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vad utmärker en god…</a:t>
            </a:r>
            <a:r>
              <a:rPr lang="ja-JP" altLang="sv-SE" sz="280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sv-SE" sz="28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sv-SE" sz="2800" i="1" dirty="0">
                <a:ea typeface="ＭＳ Ｐゴシック" charset="0"/>
                <a:cs typeface="ＭＳ Ｐゴシック" charset="0"/>
              </a:rPr>
              <a:t>Jämförelse: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Definierad referenspunkt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Jämförelse med likartade objekt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Förändring över tid (före-efter)</a:t>
            </a:r>
          </a:p>
        </p:txBody>
      </p:sp>
    </p:spTree>
    <p:extLst>
      <p:ext uri="{BB962C8B-B14F-4D97-AF65-F5344CB8AC3E}">
        <p14:creationId xmlns:p14="http://schemas.microsoft.com/office/powerpoint/2010/main" val="174282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Utvärderingens praktik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sv-SE" sz="2500" i="1" dirty="0">
                <a:ea typeface="ＭＳ Ｐゴシック" charset="0"/>
                <a:cs typeface="ＭＳ Ｐゴシック" charset="0"/>
              </a:rPr>
              <a:t>Utvärdering bör planeras tidigt i projektet - inte i efterhand</a:t>
            </a:r>
          </a:p>
          <a:p>
            <a:pPr eaLnBrk="1" hangingPunct="1"/>
            <a:r>
              <a:rPr lang="sv-SE" sz="25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Missar viktiga undersökningstillfällen</a:t>
            </a:r>
            <a:endParaRPr lang="sv-SE" sz="25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sz="25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Resurssvårigheter</a:t>
            </a:r>
          </a:p>
          <a:p>
            <a:pPr eaLnBrk="1" hangingPunct="1"/>
            <a:r>
              <a:rPr lang="sv-SE" sz="25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Efterhandskonstruktion</a:t>
            </a:r>
            <a:endParaRPr lang="sv-SE" sz="25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8777" y="686404"/>
            <a:ext cx="8640000" cy="1143000"/>
          </a:xfrm>
        </p:spPr>
        <p:txBody>
          <a:bodyPr>
            <a:noAutofit/>
          </a:bodyPr>
          <a:lstStyle/>
          <a:p>
            <a:r>
              <a:rPr lang="sv-SE" sz="3200" dirty="0"/>
              <a:t>Utvärderingar viktiga! </a:t>
            </a:r>
          </a:p>
        </p:txBody>
      </p:sp>
      <p:pic>
        <p:nvPicPr>
          <p:cNvPr id="4" name="Platshållare för innehåll 3" descr="berlininbjudan_f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84" r="-16984"/>
          <a:stretch>
            <a:fillRect/>
          </a:stretch>
        </p:blipFill>
        <p:spPr>
          <a:xfrm>
            <a:off x="223926" y="1626358"/>
            <a:ext cx="7904296" cy="4347059"/>
          </a:xfrm>
        </p:spPr>
      </p:pic>
      <p:sp>
        <p:nvSpPr>
          <p:cNvPr id="3" name="textruta 2"/>
          <p:cNvSpPr txBox="1"/>
          <p:nvPr/>
        </p:nvSpPr>
        <p:spPr>
          <a:xfrm>
            <a:off x="7161329" y="2631662"/>
            <a:ext cx="3928533" cy="2523768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marL="285744" indent="-285744">
              <a:buFont typeface="Arial"/>
              <a:buChar char="•"/>
            </a:pPr>
            <a:r>
              <a:rPr lang="sv-SE" sz="2800" dirty="0">
                <a:ea typeface="ＭＳ Ｐゴシック" charset="0"/>
                <a:cs typeface="ＭＳ Ｐゴシック" charset="0"/>
              </a:rPr>
              <a:t>Demokratisk insyn</a:t>
            </a:r>
          </a:p>
          <a:p>
            <a:pPr marL="285744" indent="-285744">
              <a:buFont typeface="Arial"/>
              <a:buChar char="•"/>
            </a:pPr>
            <a:r>
              <a:rPr lang="sv-SE" sz="2800" dirty="0">
                <a:ea typeface="ＭＳ Ｐゴシック" charset="0"/>
                <a:cs typeface="ＭＳ Ｐゴシック" charset="0"/>
              </a:rPr>
              <a:t>Ifrågasätta /identifiera värdekriterier i projekt</a:t>
            </a:r>
          </a:p>
          <a:p>
            <a:pPr marL="285744" indent="-285744">
              <a:buFont typeface="Arial"/>
              <a:buChar char="•"/>
            </a:pPr>
            <a:r>
              <a:rPr lang="sv-SE" sz="2800" dirty="0">
                <a:ea typeface="ＭＳ Ｐゴシック" charset="0"/>
                <a:cs typeface="ＭＳ Ｐゴシック" charset="0"/>
              </a:rPr>
              <a:t>Påverka och förbättra verksamheter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767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föreläsning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Olika utvärderingsmodeller</a:t>
            </a:r>
          </a:p>
          <a:p>
            <a:pPr lvl="1"/>
            <a:r>
              <a:rPr lang="sv-SE" dirty="0" err="1"/>
              <a:t>Summativ</a:t>
            </a:r>
            <a:r>
              <a:rPr lang="sv-SE" dirty="0"/>
              <a:t> och formativ utvärdering</a:t>
            </a:r>
          </a:p>
          <a:p>
            <a:pPr lvl="1"/>
            <a:r>
              <a:rPr lang="sv-SE" dirty="0"/>
              <a:t>Förändringsteori (</a:t>
            </a:r>
            <a:r>
              <a:rPr lang="sv-SE" dirty="0" err="1"/>
              <a:t>ToC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Lärande utvärdering</a:t>
            </a:r>
          </a:p>
          <a:p>
            <a:pPr lvl="1"/>
            <a:r>
              <a:rPr lang="sv-SE" dirty="0"/>
              <a:t>Intressentutvärdering (</a:t>
            </a:r>
            <a:r>
              <a:rPr lang="sv-SE" i="1" dirty="0" err="1"/>
              <a:t>Participatory</a:t>
            </a:r>
            <a:r>
              <a:rPr lang="sv-SE" i="1" dirty="0"/>
              <a:t> </a:t>
            </a:r>
            <a:r>
              <a:rPr lang="sv-SE" i="1" dirty="0" err="1"/>
              <a:t>evaluation</a:t>
            </a:r>
            <a:r>
              <a:rPr lang="sv-SE" dirty="0"/>
              <a:t>)</a:t>
            </a:r>
          </a:p>
          <a:p>
            <a:r>
              <a:rPr lang="sv-SE" dirty="0"/>
              <a:t>Metoder</a:t>
            </a:r>
          </a:p>
          <a:p>
            <a:r>
              <a:rPr lang="sv-SE" dirty="0"/>
              <a:t>Bedömning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722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2043569" y="668287"/>
            <a:ext cx="8229600" cy="1143000"/>
          </a:xfrm>
        </p:spPr>
        <p:txBody>
          <a:bodyPr/>
          <a:lstStyle/>
          <a:p>
            <a:r>
              <a:rPr lang="sv-SE" dirty="0"/>
              <a:t>Formativ vs </a:t>
            </a:r>
            <a:r>
              <a:rPr lang="sv-SE" dirty="0" err="1"/>
              <a:t>summativ</a:t>
            </a:r>
            <a:r>
              <a:rPr lang="sv-SE" dirty="0"/>
              <a:t> utvärdering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6858860" y="2259882"/>
            <a:ext cx="3414309" cy="33485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rgbClr val="000000"/>
                </a:solidFill>
              </a:rPr>
              <a:t>Bedömning/värdering</a:t>
            </a:r>
          </a:p>
          <a:p>
            <a:pPr algn="ctr"/>
            <a:r>
              <a:rPr lang="sv-SE" sz="2400" dirty="0">
                <a:solidFill>
                  <a:srgbClr val="000000"/>
                </a:solidFill>
              </a:rPr>
              <a:t>Fokus på </a:t>
            </a:r>
            <a:r>
              <a:rPr lang="sv-SE" sz="2400" i="1" dirty="0">
                <a:solidFill>
                  <a:srgbClr val="000000"/>
                </a:solidFill>
              </a:rPr>
              <a:t>utfall</a:t>
            </a:r>
          </a:p>
        </p:txBody>
      </p:sp>
      <p:sp>
        <p:nvSpPr>
          <p:cNvPr id="5" name="Höger 4"/>
          <p:cNvSpPr/>
          <p:nvPr/>
        </p:nvSpPr>
        <p:spPr>
          <a:xfrm>
            <a:off x="2200266" y="1995953"/>
            <a:ext cx="4255516" cy="382695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rgbClr val="000000"/>
                </a:solidFill>
              </a:rPr>
              <a:t>Förbättring/utveckling</a:t>
            </a:r>
          </a:p>
          <a:p>
            <a:pPr algn="ctr"/>
            <a:r>
              <a:rPr lang="sv-SE" sz="2400" dirty="0">
                <a:solidFill>
                  <a:srgbClr val="000000"/>
                </a:solidFill>
              </a:rPr>
              <a:t>Fokus på </a:t>
            </a:r>
            <a:r>
              <a:rPr lang="sv-SE" sz="2400" i="1" dirty="0">
                <a:solidFill>
                  <a:srgbClr val="000000"/>
                </a:solidFill>
              </a:rPr>
              <a:t>processen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372986" y="1481586"/>
            <a:ext cx="221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Överordnat perspektiv</a:t>
            </a:r>
          </a:p>
        </p:txBody>
      </p:sp>
    </p:spTree>
    <p:extLst>
      <p:ext uri="{BB962C8B-B14F-4D97-AF65-F5344CB8AC3E}">
        <p14:creationId xmlns:p14="http://schemas.microsoft.com/office/powerpoint/2010/main" val="23977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Systemperspektiv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Projektet i förhållande till sin kontext</a:t>
            </a:r>
          </a:p>
          <a:p>
            <a:pPr eaLnBrk="1" hangingPunct="1">
              <a:buFont typeface="Times" charset="0"/>
              <a:buNone/>
            </a:pPr>
            <a:r>
              <a:rPr lang="sv-SE" i="1" dirty="0">
                <a:ea typeface="ＭＳ Ｐゴシック" charset="0"/>
                <a:cs typeface="ＭＳ Ｐゴシック" charset="0"/>
              </a:rPr>
              <a:t>Samhällsprocesser</a:t>
            </a:r>
          </a:p>
          <a:p>
            <a:pPr eaLnBrk="1" hangingPunct="1">
              <a:buFont typeface="Times" charset="0"/>
              <a:buNone/>
            </a:pPr>
            <a:r>
              <a:rPr lang="sv-SE" i="1" dirty="0">
                <a:ea typeface="ＭＳ Ｐゴシック" charset="0"/>
                <a:cs typeface="ＭＳ Ｐゴシック" charset="0"/>
              </a:rPr>
              <a:t>Betydelsefulla händelser i närmiljön</a:t>
            </a:r>
          </a:p>
          <a:p>
            <a:pPr eaLnBrk="1" hangingPunct="1">
              <a:buFont typeface="Times" charset="0"/>
              <a:buNone/>
            </a:pPr>
            <a:r>
              <a:rPr lang="sv-SE" i="1" dirty="0">
                <a:ea typeface="ＭＳ Ｐゴシック" charset="0"/>
                <a:cs typeface="ＭＳ Ｐゴシック" charset="0"/>
              </a:rPr>
              <a:t>Andra nätverk/system</a:t>
            </a:r>
          </a:p>
        </p:txBody>
      </p:sp>
    </p:spTree>
    <p:extLst>
      <p:ext uri="{BB962C8B-B14F-4D97-AF65-F5344CB8AC3E}">
        <p14:creationId xmlns:p14="http://schemas.microsoft.com/office/powerpoint/2010/main" val="346038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5-04-26 kl. 15.4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87" y="701046"/>
            <a:ext cx="2168193" cy="5146219"/>
          </a:xfrm>
          <a:prstGeom prst="rect">
            <a:avLst/>
          </a:prstGeom>
        </p:spPr>
      </p:pic>
      <p:cxnSp>
        <p:nvCxnSpPr>
          <p:cNvPr id="4" name="Rak 3"/>
          <p:cNvCxnSpPr/>
          <p:nvPr/>
        </p:nvCxnSpPr>
        <p:spPr>
          <a:xfrm>
            <a:off x="1524000" y="5839331"/>
            <a:ext cx="9144000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4306834" y="2731580"/>
            <a:ext cx="44691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>
                <a:latin typeface="+mj-lt"/>
              </a:rPr>
              <a:t>Förändringsteori</a:t>
            </a:r>
          </a:p>
          <a:p>
            <a:r>
              <a:rPr lang="sv-SE" sz="3200" dirty="0">
                <a:latin typeface="+mj-lt"/>
              </a:rPr>
              <a:t>(Teoribaserad utvärdering/</a:t>
            </a:r>
            <a:br>
              <a:rPr lang="sv-SE" sz="3200" dirty="0">
                <a:latin typeface="+mj-lt"/>
              </a:rPr>
            </a:br>
            <a:r>
              <a:rPr lang="sv-SE" sz="3200" dirty="0">
                <a:latin typeface="+mj-lt"/>
              </a:rPr>
              <a:t>Programteori)</a:t>
            </a:r>
          </a:p>
        </p:txBody>
      </p:sp>
    </p:spTree>
    <p:extLst>
      <p:ext uri="{BB962C8B-B14F-4D97-AF65-F5344CB8AC3E}">
        <p14:creationId xmlns:p14="http://schemas.microsoft.com/office/powerpoint/2010/main" val="10301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text ned 1"/>
          <p:cNvSpPr>
            <a:spLocks/>
          </p:cNvSpPr>
          <p:nvPr/>
        </p:nvSpPr>
        <p:spPr>
          <a:xfrm>
            <a:off x="3746713" y="2503489"/>
            <a:ext cx="1689100" cy="567055"/>
          </a:xfrm>
          <a:prstGeom prst="downArrowCallou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Calibri"/>
                <a:ea typeface="ＭＳ 明朝"/>
                <a:cs typeface="Times New Roman"/>
              </a:rPr>
              <a:t>FRÄMJANDE</a:t>
            </a:r>
            <a:endParaRPr lang="en-US" sz="1200" dirty="0">
              <a:latin typeface="Cambria"/>
              <a:ea typeface="ＭＳ 明朝"/>
              <a:cs typeface="Times New Roman"/>
            </a:endParaRPr>
          </a:p>
        </p:txBody>
      </p:sp>
      <p:sp>
        <p:nvSpPr>
          <p:cNvPr id="3" name="Bildtext ned 2"/>
          <p:cNvSpPr>
            <a:spLocks noChangeArrowheads="1"/>
          </p:cNvSpPr>
          <p:nvPr/>
        </p:nvSpPr>
        <p:spPr bwMode="auto">
          <a:xfrm flipV="1">
            <a:off x="3746713" y="3929381"/>
            <a:ext cx="1595755" cy="576580"/>
          </a:xfrm>
          <a:prstGeom prst="downArrowCallout">
            <a:avLst>
              <a:gd name="adj1" fmla="val 69191"/>
              <a:gd name="adj2" fmla="val 69191"/>
              <a:gd name="adj3" fmla="val 25000"/>
              <a:gd name="adj4" fmla="val 6497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US" sz="1400" dirty="0">
                <a:latin typeface="Calibri"/>
                <a:ea typeface="ＭＳ 明朝"/>
                <a:cs typeface="Times New Roman"/>
              </a:rPr>
              <a:t>HINDRANDE</a:t>
            </a:r>
            <a:endParaRPr lang="en-US" sz="1200" dirty="0">
              <a:latin typeface="Cambria"/>
              <a:ea typeface="ＭＳ 明朝"/>
              <a:cs typeface="Times New Roman"/>
            </a:endParaRPr>
          </a:p>
        </p:txBody>
      </p:sp>
      <p:sp>
        <p:nvSpPr>
          <p:cNvPr id="4" name="Ellips 3"/>
          <p:cNvSpPr>
            <a:spLocks noChangeArrowheads="1"/>
          </p:cNvSpPr>
          <p:nvPr/>
        </p:nvSpPr>
        <p:spPr bwMode="auto">
          <a:xfrm>
            <a:off x="6519333" y="1131412"/>
            <a:ext cx="2286000" cy="1153160"/>
          </a:xfrm>
          <a:prstGeom prst="ellipse">
            <a:avLst/>
          </a:prstGeom>
          <a:solidFill>
            <a:srgbClr val="FFFF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US" sz="1400" dirty="0">
                <a:latin typeface="Calibri"/>
                <a:ea typeface="ＭＳ 明朝"/>
                <a:cs typeface="Times New Roman"/>
              </a:rPr>
              <a:t>UTMANINGAR</a:t>
            </a:r>
            <a:endParaRPr lang="en-US" sz="1200" dirty="0">
              <a:latin typeface="Cambria"/>
              <a:ea typeface="ＭＳ 明朝"/>
              <a:cs typeface="Times New Roman"/>
            </a:endParaRPr>
          </a:p>
        </p:txBody>
      </p:sp>
      <p:pic>
        <p:nvPicPr>
          <p:cNvPr id="5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3" y="3251201"/>
            <a:ext cx="7289800" cy="4749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Upp 5"/>
          <p:cNvSpPr/>
          <p:nvPr/>
        </p:nvSpPr>
        <p:spPr>
          <a:xfrm>
            <a:off x="8085667" y="2374900"/>
            <a:ext cx="482600" cy="66040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2108201" y="1181101"/>
            <a:ext cx="3234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varje steg finns inbyggda </a:t>
            </a:r>
            <a:r>
              <a:rPr lang="sv-SE" b="1" dirty="0"/>
              <a:t>antaganden</a:t>
            </a:r>
            <a:r>
              <a:rPr lang="sv-SE" dirty="0"/>
              <a:t> – som måste identifieras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9160933" y="1844366"/>
            <a:ext cx="1507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Är det rimligt att tänka sig att initiativet kan möta utmaningarna?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552488" y="4148669"/>
            <a:ext cx="132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Går det att genomföra aktiviteterna med dessa resurser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604933" y="4148668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Kommer aktiviteterna att leda till dessa resultat?</a:t>
            </a:r>
          </a:p>
        </p:txBody>
      </p:sp>
      <p:sp>
        <p:nvSpPr>
          <p:cNvPr id="11" name="Upp 10">
            <a:extLst>
              <a:ext uri="{FF2B5EF4-FFF2-40B4-BE49-F238E27FC236}">
                <a16:creationId xmlns:a16="http://schemas.microsoft.com/office/drawing/2014/main" id="{B0C07AF5-EF8D-98B7-9427-B815C6DA9477}"/>
              </a:ext>
            </a:extLst>
          </p:cNvPr>
          <p:cNvSpPr/>
          <p:nvPr/>
        </p:nvSpPr>
        <p:spPr>
          <a:xfrm>
            <a:off x="6951133" y="2413000"/>
            <a:ext cx="482600" cy="66040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200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/>
      <p:bldP spid="8" grpId="0"/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Förändringsteori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Bidrar till att identifiera misslyckande i:</a:t>
            </a:r>
          </a:p>
          <a:p>
            <a:pPr lvl="1"/>
            <a:r>
              <a:rPr lang="sv-SE" dirty="0"/>
              <a:t>Projektets logik</a:t>
            </a:r>
          </a:p>
          <a:p>
            <a:pPr lvl="1"/>
            <a:r>
              <a:rPr lang="sv-SE" dirty="0"/>
              <a:t>Implementering</a:t>
            </a:r>
          </a:p>
          <a:p>
            <a:r>
              <a:rPr lang="sv-SE" dirty="0"/>
              <a:t>Viktigt att fråga om man </a:t>
            </a:r>
            <a:r>
              <a:rPr lang="sv-SE" i="1" dirty="0"/>
              <a:t>gör</a:t>
            </a:r>
            <a:r>
              <a:rPr lang="sv-SE" dirty="0"/>
              <a:t> på rätt sätt – teorin kan vara riktig, men implementeringen felaktig </a:t>
            </a:r>
          </a:p>
          <a:p>
            <a:r>
              <a:rPr lang="sv-SE" dirty="0"/>
              <a:t>Också viktigt att inkludera ett </a:t>
            </a:r>
            <a:r>
              <a:rPr lang="sv-SE" i="1" dirty="0"/>
              <a:t>processperspektiv</a:t>
            </a:r>
            <a:r>
              <a:rPr lang="sv-SE" dirty="0"/>
              <a:t> i utvärderingen</a:t>
            </a:r>
          </a:p>
        </p:txBody>
      </p:sp>
    </p:spTree>
    <p:extLst>
      <p:ext uri="{BB962C8B-B14F-4D97-AF65-F5344CB8AC3E}">
        <p14:creationId xmlns:p14="http://schemas.microsoft.com/office/powerpoint/2010/main" val="328331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326219" y="861316"/>
            <a:ext cx="8640000" cy="1143000"/>
          </a:xfrm>
        </p:spPr>
        <p:txBody>
          <a:bodyPr>
            <a:normAutofit/>
          </a:bodyPr>
          <a:lstStyle/>
          <a:p>
            <a:r>
              <a:rPr lang="sv-SE" dirty="0"/>
              <a:t>Lärande utvärdering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1509320" y="2817115"/>
            <a:ext cx="5124389" cy="2997277"/>
          </a:xfrm>
        </p:spPr>
        <p:txBody>
          <a:bodyPr>
            <a:normAutofit/>
          </a:bodyPr>
          <a:lstStyle/>
          <a:p>
            <a:r>
              <a:rPr lang="sv-SE" i="1" dirty="0" err="1"/>
              <a:t>Developmental</a:t>
            </a:r>
            <a:r>
              <a:rPr lang="sv-SE" i="1" dirty="0"/>
              <a:t> </a:t>
            </a:r>
            <a:r>
              <a:rPr lang="sv-SE" i="1" dirty="0" err="1"/>
              <a:t>evaluation</a:t>
            </a:r>
            <a:r>
              <a:rPr lang="sv-SE" i="1" dirty="0"/>
              <a:t> </a:t>
            </a:r>
            <a:r>
              <a:rPr lang="sv-SE" dirty="0"/>
              <a:t>(</a:t>
            </a:r>
            <a:r>
              <a:rPr lang="sv-SE" dirty="0" err="1"/>
              <a:t>Scriven</a:t>
            </a:r>
            <a:r>
              <a:rPr lang="sv-SE" dirty="0"/>
              <a:t>)</a:t>
            </a:r>
          </a:p>
          <a:p>
            <a:r>
              <a:rPr lang="sv-SE" dirty="0"/>
              <a:t>Utvärdering som del av programmet</a:t>
            </a:r>
          </a:p>
          <a:p>
            <a:r>
              <a:rPr lang="sv-SE" dirty="0"/>
              <a:t>Utvärderaren som del av teamet</a:t>
            </a:r>
          </a:p>
          <a:p>
            <a:r>
              <a:rPr lang="sv-SE" dirty="0"/>
              <a:t>Kontinuerlig datainsamling </a:t>
            </a:r>
          </a:p>
          <a:p>
            <a:r>
              <a:rPr lang="sv-SE" dirty="0"/>
              <a:t>Kontinuerlig reflektion – genom exempelvis seminarier</a:t>
            </a:r>
          </a:p>
          <a:p>
            <a:endParaRPr lang="sv-SE" dirty="0"/>
          </a:p>
        </p:txBody>
      </p:sp>
      <p:pic>
        <p:nvPicPr>
          <p:cNvPr id="10" name="Bildobjekt 9" descr="Skärmavbild 2015-04-26 kl. 16.30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8876">
            <a:off x="7365578" y="3495764"/>
            <a:ext cx="2744655" cy="1053572"/>
          </a:xfrm>
          <a:prstGeom prst="rect">
            <a:avLst/>
          </a:prstGeom>
        </p:spPr>
      </p:pic>
      <p:sp>
        <p:nvSpPr>
          <p:cNvPr id="11" name="Ellips 10"/>
          <p:cNvSpPr/>
          <p:nvPr/>
        </p:nvSpPr>
        <p:spPr>
          <a:xfrm>
            <a:off x="5938844" y="4853685"/>
            <a:ext cx="2184400" cy="12662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solidFill>
                  <a:srgbClr val="953735"/>
                </a:solidFill>
              </a:rPr>
              <a:t>Resultat/</a:t>
            </a:r>
            <a:br>
              <a:rPr lang="sv-SE" sz="2000" b="1" dirty="0">
                <a:solidFill>
                  <a:srgbClr val="953735"/>
                </a:solidFill>
              </a:rPr>
            </a:br>
            <a:r>
              <a:rPr lang="sv-SE" sz="2000" b="1" dirty="0">
                <a:solidFill>
                  <a:srgbClr val="953735"/>
                </a:solidFill>
              </a:rPr>
              <a:t>effekter</a:t>
            </a:r>
          </a:p>
        </p:txBody>
      </p:sp>
    </p:spTree>
    <p:extLst>
      <p:ext uri="{BB962C8B-B14F-4D97-AF65-F5344CB8AC3E}">
        <p14:creationId xmlns:p14="http://schemas.microsoft.com/office/powerpoint/2010/main" val="30595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70800" y="995754"/>
            <a:ext cx="8640000" cy="1143000"/>
          </a:xfrm>
        </p:spPr>
        <p:txBody>
          <a:bodyPr>
            <a:normAutofit/>
          </a:bodyPr>
          <a:lstStyle/>
          <a:p>
            <a:r>
              <a:rPr lang="sv-SE" dirty="0"/>
              <a:t>Intressentutvärdering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81616" y="2657403"/>
            <a:ext cx="8229600" cy="3729801"/>
          </a:xfrm>
        </p:spPr>
        <p:txBody>
          <a:bodyPr>
            <a:normAutofit/>
          </a:bodyPr>
          <a:lstStyle/>
          <a:p>
            <a:r>
              <a:rPr lang="sv-SE" i="1" dirty="0"/>
              <a:t>Vem är intressenten? </a:t>
            </a:r>
            <a:r>
              <a:rPr lang="sv-SE" dirty="0"/>
              <a:t>Varför skall denne involveras? Hur kan göras?</a:t>
            </a:r>
          </a:p>
          <a:p>
            <a:r>
              <a:rPr lang="sv-SE" dirty="0"/>
              <a:t>Målgrupp/användare</a:t>
            </a:r>
          </a:p>
          <a:p>
            <a:r>
              <a:rPr lang="sv-SE" dirty="0"/>
              <a:t>Involveras i:</a:t>
            </a:r>
          </a:p>
          <a:p>
            <a:pPr lvl="1"/>
            <a:r>
              <a:rPr lang="sv-SE" dirty="0"/>
              <a:t>Problemformulering</a:t>
            </a:r>
          </a:p>
          <a:p>
            <a:pPr lvl="1"/>
            <a:r>
              <a:rPr lang="sv-SE" dirty="0"/>
              <a:t>Datainsamling</a:t>
            </a:r>
          </a:p>
          <a:p>
            <a:pPr lvl="1"/>
            <a:r>
              <a:rPr lang="sv-SE" dirty="0"/>
              <a:t>Tolkning av resultat</a:t>
            </a:r>
          </a:p>
          <a:p>
            <a:pPr lvl="1"/>
            <a:r>
              <a:rPr lang="sv-SE" dirty="0"/>
              <a:t>Kommunikation/rapportering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451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Organiskt</Template>
  <TotalTime>68</TotalTime>
  <Words>334</Words>
  <Application>Microsoft Macintosh PowerPoint</Application>
  <PresentationFormat>Bredbild</PresentationFormat>
  <Paragraphs>86</Paragraphs>
  <Slides>14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Cambria</vt:lpstr>
      <vt:lpstr>Garamond</vt:lpstr>
      <vt:lpstr>Times</vt:lpstr>
      <vt:lpstr>Organiskt</vt:lpstr>
      <vt:lpstr>Utvärdering del 2</vt:lpstr>
      <vt:lpstr>Dagens föreläsning</vt:lpstr>
      <vt:lpstr>Formativ vs summativ utvärdering</vt:lpstr>
      <vt:lpstr>Systemperspektiv</vt:lpstr>
      <vt:lpstr>PowerPoint-presentation</vt:lpstr>
      <vt:lpstr>PowerPoint-presentation</vt:lpstr>
      <vt:lpstr>Förändringsteori</vt:lpstr>
      <vt:lpstr>Lärande utvärdering</vt:lpstr>
      <vt:lpstr>Intressentutvärdering</vt:lpstr>
      <vt:lpstr>Metoder</vt:lpstr>
      <vt:lpstr>Bedömning</vt:lpstr>
      <vt:lpstr>Värdekriterier</vt:lpstr>
      <vt:lpstr>Utvärderingens praktik</vt:lpstr>
      <vt:lpstr>Utvärderingar viktiga!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Utvärdering del 2</dc:title>
  <dc:creator>Fredrik Björk</dc:creator>
  <cp:lastModifiedBy>Fredrik Björk</cp:lastModifiedBy>
  <cp:revision>10</cp:revision>
  <dcterms:created xsi:type="dcterms:W3CDTF">2023-04-19T07:37:03Z</dcterms:created>
  <dcterms:modified xsi:type="dcterms:W3CDTF">2025-04-28T08:08:26Z</dcterms:modified>
</cp:coreProperties>
</file>